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70" r:id="rId9"/>
    <p:sldId id="271" r:id="rId10"/>
    <p:sldId id="272" r:id="rId11"/>
    <p:sldId id="273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A8"/>
    <a:srgbClr val="FF990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3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E02DD-38EF-463B-BADD-5464E0074C11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CFC7F0-8A0C-47FC-949C-2A0C436371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743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357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437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024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93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323DC58-E4CB-AE4A-AAFE-518F301E0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1687485"/>
            <a:ext cx="10058400" cy="1922732"/>
          </a:xfrm>
        </p:spPr>
        <p:txBody>
          <a:bodyPr anchor="ctr">
            <a:normAutofit/>
          </a:bodyPr>
          <a:lstStyle>
            <a:lvl1pPr algn="l">
              <a:lnSpc>
                <a:spcPct val="85000"/>
              </a:lnSpc>
              <a:defRPr sz="5400" spc="-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3740725"/>
            <a:ext cx="10058400" cy="859527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3558462"/>
            <a:ext cx="9875520" cy="0"/>
          </a:xfrm>
          <a:prstGeom prst="line">
            <a:avLst/>
          </a:prstGeom>
          <a:ln w="28575">
            <a:solidFill>
              <a:srgbClr val="ED6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20B5FCA-2693-6F44-8A78-FFB8DBBB4C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439" y="4967656"/>
            <a:ext cx="6199958" cy="13469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5532ECD-3ACD-1549-9201-77628368F905}"/>
              </a:ext>
            </a:extLst>
          </p:cNvPr>
          <p:cNvSpPr/>
          <p:nvPr userDrawn="1"/>
        </p:nvSpPr>
        <p:spPr>
          <a:xfrm>
            <a:off x="10217534" y="453162"/>
            <a:ext cx="1446541" cy="1446541"/>
          </a:xfrm>
          <a:prstGeom prst="rect">
            <a:avLst/>
          </a:prstGeom>
          <a:solidFill>
            <a:srgbClr val="ED6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0E7518-FFDD-D940-95FC-9EA171E05C55}"/>
              </a:ext>
            </a:extLst>
          </p:cNvPr>
          <p:cNvSpPr txBox="1"/>
          <p:nvPr userDrawn="1"/>
        </p:nvSpPr>
        <p:spPr>
          <a:xfrm>
            <a:off x="10424318" y="493975"/>
            <a:ext cx="1032972" cy="137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GB" sz="3200" dirty="0">
                <a:solidFill>
                  <a:schemeClr val="bg1"/>
                </a:solidFill>
              </a:rPr>
              <a:t>YEAR</a:t>
            </a:r>
          </a:p>
          <a:p>
            <a:pPr algn="ctr">
              <a:lnSpc>
                <a:spcPts val="5000"/>
              </a:lnSpc>
            </a:pPr>
            <a:r>
              <a:rPr lang="en-GB" sz="4800" b="1" dirty="0">
                <a:solidFill>
                  <a:schemeClr val="bg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5880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D21BD2-C480-3E49-83A0-B487E6406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1914C6-8A53-1447-81C1-C5267982DA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16" y="360738"/>
            <a:ext cx="1194794" cy="119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54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2A9632-AEF8-5940-9056-3108D4CFD2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613" y="1847589"/>
            <a:ext cx="10058401" cy="4261472"/>
          </a:xfrm>
        </p:spPr>
        <p:txBody>
          <a:bodyPr/>
          <a:lstStyle>
            <a:lvl1pPr>
              <a:buClr>
                <a:srgbClr val="ED6E4F"/>
              </a:buClr>
              <a:defRPr/>
            </a:lvl1pPr>
            <a:lvl2pPr>
              <a:buClr>
                <a:srgbClr val="ED6E4F"/>
              </a:buClr>
              <a:defRPr/>
            </a:lvl2pPr>
            <a:lvl3pPr>
              <a:buClr>
                <a:srgbClr val="ED6E4F"/>
              </a:buClr>
              <a:defRPr/>
            </a:lvl3pPr>
            <a:lvl4pPr>
              <a:buClr>
                <a:srgbClr val="ED6E4F"/>
              </a:buClr>
              <a:defRPr/>
            </a:lvl4pPr>
            <a:lvl5pPr>
              <a:buClr>
                <a:srgbClr val="ED6E4F"/>
              </a:buClr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D82AA2-5FCB-CA44-9636-9F3382B3046E}"/>
              </a:ext>
            </a:extLst>
          </p:cNvPr>
          <p:cNvCxnSpPr/>
          <p:nvPr userDrawn="1"/>
        </p:nvCxnSpPr>
        <p:spPr>
          <a:xfrm>
            <a:off x="456148" y="1559170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98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DD020889-A332-488F-8EC8-C04FE46BC5CB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D362E2C3-1645-41AB-88FD-527E5246B9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56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DD020889-A332-488F-8EC8-C04FE46BC5CB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D362E2C3-1645-41AB-88FD-527E5246B9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93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DD020889-A332-488F-8EC8-C04FE46BC5CB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D362E2C3-1645-41AB-88FD-527E5246B9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24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DD020889-A332-488F-8EC8-C04FE46BC5CB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D362E2C3-1645-41AB-88FD-527E5246B9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31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D21BD2-C480-3E49-83A0-B487E6406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1BF565-DAEE-DE49-BC5E-DBA80AECBCCE}"/>
              </a:ext>
            </a:extLst>
          </p:cNvPr>
          <p:cNvSpPr/>
          <p:nvPr userDrawn="1"/>
        </p:nvSpPr>
        <p:spPr>
          <a:xfrm>
            <a:off x="3597411" y="2363738"/>
            <a:ext cx="4994031" cy="3492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A944D-21CC-B64A-BFCA-1B0B293CD452}"/>
              </a:ext>
            </a:extLst>
          </p:cNvPr>
          <p:cNvSpPr/>
          <p:nvPr userDrawn="1"/>
        </p:nvSpPr>
        <p:spPr>
          <a:xfrm>
            <a:off x="2749172" y="1972992"/>
            <a:ext cx="1446541" cy="1446541"/>
          </a:xfrm>
          <a:prstGeom prst="rect">
            <a:avLst/>
          </a:prstGeom>
          <a:solidFill>
            <a:srgbClr val="ED6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CA8D55-F973-0741-BD80-D4FD4F86E659}"/>
              </a:ext>
            </a:extLst>
          </p:cNvPr>
          <p:cNvSpPr/>
          <p:nvPr userDrawn="1"/>
        </p:nvSpPr>
        <p:spPr>
          <a:xfrm>
            <a:off x="7869752" y="4641740"/>
            <a:ext cx="1446541" cy="1446541"/>
          </a:xfrm>
          <a:prstGeom prst="rect">
            <a:avLst/>
          </a:prstGeom>
          <a:solidFill>
            <a:srgbClr val="E8B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205541-CBE6-6248-B558-DD4D702E21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16" y="360738"/>
            <a:ext cx="1194794" cy="11947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99D726-E319-F94E-8875-A3C8E34578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29" y="2217808"/>
            <a:ext cx="557915" cy="9690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BABDB8-C0F5-194E-B0A8-72C8E5766AD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911" y="4872154"/>
            <a:ext cx="557915" cy="96901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410BFC8-7CFD-344C-876A-DB54D19CC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097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D21BD2-C480-3E49-83A0-B487E6406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94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1BF565-DAEE-DE49-BC5E-DBA80AECBCCE}"/>
              </a:ext>
            </a:extLst>
          </p:cNvPr>
          <p:cNvSpPr/>
          <p:nvPr userDrawn="1"/>
        </p:nvSpPr>
        <p:spPr>
          <a:xfrm>
            <a:off x="3598985" y="2363738"/>
            <a:ext cx="4994031" cy="321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A944D-21CC-B64A-BFCA-1B0B293CD452}"/>
              </a:ext>
            </a:extLst>
          </p:cNvPr>
          <p:cNvSpPr/>
          <p:nvPr userDrawn="1"/>
        </p:nvSpPr>
        <p:spPr>
          <a:xfrm>
            <a:off x="5372730" y="1645702"/>
            <a:ext cx="1446541" cy="1446541"/>
          </a:xfrm>
          <a:prstGeom prst="rect">
            <a:avLst/>
          </a:prstGeom>
          <a:solidFill>
            <a:srgbClr val="ED6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205541-CBE6-6248-B558-DD4D702E21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16" y="360738"/>
            <a:ext cx="1194794" cy="119479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410BFC8-7CFD-344C-876A-DB54D19CC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3F91D6-427A-DD47-A709-DACAA4BB5E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743" y="1885823"/>
            <a:ext cx="173317" cy="88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90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D21BD2-C480-3E49-83A0-B487E6406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1BF565-DAEE-DE49-BC5E-DBA80AECBCCE}"/>
              </a:ext>
            </a:extLst>
          </p:cNvPr>
          <p:cNvSpPr/>
          <p:nvPr userDrawn="1"/>
        </p:nvSpPr>
        <p:spPr>
          <a:xfrm>
            <a:off x="3597411" y="1013053"/>
            <a:ext cx="4994031" cy="4994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A944D-21CC-B64A-BFCA-1B0B293CD452}"/>
              </a:ext>
            </a:extLst>
          </p:cNvPr>
          <p:cNvSpPr/>
          <p:nvPr userDrawn="1"/>
        </p:nvSpPr>
        <p:spPr>
          <a:xfrm>
            <a:off x="2708770" y="636902"/>
            <a:ext cx="1446541" cy="1446541"/>
          </a:xfrm>
          <a:prstGeom prst="rect">
            <a:avLst/>
          </a:prstGeom>
          <a:solidFill>
            <a:srgbClr val="ED6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CA8D55-F973-0741-BD80-D4FD4F86E659}"/>
              </a:ext>
            </a:extLst>
          </p:cNvPr>
          <p:cNvSpPr/>
          <p:nvPr userDrawn="1"/>
        </p:nvSpPr>
        <p:spPr>
          <a:xfrm>
            <a:off x="7869752" y="4953021"/>
            <a:ext cx="1446541" cy="1446541"/>
          </a:xfrm>
          <a:prstGeom prst="rect">
            <a:avLst/>
          </a:prstGeom>
          <a:solidFill>
            <a:srgbClr val="E8B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205541-CBE6-6248-B558-DD4D702E21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16" y="360738"/>
            <a:ext cx="1194794" cy="11947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99D726-E319-F94E-8875-A3C8E34578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023" y="859790"/>
            <a:ext cx="557915" cy="9690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BABDB8-C0F5-194E-B0A8-72C8E5766AD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911" y="5183435"/>
            <a:ext cx="557915" cy="96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8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E6AD9BA-9119-4F4E-9605-385D9151777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6148" y="748940"/>
            <a:ext cx="10058400" cy="806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148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56148" y="1559170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BBBB0770-4468-9C45-99FD-35646B04A1E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16" y="360738"/>
            <a:ext cx="1194794" cy="119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9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500" b="1" kern="1200" spc="-50" baseline="0">
          <a:solidFill>
            <a:srgbClr val="00A8A8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itchFamily="2" charset="2"/>
        <a:buChar char="§"/>
        <a:tabLst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1338" indent="-341313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14375" indent="-3302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113" indent="-333375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73150" indent="-3238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6D132-25F2-4EA7-9D32-3D5F65DFC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Our Future – </a:t>
            </a:r>
            <a:br>
              <a:rPr lang="en-GB" dirty="0"/>
            </a:br>
            <a:r>
              <a:rPr lang="en-GB" dirty="0"/>
              <a:t>Career Opportunities in Cumbria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C2C4B99-17F5-454D-851F-C6E34A9D92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Exploring possibilities within Cumbria </a:t>
            </a:r>
            <a:br>
              <a:rPr lang="en-GB" dirty="0"/>
            </a:br>
            <a:r>
              <a:rPr lang="en-GB" dirty="0"/>
              <a:t>so you can plan your future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425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9791475" y="2120673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9935937" y="3813741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787175" y="3535067"/>
            <a:ext cx="8353425" cy="863600"/>
          </a:xfrm>
          <a:prstGeom prst="hexagon">
            <a:avLst>
              <a:gd name="adj" fmla="val 44087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percentage of people in Cumbria are self employed?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4287721" y="2187097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 dirty="0">
                <a:sym typeface="Wingdings 2" pitchFamily="-108" charset="2"/>
              </a:rPr>
              <a:t></a:t>
            </a:r>
            <a:endParaRPr lang="en-GB" sz="5800" dirty="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391886" y="3966867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9140599" y="3966867"/>
            <a:ext cx="431800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468033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17% 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5541737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21%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5179786" y="467874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19%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79786" y="5543324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12%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391886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391886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9177111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9177111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4857524" y="4969260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4892449" y="5829074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9935937" y="581795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9864499" y="2217509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9935937" y="55544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9935937" y="404154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9935936" y="3754209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9864499" y="3514497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9864499" y="3249384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9877199" y="2962047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9864499" y="2722334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9864499" y="2457222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9934350" y="53131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9935937" y="480989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9935937" y="4544784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9935937" y="4306659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9935937" y="504960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4    £500</a:t>
            </a:r>
          </a:p>
        </p:txBody>
      </p:sp>
      <p:sp>
        <p:nvSpPr>
          <p:cNvPr id="47" name="Oval 3">
            <a:extLst>
              <a:ext uri="{FF2B5EF4-FFF2-40B4-BE49-F238E27FC236}">
                <a16:creationId xmlns:a16="http://schemas.microsoft.com/office/drawing/2014/main" id="{08A6AADA-AD5C-1842-A613-97A4FBEB5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27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75253-EFFA-154F-8942-73C94F471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7" y="2158554"/>
            <a:ext cx="902334" cy="902334"/>
          </a:xfrm>
          <a:prstGeom prst="rect">
            <a:avLst/>
          </a:prstGeom>
        </p:spPr>
      </p:pic>
      <p:sp>
        <p:nvSpPr>
          <p:cNvPr id="54" name="Oval 3">
            <a:extLst>
              <a:ext uri="{FF2B5EF4-FFF2-40B4-BE49-F238E27FC236}">
                <a16:creationId xmlns:a16="http://schemas.microsoft.com/office/drawing/2014/main" id="{BE0494AF-6CDE-8841-96AF-CCC4058BF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207" y="1903841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216955" y="2348111"/>
            <a:ext cx="1015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50:50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id="{CA310C9A-8D07-7943-BAF6-2B3A61B4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136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183FE6-0B91-4A4C-B968-87424ACDB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05" y="2347567"/>
            <a:ext cx="1129112" cy="65864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C5F1BD9-BA9D-3D4A-9796-C77B65C4A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48" y="748940"/>
            <a:ext cx="10058400" cy="806592"/>
          </a:xfrm>
        </p:spPr>
        <p:txBody>
          <a:bodyPr/>
          <a:lstStyle/>
          <a:p>
            <a:r>
              <a:rPr lang="en-GB" dirty="0"/>
              <a:t>Who wants a millionaire?</a:t>
            </a:r>
          </a:p>
        </p:txBody>
      </p:sp>
    </p:spTree>
    <p:extLst>
      <p:ext uri="{BB962C8B-B14F-4D97-AF65-F5344CB8AC3E}">
        <p14:creationId xmlns:p14="http://schemas.microsoft.com/office/powerpoint/2010/main" val="2367314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9791475" y="2120673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9935937" y="3813741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787175" y="3535067"/>
            <a:ext cx="8353425" cy="863600"/>
          </a:xfrm>
          <a:prstGeom prst="hexagon">
            <a:avLst>
              <a:gd name="adj" fmla="val 44087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percentage of people in Cumbria are self employed?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4287721" y="2187097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 dirty="0">
                <a:sym typeface="Wingdings 2" pitchFamily="-108" charset="2"/>
              </a:rPr>
              <a:t></a:t>
            </a:r>
            <a:endParaRPr lang="en-GB" sz="5800" dirty="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391886" y="3966867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9140599" y="3966867"/>
            <a:ext cx="431800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468033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17% 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5541737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21%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5179786" y="467874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19%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79786" y="5543324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rgbClr val="00A8A8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D: 12%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391886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391886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9177111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9177111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4857524" y="4969260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4892449" y="5829074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9935937" y="581795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9864499" y="2217509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9935937" y="55544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9935937" y="404154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9935936" y="3754209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9864499" y="3514497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9864499" y="3249384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9877199" y="2962047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9864499" y="2722334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9864499" y="2457222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9934350" y="53131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9935937" y="480989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9935937" y="4544784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9935937" y="4306659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9935937" y="504960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4    £500</a:t>
            </a:r>
          </a:p>
        </p:txBody>
      </p:sp>
      <p:sp>
        <p:nvSpPr>
          <p:cNvPr id="47" name="Oval 3">
            <a:extLst>
              <a:ext uri="{FF2B5EF4-FFF2-40B4-BE49-F238E27FC236}">
                <a16:creationId xmlns:a16="http://schemas.microsoft.com/office/drawing/2014/main" id="{08A6AADA-AD5C-1842-A613-97A4FBEB5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27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75253-EFFA-154F-8942-73C94F471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7" y="2158554"/>
            <a:ext cx="902334" cy="902334"/>
          </a:xfrm>
          <a:prstGeom prst="rect">
            <a:avLst/>
          </a:prstGeom>
        </p:spPr>
      </p:pic>
      <p:sp>
        <p:nvSpPr>
          <p:cNvPr id="54" name="Oval 3">
            <a:extLst>
              <a:ext uri="{FF2B5EF4-FFF2-40B4-BE49-F238E27FC236}">
                <a16:creationId xmlns:a16="http://schemas.microsoft.com/office/drawing/2014/main" id="{BE0494AF-6CDE-8841-96AF-CCC4058BF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207" y="1903841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216955" y="2348111"/>
            <a:ext cx="1015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50:50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id="{CA310C9A-8D07-7943-BAF6-2B3A61B4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136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183FE6-0B91-4A4C-B968-87424ACDB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05" y="2347567"/>
            <a:ext cx="1129112" cy="65864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C5F1BD9-BA9D-3D4A-9796-C77B65C4A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48" y="748940"/>
            <a:ext cx="10058400" cy="806592"/>
          </a:xfrm>
        </p:spPr>
        <p:txBody>
          <a:bodyPr/>
          <a:lstStyle/>
          <a:p>
            <a:r>
              <a:rPr lang="en-GB" dirty="0"/>
              <a:t>Who wants a millionaire?</a:t>
            </a:r>
          </a:p>
        </p:txBody>
      </p:sp>
    </p:spTree>
    <p:extLst>
      <p:ext uri="{BB962C8B-B14F-4D97-AF65-F5344CB8AC3E}">
        <p14:creationId xmlns:p14="http://schemas.microsoft.com/office/powerpoint/2010/main" val="1709881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Weighing up your options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You need to look at pro`s and Con`s of each option for you </a:t>
            </a:r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023083"/>
              </p:ext>
            </p:extLst>
          </p:nvPr>
        </p:nvGraphicFramePr>
        <p:xfrm>
          <a:off x="2032000" y="2632366"/>
          <a:ext cx="8127999" cy="266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68124401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76791842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197298940"/>
                    </a:ext>
                  </a:extLst>
                </a:gridCol>
              </a:tblGrid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Options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Pro`s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Con`s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279819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College- higher level course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474670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9945090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Apprenticeship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115021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Employment</a:t>
                      </a:r>
                      <a:r>
                        <a:rPr lang="en-GB" baseline="0" dirty="0"/>
                        <a:t>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603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79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06CC8-912B-CB40-B0B7-57511DBBE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Year 12 Session 2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991428" y="3280229"/>
            <a:ext cx="4093029" cy="1741714"/>
          </a:xfrm>
        </p:spPr>
        <p:txBody>
          <a:bodyPr/>
          <a:lstStyle/>
          <a:p>
            <a:pPr marL="0" indent="0" algn="ctr">
              <a:buNone/>
            </a:pPr>
            <a:r>
              <a:rPr lang="en-GB" sz="5400" dirty="0"/>
              <a:t>Progression options 18+</a:t>
            </a:r>
          </a:p>
        </p:txBody>
      </p:sp>
    </p:spTree>
    <p:extLst>
      <p:ext uri="{BB962C8B-B14F-4D97-AF65-F5344CB8AC3E}">
        <p14:creationId xmlns:p14="http://schemas.microsoft.com/office/powerpoint/2010/main" val="3003680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D752-B1F7-4476-A2CA-E4B8D1A50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Today’s key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D458D-B861-49C0-A2E7-DA1D5F4A273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18857" y="3130355"/>
            <a:ext cx="4333045" cy="25707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What options do I </a:t>
            </a: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have after I finish </a:t>
            </a: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at college or </a:t>
            </a: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n-GB" sz="3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 Form?</a:t>
            </a:r>
          </a:p>
        </p:txBody>
      </p:sp>
    </p:spTree>
    <p:extLst>
      <p:ext uri="{BB962C8B-B14F-4D97-AF65-F5344CB8AC3E}">
        <p14:creationId xmlns:p14="http://schemas.microsoft.com/office/powerpoint/2010/main" val="371930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Progression routes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9053A-C800-9E42-820A-4A233CC2A8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Post 18 options:</a:t>
            </a:r>
          </a:p>
          <a:p>
            <a:r>
              <a:rPr lang="en-GB" dirty="0"/>
              <a:t>Your options at 18 are to:</a:t>
            </a:r>
          </a:p>
          <a:p>
            <a:pPr lvl="1"/>
            <a:r>
              <a:rPr lang="en-GB" dirty="0"/>
              <a:t>Remain in education (Higher Education)</a:t>
            </a:r>
          </a:p>
          <a:p>
            <a:pPr lvl="1"/>
            <a:r>
              <a:rPr lang="en-GB" dirty="0"/>
              <a:t>Enter the world of work (employment including apprenticeships)</a:t>
            </a:r>
          </a:p>
          <a:p>
            <a:pPr lvl="1"/>
            <a:r>
              <a:rPr lang="en-GB" dirty="0"/>
              <a:t>Take some time out (Gap Year)</a:t>
            </a:r>
          </a:p>
          <a:p>
            <a:pPr lvl="1"/>
            <a:r>
              <a:rPr lang="en-GB" dirty="0"/>
              <a:t>Volunteering/Internship</a:t>
            </a:r>
          </a:p>
        </p:txBody>
      </p:sp>
    </p:spTree>
    <p:extLst>
      <p:ext uri="{BB962C8B-B14F-4D97-AF65-F5344CB8AC3E}">
        <p14:creationId xmlns:p14="http://schemas.microsoft.com/office/powerpoint/2010/main" val="673434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uture Options - College or an Apprenticeship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7245" y="1328274"/>
            <a:ext cx="8157510" cy="4588495"/>
          </a:xfrm>
        </p:spPr>
      </p:pic>
    </p:spTree>
    <p:extLst>
      <p:ext uri="{BB962C8B-B14F-4D97-AF65-F5344CB8AC3E}">
        <p14:creationId xmlns:p14="http://schemas.microsoft.com/office/powerpoint/2010/main" val="166862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Employment is an option post 18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76436" y="2492501"/>
            <a:ext cx="36391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33CCCC"/>
                </a:solidFill>
              </a:rPr>
              <a:t>Today’s discussion – aim for 3 points</a:t>
            </a:r>
          </a:p>
          <a:p>
            <a:pPr algn="ctr"/>
            <a:r>
              <a:rPr lang="en-GB" sz="4000" dirty="0"/>
              <a:t>Why do people work?</a:t>
            </a:r>
          </a:p>
        </p:txBody>
      </p:sp>
    </p:spTree>
    <p:extLst>
      <p:ext uri="{BB962C8B-B14F-4D97-AF65-F5344CB8AC3E}">
        <p14:creationId xmlns:p14="http://schemas.microsoft.com/office/powerpoint/2010/main" val="1434518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LMI information for Cumbria – </a:t>
            </a:r>
            <a:br>
              <a:rPr lang="en-GB" dirty="0"/>
            </a:br>
            <a:r>
              <a:rPr lang="en-GB" dirty="0"/>
              <a:t>Which sectors are growing/declining?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Most jobs</a:t>
            </a:r>
          </a:p>
          <a:p>
            <a:r>
              <a:rPr lang="en-GB" dirty="0"/>
              <a:t>Wholesale &amp; Retail - 40,000 (17.2%)</a:t>
            </a:r>
          </a:p>
          <a:p>
            <a:r>
              <a:rPr lang="en-GB" dirty="0"/>
              <a:t>Manufacturing - 37,000 (15.9%) </a:t>
            </a:r>
          </a:p>
          <a:p>
            <a:r>
              <a:rPr lang="en-GB" dirty="0"/>
              <a:t>Health &amp; Social Care - 30,000 (12.9%) </a:t>
            </a:r>
          </a:p>
          <a:p>
            <a:r>
              <a:rPr lang="en-GB" dirty="0"/>
              <a:t>Accommodation &amp; Food - 27,000 (11.6%) </a:t>
            </a:r>
          </a:p>
          <a:p>
            <a:r>
              <a:rPr lang="en-GB" dirty="0"/>
              <a:t>Education - 19,000 (8.2%)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6415315" y="182562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Least jobs</a:t>
            </a:r>
          </a:p>
          <a:p>
            <a:r>
              <a:rPr lang="en-GB" dirty="0"/>
              <a:t>Real Estate- 2,500 (1.1%) </a:t>
            </a:r>
          </a:p>
          <a:p>
            <a:r>
              <a:rPr lang="en-GB" dirty="0"/>
              <a:t>Finance &amp; Insurance - 2,250 (1%) </a:t>
            </a:r>
          </a:p>
          <a:p>
            <a:r>
              <a:rPr lang="en-GB" dirty="0"/>
              <a:t>Water, Sewerage &amp; Waste - 1,500 (0.6%) </a:t>
            </a:r>
          </a:p>
          <a:p>
            <a:r>
              <a:rPr lang="en-GB" dirty="0"/>
              <a:t>Electricity, Gas &amp; Air - 700 (0.3%) </a:t>
            </a:r>
          </a:p>
          <a:p>
            <a:r>
              <a:rPr lang="en-GB" dirty="0"/>
              <a:t>Mining, Quarrying &amp; Utilities - 450 (0.2%) </a:t>
            </a:r>
          </a:p>
        </p:txBody>
      </p:sp>
    </p:spTree>
    <p:extLst>
      <p:ext uri="{BB962C8B-B14F-4D97-AF65-F5344CB8AC3E}">
        <p14:creationId xmlns:p14="http://schemas.microsoft.com/office/powerpoint/2010/main" val="2059597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787175" y="3535067"/>
            <a:ext cx="8353425" cy="863600"/>
          </a:xfrm>
          <a:prstGeom prst="hexagon">
            <a:avLst>
              <a:gd name="adj" fmla="val 44087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sector employs the most people in Cumbria?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4287721" y="2187097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 dirty="0">
                <a:sym typeface="Wingdings 2" pitchFamily="-108" charset="2"/>
              </a:rPr>
              <a:t></a:t>
            </a:r>
            <a:endParaRPr lang="en-GB" sz="5800" dirty="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391886" y="3966867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9140599" y="3966867"/>
            <a:ext cx="431800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468033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Tourism &amp; Hospitality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5541737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Construction and Engineering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5179786" y="467874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Health, Social and Public Services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79786" y="5543324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Digital and Creative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391886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391886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9177111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9177111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4857524" y="4969260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4892449" y="5829074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9791475" y="2120673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9935937" y="581795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9864499" y="2217509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9935937" y="55544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9935937" y="404154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9935936" y="3754209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9864499" y="3514497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9864499" y="3249384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9877199" y="2962047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9864499" y="2722334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9864499" y="2457222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9934350" y="53131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9935937" y="480989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9935937" y="5115948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9935937" y="4544784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9935937" y="4306659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9935937" y="504960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4    £500</a:t>
            </a:r>
          </a:p>
        </p:txBody>
      </p:sp>
      <p:sp>
        <p:nvSpPr>
          <p:cNvPr id="47" name="Oval 3">
            <a:extLst>
              <a:ext uri="{FF2B5EF4-FFF2-40B4-BE49-F238E27FC236}">
                <a16:creationId xmlns:a16="http://schemas.microsoft.com/office/drawing/2014/main" id="{08A6AADA-AD5C-1842-A613-97A4FBEB5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27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75253-EFFA-154F-8942-73C94F471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7" y="2158554"/>
            <a:ext cx="902334" cy="902334"/>
          </a:xfrm>
          <a:prstGeom prst="rect">
            <a:avLst/>
          </a:prstGeom>
        </p:spPr>
      </p:pic>
      <p:sp>
        <p:nvSpPr>
          <p:cNvPr id="54" name="Oval 3">
            <a:extLst>
              <a:ext uri="{FF2B5EF4-FFF2-40B4-BE49-F238E27FC236}">
                <a16:creationId xmlns:a16="http://schemas.microsoft.com/office/drawing/2014/main" id="{BE0494AF-6CDE-8841-96AF-CCC4058BF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207" y="1903841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216955" y="2348111"/>
            <a:ext cx="1015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50:50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id="{CA310C9A-8D07-7943-BAF6-2B3A61B4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136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183FE6-0B91-4A4C-B968-87424ACDB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05" y="2347567"/>
            <a:ext cx="1129112" cy="65864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C5F1BD9-BA9D-3D4A-9796-C77B65C4A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48" y="748940"/>
            <a:ext cx="10058400" cy="806592"/>
          </a:xfrm>
        </p:spPr>
        <p:txBody>
          <a:bodyPr/>
          <a:lstStyle/>
          <a:p>
            <a:r>
              <a:rPr lang="en-GB" dirty="0"/>
              <a:t>Who wants a millionaire?</a:t>
            </a:r>
          </a:p>
        </p:txBody>
      </p:sp>
    </p:spTree>
    <p:extLst>
      <p:ext uri="{BB962C8B-B14F-4D97-AF65-F5344CB8AC3E}">
        <p14:creationId xmlns:p14="http://schemas.microsoft.com/office/powerpoint/2010/main" val="1664217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787175" y="3535067"/>
            <a:ext cx="8353425" cy="863600"/>
          </a:xfrm>
          <a:prstGeom prst="hexagon">
            <a:avLst>
              <a:gd name="adj" fmla="val 44087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sector employs the most people in Cumbria?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4287721" y="2187097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 dirty="0">
                <a:sym typeface="Wingdings 2" pitchFamily="-108" charset="2"/>
              </a:rPr>
              <a:t></a:t>
            </a:r>
            <a:endParaRPr lang="en-GB" sz="5800" dirty="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391886" y="3966867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9140599" y="3966867"/>
            <a:ext cx="431800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468033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Tourism &amp; Hospitality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7175" y="5541737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Construction and Engineering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5179786" y="467874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rgbClr val="00A8A8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B: Health, Social and Public Services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79786" y="5543324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A8A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Digital and Creative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391886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391886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9177111" y="4969260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9177111" y="5829074"/>
            <a:ext cx="395288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4857524" y="4969260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4892449" y="5829074"/>
            <a:ext cx="322262" cy="0"/>
          </a:xfrm>
          <a:prstGeom prst="line">
            <a:avLst/>
          </a:prstGeom>
          <a:noFill/>
          <a:ln w="38100">
            <a:solidFill>
              <a:srgbClr val="00A8A8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9791475" y="2120673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9935937" y="581795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9864499" y="2217509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9935937" y="55544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9935937" y="404154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9935936" y="3754209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9864499" y="3514497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9864499" y="3249384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9877199" y="2962047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9864499" y="2722334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9864499" y="2457222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9934350" y="5313134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9935937" y="4809897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9935937" y="5115948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9935937" y="4544784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9935937" y="4306659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9935937" y="5049609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4    £500</a:t>
            </a:r>
          </a:p>
        </p:txBody>
      </p:sp>
      <p:sp>
        <p:nvSpPr>
          <p:cNvPr id="47" name="Oval 3">
            <a:extLst>
              <a:ext uri="{FF2B5EF4-FFF2-40B4-BE49-F238E27FC236}">
                <a16:creationId xmlns:a16="http://schemas.microsoft.com/office/drawing/2014/main" id="{08A6AADA-AD5C-1842-A613-97A4FBEB5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27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75253-EFFA-154F-8942-73C94F471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7" y="2158554"/>
            <a:ext cx="902334" cy="902334"/>
          </a:xfrm>
          <a:prstGeom prst="rect">
            <a:avLst/>
          </a:prstGeom>
        </p:spPr>
      </p:pic>
      <p:sp>
        <p:nvSpPr>
          <p:cNvPr id="54" name="Oval 3">
            <a:extLst>
              <a:ext uri="{FF2B5EF4-FFF2-40B4-BE49-F238E27FC236}">
                <a16:creationId xmlns:a16="http://schemas.microsoft.com/office/drawing/2014/main" id="{BE0494AF-6CDE-8841-96AF-CCC4058BF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207" y="1903841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216955" y="2348111"/>
            <a:ext cx="1015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50:50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id="{CA310C9A-8D07-7943-BAF6-2B3A61B4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136" y="1929626"/>
            <a:ext cx="1390350" cy="1390350"/>
          </a:xfrm>
          <a:prstGeom prst="ellipse">
            <a:avLst/>
          </a:prstGeom>
          <a:solidFill>
            <a:srgbClr val="00A8A8"/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183FE6-0B91-4A4C-B968-87424ACDB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05" y="2347567"/>
            <a:ext cx="1129112" cy="65864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C5F1BD9-BA9D-3D4A-9796-C77B65C4A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48" y="748940"/>
            <a:ext cx="10058400" cy="806592"/>
          </a:xfrm>
        </p:spPr>
        <p:txBody>
          <a:bodyPr/>
          <a:lstStyle/>
          <a:p>
            <a:r>
              <a:rPr lang="en-GB" dirty="0"/>
              <a:t>Who wants a millionaire?</a:t>
            </a:r>
          </a:p>
        </p:txBody>
      </p:sp>
    </p:spTree>
    <p:extLst>
      <p:ext uri="{BB962C8B-B14F-4D97-AF65-F5344CB8AC3E}">
        <p14:creationId xmlns:p14="http://schemas.microsoft.com/office/powerpoint/2010/main" val="2452845295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559</Words>
  <Application>Microsoft Office PowerPoint</Application>
  <PresentationFormat>Widescreen</PresentationFormat>
  <Paragraphs>134</Paragraphs>
  <Slides>12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Calibri Light</vt:lpstr>
      <vt:lpstr>Wingdings</vt:lpstr>
      <vt:lpstr>Wingdings 2</vt:lpstr>
      <vt:lpstr>1_Retrospect</vt:lpstr>
      <vt:lpstr>Our Future –  Career Opportunities in Cumbria</vt:lpstr>
      <vt:lpstr>Year 12 Session 2 </vt:lpstr>
      <vt:lpstr>Today’s key question</vt:lpstr>
      <vt:lpstr>Progression routes </vt:lpstr>
      <vt:lpstr>PowerPoint Presentation</vt:lpstr>
      <vt:lpstr>Employment is an option post 18 </vt:lpstr>
      <vt:lpstr>LMI information for Cumbria –  Which sectors are growing/declining? </vt:lpstr>
      <vt:lpstr>Who wants a millionaire?</vt:lpstr>
      <vt:lpstr>Who wants a millionaire?</vt:lpstr>
      <vt:lpstr>Who wants a millionaire?</vt:lpstr>
      <vt:lpstr>Who wants a millionaire?</vt:lpstr>
      <vt:lpstr>Weighing up your options </vt:lpstr>
    </vt:vector>
  </TitlesOfParts>
  <Company>Cumbria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Future –  Career Opportunities in Cumbria</dc:title>
  <dc:creator>Tate, Jo</dc:creator>
  <cp:lastModifiedBy>Tate, Jo</cp:lastModifiedBy>
  <cp:revision>8</cp:revision>
  <dcterms:created xsi:type="dcterms:W3CDTF">2022-01-05T14:42:52Z</dcterms:created>
  <dcterms:modified xsi:type="dcterms:W3CDTF">2022-02-21T14:54:37Z</dcterms:modified>
</cp:coreProperties>
</file>