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2" r:id="rId2"/>
    <p:sldId id="290" r:id="rId3"/>
    <p:sldId id="259" r:id="rId4"/>
    <p:sldId id="285" r:id="rId5"/>
    <p:sldId id="286" r:id="rId6"/>
    <p:sldId id="287" r:id="rId7"/>
    <p:sldId id="288" r:id="rId8"/>
    <p:sldId id="289" r:id="rId9"/>
    <p:sldId id="256" r:id="rId10"/>
    <p:sldId id="291" r:id="rId11"/>
    <p:sldId id="29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8A8"/>
    <a:srgbClr val="ED6E4F"/>
    <a:srgbClr val="E8B463"/>
    <a:srgbClr val="202539"/>
    <a:srgbClr val="202549"/>
    <a:srgbClr val="202535"/>
    <a:srgbClr val="202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30" autoAdjust="0"/>
    <p:restoredTop sz="94660"/>
  </p:normalViewPr>
  <p:slideViewPr>
    <p:cSldViewPr snapToGrid="0">
      <p:cViewPr varScale="1">
        <p:scale>
          <a:sx n="69" d="100"/>
          <a:sy n="69" d="100"/>
        </p:scale>
        <p:origin x="4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6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6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189" indent="0" algn="ctr">
              <a:buNone/>
              <a:defRPr sz="2400"/>
            </a:lvl2pPr>
            <a:lvl3pPr marL="914377" indent="0" algn="ctr">
              <a:buNone/>
              <a:defRPr sz="24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3558461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9" cy="134698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32ECD-3ACD-1549-9201-77628368F905}"/>
              </a:ext>
            </a:extLst>
          </p:cNvPr>
          <p:cNvSpPr/>
          <p:nvPr userDrawn="1"/>
        </p:nvSpPr>
        <p:spPr>
          <a:xfrm>
            <a:off x="10217535" y="453163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E7518-FFDD-D940-95FC-9EA171E05C55}"/>
              </a:ext>
            </a:extLst>
          </p:cNvPr>
          <p:cNvSpPr txBox="1"/>
          <p:nvPr userDrawn="1"/>
        </p:nvSpPr>
        <p:spPr>
          <a:xfrm>
            <a:off x="10217535" y="493977"/>
            <a:ext cx="1446541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188441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7"/>
            <a:ext cx="1194795" cy="119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182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4597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2" y="6459786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6" y="6459786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60" y="6459786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475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3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3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5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2" y="6459786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6" y="6459786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60" y="6459786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314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2" y="6459786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6" y="6459786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60" y="6459786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185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2" y="6459786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6" y="6459786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60" y="6459786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522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3" y="2363739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7"/>
            <a:ext cx="1194795" cy="11947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2" y="4872153"/>
            <a:ext cx="557915" cy="96901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7175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95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8986" y="2363739"/>
            <a:ext cx="4994031" cy="3217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5372731" y="1645703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7"/>
            <a:ext cx="1194795" cy="119479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3F91D6-427A-DD47-A709-DACAA4BB5E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744" y="1885825"/>
            <a:ext cx="173317" cy="883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21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3" y="1013054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1" y="636903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2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7"/>
            <a:ext cx="1194795" cy="11947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4" y="859789"/>
            <a:ext cx="557915" cy="9690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2" y="5183435"/>
            <a:ext cx="557915" cy="96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2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5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7"/>
            <a:ext cx="1194795" cy="119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071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txStyles>
    <p:titleStyle>
      <a:lvl1pPr algn="l" defTabSz="914377" rtl="0" eaLnBrk="1" latinLnBrk="0" hangingPunct="1">
        <a:lnSpc>
          <a:spcPct val="85000"/>
        </a:lnSpc>
        <a:spcBef>
          <a:spcPct val="0"/>
        </a:spcBef>
        <a:buNone/>
        <a:defRPr sz="3500" b="1" kern="1200" spc="-51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79" indent="-357179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25" indent="-34130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57" indent="-330192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091" indent="-333366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24" indent="-323843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973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68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963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958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spects.ac.uk/careers-advice/what-can-i-do-with-my-degree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whatuni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atuni.com/degrees/courses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823CA56-9423-3145-93E7-0B685FEB95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2936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27A2992-4C86-1740-A6E2-B7CBB00CB85E}"/>
              </a:ext>
            </a:extLst>
          </p:cNvPr>
          <p:cNvSpPr/>
          <p:nvPr/>
        </p:nvSpPr>
        <p:spPr>
          <a:xfrm>
            <a:off x="5286499" y="1847589"/>
            <a:ext cx="5118265" cy="3436930"/>
          </a:xfrm>
          <a:prstGeom prst="rect">
            <a:avLst/>
          </a:prstGeom>
          <a:solidFill>
            <a:srgbClr val="2025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12FCED-DC42-4FCF-B01A-6C4AE7360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can I do with a degree in….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E2CA4-5AB3-4101-B154-E4D3F355D7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5" y="1847589"/>
            <a:ext cx="4009508" cy="4261472"/>
          </a:xfrm>
        </p:spPr>
        <p:txBody>
          <a:bodyPr/>
          <a:lstStyle/>
          <a:p>
            <a:r>
              <a:rPr lang="en-GB" dirty="0"/>
              <a:t>To help you decide if university is for you, using this Prospects page might be a good starting point to see what you could do after studying a particular subject.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B00C3B-3BFE-457F-B6B2-686DE3F34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1181" y="2111501"/>
            <a:ext cx="2925309" cy="739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88A2C9F-DCFA-4A41-ABBA-0FB982172B0F}"/>
              </a:ext>
            </a:extLst>
          </p:cNvPr>
          <p:cNvSpPr txBox="1"/>
          <p:nvPr/>
        </p:nvSpPr>
        <p:spPr>
          <a:xfrm>
            <a:off x="4418548" y="547310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>
                <a:hlinkClick r:id="rId3"/>
              </a:rPr>
              <a:t>What can I do with my degree? | Prospects.ac.uk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CD1CF8-3A5D-474D-B475-F7CC0BA9E2B8}"/>
              </a:ext>
            </a:extLst>
          </p:cNvPr>
          <p:cNvSpPr txBox="1"/>
          <p:nvPr/>
        </p:nvSpPr>
        <p:spPr>
          <a:xfrm>
            <a:off x="5543799" y="3040083"/>
            <a:ext cx="463533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What can I do with my degree?</a:t>
            </a:r>
          </a:p>
          <a:p>
            <a:r>
              <a:rPr lang="en-GB" dirty="0">
                <a:solidFill>
                  <a:schemeClr val="bg1"/>
                </a:solidFill>
              </a:rPr>
              <a:t>Whether you choose to find a job or begin postgraduate study, there are a number of routes you can take after university. Explore your career options and see where your degree could take you.</a:t>
            </a:r>
          </a:p>
        </p:txBody>
      </p:sp>
    </p:spTree>
    <p:extLst>
      <p:ext uri="{BB962C8B-B14F-4D97-AF65-F5344CB8AC3E}">
        <p14:creationId xmlns:p14="http://schemas.microsoft.com/office/powerpoint/2010/main" val="4021412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95E51D5-D723-134B-8B6F-6DA572CC078C}"/>
              </a:ext>
            </a:extLst>
          </p:cNvPr>
          <p:cNvSpPr/>
          <p:nvPr/>
        </p:nvSpPr>
        <p:spPr>
          <a:xfrm>
            <a:off x="7457704" y="3973272"/>
            <a:ext cx="3922421" cy="2035642"/>
          </a:xfrm>
          <a:prstGeom prst="rect">
            <a:avLst/>
          </a:prstGeom>
          <a:solidFill>
            <a:srgbClr val="00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26CAABB-974A-AD4C-AD12-82D24EF432E1}"/>
              </a:ext>
            </a:extLst>
          </p:cNvPr>
          <p:cNvSpPr/>
          <p:nvPr/>
        </p:nvSpPr>
        <p:spPr>
          <a:xfrm>
            <a:off x="7457704" y="1847589"/>
            <a:ext cx="3922421" cy="2035642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9D6CC8-C8F0-4AE7-BAC7-01FA1667C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can I do with a degree in… history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0C447A-8C58-514E-A9DA-F89D33539E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5" y="1847589"/>
            <a:ext cx="7595856" cy="4517585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en-GB" sz="1800" b="1" dirty="0"/>
              <a:t>Jobs directly relates to your </a:t>
            </a:r>
            <a:br>
              <a:rPr lang="en-GB" sz="1800" b="1" dirty="0"/>
            </a:br>
            <a:r>
              <a:rPr lang="en-GB" sz="1800" b="1" dirty="0"/>
              <a:t>degree include:</a:t>
            </a:r>
          </a:p>
          <a:p>
            <a:pPr lvl="1"/>
            <a:r>
              <a:rPr lang="en-GB" sz="1400" dirty="0"/>
              <a:t>Academic researcher</a:t>
            </a:r>
          </a:p>
          <a:p>
            <a:pPr lvl="1"/>
            <a:r>
              <a:rPr lang="en-GB" sz="1400" dirty="0"/>
              <a:t>Archivist</a:t>
            </a:r>
          </a:p>
          <a:p>
            <a:pPr lvl="1"/>
            <a:r>
              <a:rPr lang="en-GB" sz="1400" dirty="0"/>
              <a:t>Heritage manager</a:t>
            </a:r>
          </a:p>
          <a:p>
            <a:pPr lvl="1"/>
            <a:r>
              <a:rPr lang="en-GB" sz="1400" dirty="0"/>
              <a:t>Historic building inspector/conservation officer</a:t>
            </a:r>
          </a:p>
          <a:p>
            <a:pPr lvl="1"/>
            <a:r>
              <a:rPr lang="en-GB" sz="1400" dirty="0"/>
              <a:t>Museum education officer</a:t>
            </a:r>
          </a:p>
          <a:p>
            <a:pPr lvl="1"/>
            <a:r>
              <a:rPr lang="en-GB" sz="1400" dirty="0"/>
              <a:t>Museum/gallery curator</a:t>
            </a:r>
          </a:p>
          <a:p>
            <a:pPr lvl="1"/>
            <a:r>
              <a:rPr lang="en-GB" sz="1400" dirty="0"/>
              <a:t>Museum/gallery exhibitions officer</a:t>
            </a:r>
          </a:p>
          <a:p>
            <a:pPr lvl="1"/>
            <a:r>
              <a:rPr lang="en-GB" sz="1400" dirty="0"/>
              <a:t>Secondary school teacher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r>
              <a:rPr lang="en-GB" sz="1800" b="1" dirty="0"/>
              <a:t>Job where your degree would </a:t>
            </a:r>
            <a:br>
              <a:rPr lang="en-GB" sz="1800" b="1" dirty="0"/>
            </a:br>
            <a:r>
              <a:rPr lang="en-GB" sz="1800" b="1" dirty="0"/>
              <a:t>be useful include:</a:t>
            </a:r>
          </a:p>
          <a:p>
            <a:pPr lvl="1"/>
            <a:r>
              <a:rPr lang="en-GB" sz="1600" dirty="0"/>
              <a:t>Academic librarian</a:t>
            </a:r>
          </a:p>
          <a:p>
            <a:pPr lvl="1"/>
            <a:r>
              <a:rPr lang="en-GB" sz="1600" dirty="0"/>
              <a:t>Archaeologist</a:t>
            </a:r>
          </a:p>
          <a:p>
            <a:pPr lvl="1"/>
            <a:r>
              <a:rPr lang="en-GB" sz="1600" dirty="0"/>
              <a:t>Broadcast journalist</a:t>
            </a:r>
          </a:p>
          <a:p>
            <a:pPr lvl="1"/>
            <a:r>
              <a:rPr lang="en-GB" sz="1600" dirty="0"/>
              <a:t>Civil Service administrator</a:t>
            </a:r>
          </a:p>
          <a:p>
            <a:pPr lvl="1"/>
            <a:r>
              <a:rPr lang="en-GB" sz="1600" dirty="0"/>
              <a:t>Editorial assistant</a:t>
            </a:r>
          </a:p>
          <a:p>
            <a:pPr lvl="1"/>
            <a:r>
              <a:rPr lang="en-GB" sz="1600" dirty="0"/>
              <a:t>Human resources office</a:t>
            </a:r>
          </a:p>
          <a:p>
            <a:pPr lvl="1"/>
            <a:r>
              <a:rPr lang="en-GB" sz="1600" dirty="0"/>
              <a:t>Information officer</a:t>
            </a:r>
          </a:p>
          <a:p>
            <a:pPr lvl="1"/>
            <a:r>
              <a:rPr lang="en-GB" sz="1600" dirty="0"/>
              <a:t>Marketing executive</a:t>
            </a:r>
          </a:p>
          <a:p>
            <a:pPr lvl="1"/>
            <a:r>
              <a:rPr lang="en-GB" sz="1600" dirty="0"/>
              <a:t>Policy officer</a:t>
            </a:r>
          </a:p>
          <a:p>
            <a:pPr lvl="1"/>
            <a:r>
              <a:rPr lang="en-GB" sz="1600" dirty="0"/>
              <a:t>Politician’s assistant</a:t>
            </a:r>
          </a:p>
          <a:p>
            <a:pPr lvl="1"/>
            <a:r>
              <a:rPr lang="en-GB" sz="1600" dirty="0"/>
              <a:t>Solicitor</a:t>
            </a:r>
          </a:p>
          <a:p>
            <a:pPr lvl="1"/>
            <a:r>
              <a:rPr lang="en-GB" sz="1600" dirty="0"/>
              <a:t>Talent agent</a:t>
            </a:r>
          </a:p>
          <a:p>
            <a:pPr lvl="1"/>
            <a:endParaRPr lang="en-GB" sz="1600" dirty="0"/>
          </a:p>
          <a:p>
            <a:pPr lvl="1"/>
            <a:endParaRPr lang="en-GB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9BDC50-3EC7-4B4D-8F49-714ADEC23340}"/>
              </a:ext>
            </a:extLst>
          </p:cNvPr>
          <p:cNvSpPr txBox="1"/>
          <p:nvPr/>
        </p:nvSpPr>
        <p:spPr>
          <a:xfrm>
            <a:off x="7608917" y="2111803"/>
            <a:ext cx="36199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Destination			Percentage</a:t>
            </a:r>
          </a:p>
          <a:p>
            <a:r>
              <a:rPr lang="en-GB" sz="1600" dirty="0">
                <a:solidFill>
                  <a:schemeClr val="bg1"/>
                </a:solidFill>
              </a:rPr>
              <a:t>Employed				54.1</a:t>
            </a:r>
          </a:p>
          <a:p>
            <a:r>
              <a:rPr lang="en-GB" sz="1600" dirty="0">
                <a:solidFill>
                  <a:schemeClr val="bg1"/>
                </a:solidFill>
              </a:rPr>
              <a:t>Further study			15.8</a:t>
            </a:r>
          </a:p>
          <a:p>
            <a:r>
              <a:rPr lang="en-GB" sz="1600" dirty="0">
                <a:solidFill>
                  <a:schemeClr val="bg1"/>
                </a:solidFill>
              </a:rPr>
              <a:t>Working and studying		12.8</a:t>
            </a:r>
          </a:p>
          <a:p>
            <a:r>
              <a:rPr lang="en-GB" sz="1600" dirty="0">
                <a:solidFill>
                  <a:schemeClr val="bg1"/>
                </a:solidFill>
              </a:rPr>
              <a:t>Unemployed			9.5</a:t>
            </a:r>
          </a:p>
          <a:p>
            <a:r>
              <a:rPr lang="en-GB" sz="1600" dirty="0">
                <a:solidFill>
                  <a:schemeClr val="bg1"/>
                </a:solidFill>
              </a:rPr>
              <a:t>Other				7.8</a:t>
            </a:r>
          </a:p>
          <a:p>
            <a:endParaRPr lang="en-GB" sz="1600" dirty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  <a:p>
            <a:r>
              <a:rPr lang="en-GB" sz="1600" dirty="0">
                <a:solidFill>
                  <a:schemeClr val="bg1"/>
                </a:solidFill>
              </a:rPr>
              <a:t>From here, you can then research each individual role linked to a history degree, and make a note about that job in terms of duties, hours, pay and routes into that role.</a:t>
            </a:r>
          </a:p>
          <a:p>
            <a:endParaRPr lang="en-GB" sz="1600" dirty="0">
              <a:solidFill>
                <a:schemeClr val="bg1"/>
              </a:solidFill>
            </a:endParaRPr>
          </a:p>
          <a:p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098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2405536"/>
            <a:ext cx="12058650" cy="2387600"/>
          </a:xfrm>
        </p:spPr>
        <p:txBody>
          <a:bodyPr>
            <a:normAutofit/>
          </a:bodyPr>
          <a:lstStyle/>
          <a:p>
            <a:pPr algn="ctr"/>
            <a:r>
              <a:rPr lang="en-GB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Researching University Courses</a:t>
            </a:r>
            <a:br>
              <a:rPr lang="en-GB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getting started</a:t>
            </a:r>
          </a:p>
        </p:txBody>
      </p:sp>
    </p:spTree>
    <p:extLst>
      <p:ext uri="{BB962C8B-B14F-4D97-AF65-F5344CB8AC3E}">
        <p14:creationId xmlns:p14="http://schemas.microsoft.com/office/powerpoint/2010/main" val="1921500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A3F4F-ECB4-421C-8B11-97BC53C27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Planning ahead…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102CF-AAE0-4594-A466-EA29BFD467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If you are considering applying to university, when deciding which subject to study you can follow one of the methods below to help you.</a:t>
            </a:r>
          </a:p>
          <a:p>
            <a:endParaRPr lang="en-GB" dirty="0"/>
          </a:p>
          <a:p>
            <a:pPr marL="641346" lvl="1" indent="-457200">
              <a:buFont typeface="+mj-lt"/>
              <a:buAutoNum type="arabicPeriod"/>
            </a:pPr>
            <a:r>
              <a:rPr lang="en-GB" dirty="0"/>
              <a:t>You already know the job you wish to do in the future – so you need to work backwards and look at the degree subject needed for that role.</a:t>
            </a:r>
          </a:p>
          <a:p>
            <a:pPr marL="641346" lvl="1" indent="-457200">
              <a:buFont typeface="+mj-lt"/>
              <a:buAutoNum type="arabicPeriod"/>
            </a:pPr>
            <a:endParaRPr lang="en-GB" dirty="0"/>
          </a:p>
          <a:p>
            <a:pPr marL="641346" lvl="1" indent="-457200">
              <a:buFont typeface="+mj-lt"/>
              <a:buAutoNum type="arabicPeriod"/>
            </a:pPr>
            <a:r>
              <a:rPr lang="en-GB" dirty="0"/>
              <a:t>You have a few ideas about the subject you’d like to study, but not sure where they can lead you – so you need to work forwards and explore the roles linked to that degree subject. </a:t>
            </a:r>
          </a:p>
        </p:txBody>
      </p:sp>
    </p:spTree>
    <p:extLst>
      <p:ext uri="{BB962C8B-B14F-4D97-AF65-F5344CB8AC3E}">
        <p14:creationId xmlns:p14="http://schemas.microsoft.com/office/powerpoint/2010/main" val="2043316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092F6-E243-4C0C-954A-9FF064448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Researching university courses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7A79C6-6018-4341-A401-2DE85E027B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10058401" cy="1132678"/>
          </a:xfrm>
        </p:spPr>
        <p:txBody>
          <a:bodyPr/>
          <a:lstStyle/>
          <a:p>
            <a:r>
              <a:rPr lang="en-GB" dirty="0"/>
              <a:t>Sometimes it can be difficult to know exactly what you want to study. </a:t>
            </a:r>
          </a:p>
          <a:p>
            <a:r>
              <a:rPr lang="en-GB" dirty="0"/>
              <a:t>A really useful tool is the </a:t>
            </a:r>
            <a:r>
              <a:rPr lang="en-GB" dirty="0" err="1"/>
              <a:t>WhatUni</a:t>
            </a:r>
            <a:r>
              <a:rPr lang="en-GB" dirty="0"/>
              <a:t> website: </a:t>
            </a:r>
            <a:r>
              <a:rPr lang="en-GB" dirty="0">
                <a:hlinkClick r:id="rId2"/>
              </a:rPr>
              <a:t>https://www.whatuni.com/</a:t>
            </a:r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FAB60C-E041-4E6A-A0A5-035835A80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985" y="2980267"/>
            <a:ext cx="8355435" cy="333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033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092F6-E243-4C0C-954A-9FF064448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Researching university courses – getting started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7A79C6-6018-4341-A401-2DE85E027B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5" y="1847589"/>
            <a:ext cx="6527076" cy="426147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 err="1"/>
              <a:t>WhatUni</a:t>
            </a:r>
            <a:r>
              <a:rPr lang="en-GB" dirty="0"/>
              <a:t> - Click on ‘Find a course’ on their home page.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You can then search for courses based on already knowing what you want to study, or by finding out what subjects might be linked to your current course.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r>
              <a:rPr lang="en-GB" b="1" dirty="0"/>
              <a:t>This is a great tool, especially if you are unsure about what it is you would like to study.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EAF549-11DF-48D1-8950-26EC638D6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3848" y="1891623"/>
            <a:ext cx="4060095" cy="20082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83DEDB-7EFA-47A6-874F-378FA5A34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7598" y="3978325"/>
            <a:ext cx="3989838" cy="218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270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EC64A-EF4C-4454-899D-B646939508AA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066800" y="1351491"/>
            <a:ext cx="10058400" cy="3565525"/>
          </a:xfrm>
        </p:spPr>
        <p:txBody>
          <a:bodyPr>
            <a:normAutofit/>
          </a:bodyPr>
          <a:lstStyle/>
          <a:p>
            <a:pPr algn="ctr"/>
            <a:r>
              <a:rPr lang="en-GB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can I study based </a:t>
            </a:r>
            <a:br>
              <a:rPr lang="en-GB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my sixth form choices?</a:t>
            </a:r>
          </a:p>
        </p:txBody>
      </p:sp>
    </p:spTree>
    <p:extLst>
      <p:ext uri="{BB962C8B-B14F-4D97-AF65-F5344CB8AC3E}">
        <p14:creationId xmlns:p14="http://schemas.microsoft.com/office/powerpoint/2010/main" val="2987543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2FCED-DC42-4FCF-B01A-6C4AE7360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can I go?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E2CA4-5AB3-4101-B154-E4D3F355D7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You can use the ‘what course should I do?’ feature on WhatUni.com to help you see what others went on to study with similar subject choices.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421027-F145-4EE7-8633-8EAE94DA6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195" y="2690474"/>
            <a:ext cx="9150820" cy="3283119"/>
          </a:xfrm>
          <a:prstGeom prst="rect">
            <a:avLst/>
          </a:prstGeom>
          <a:ln>
            <a:noFill/>
          </a:ln>
          <a:effectLst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3D74094-D612-4AB1-927E-DEC134B2B9E2}"/>
              </a:ext>
            </a:extLst>
          </p:cNvPr>
          <p:cNvSpPr txBox="1"/>
          <p:nvPr/>
        </p:nvSpPr>
        <p:spPr>
          <a:xfrm>
            <a:off x="4546452" y="610906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Undergraduate courses | Undergraduate Guides (whatuni.com)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9280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D6CC8-C8F0-4AE7-BAC7-01FA1667C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have others studied?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8DC3362-E7E8-6241-8B9B-D530C41311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Sixth formers who studies, English, History and Mathematics went on to study: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1A8FBA-3BC4-4643-9D9C-CEAB2CD6B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874" y="2816783"/>
            <a:ext cx="8192654" cy="3292278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480542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EC64A-EF4C-4454-899D-B646939508AA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846667" y="1944158"/>
            <a:ext cx="10058400" cy="2853473"/>
          </a:xfrm>
        </p:spPr>
        <p:txBody>
          <a:bodyPr>
            <a:normAutofit/>
          </a:bodyPr>
          <a:lstStyle/>
          <a:p>
            <a:pPr algn="ctr"/>
            <a:r>
              <a:rPr lang="en-GB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can I do with </a:t>
            </a:r>
            <a:br>
              <a:rPr lang="en-GB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6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my degree?</a:t>
            </a:r>
          </a:p>
        </p:txBody>
      </p:sp>
    </p:spTree>
    <p:extLst>
      <p:ext uri="{BB962C8B-B14F-4D97-AF65-F5344CB8AC3E}">
        <p14:creationId xmlns:p14="http://schemas.microsoft.com/office/powerpoint/2010/main" val="3700550882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124</TotalTime>
  <Words>548</Words>
  <Application>Microsoft Office PowerPoint</Application>
  <PresentationFormat>Widescreen</PresentationFormat>
  <Paragraphs>67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Wingdings</vt:lpstr>
      <vt:lpstr>1_Retrospect</vt:lpstr>
      <vt:lpstr>Our Future –  Career Opportunities in Cumbria</vt:lpstr>
      <vt:lpstr>Researching University Courses  – getting started</vt:lpstr>
      <vt:lpstr>Planning ahead…</vt:lpstr>
      <vt:lpstr>Researching university courses</vt:lpstr>
      <vt:lpstr>Researching university courses – getting started</vt:lpstr>
      <vt:lpstr>What can I study based  on my sixth form choices?</vt:lpstr>
      <vt:lpstr>Where can I go?</vt:lpstr>
      <vt:lpstr>What have others studied?</vt:lpstr>
      <vt:lpstr>What can I do with  my degree?</vt:lpstr>
      <vt:lpstr>What can I do with a degree in….</vt:lpstr>
      <vt:lpstr>What can I do with a degree in… history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can I do with my degree?</dc:title>
  <dc:creator>Carruthers,Dave</dc:creator>
  <cp:lastModifiedBy>Tate, Jo</cp:lastModifiedBy>
  <cp:revision>9</cp:revision>
  <dcterms:created xsi:type="dcterms:W3CDTF">2021-12-23T10:23:46Z</dcterms:created>
  <dcterms:modified xsi:type="dcterms:W3CDTF">2022-02-21T14:59:30Z</dcterms:modified>
</cp:coreProperties>
</file>