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1" r:id="rId3"/>
    <p:sldId id="257" r:id="rId4"/>
    <p:sldId id="258" r:id="rId5"/>
    <p:sldId id="275" r:id="rId6"/>
    <p:sldId id="277" r:id="rId7"/>
    <p:sldId id="278" r:id="rId8"/>
    <p:sldId id="279" r:id="rId9"/>
    <p:sldId id="268" r:id="rId10"/>
    <p:sldId id="26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767"/>
    <p:restoredTop sz="94820"/>
  </p:normalViewPr>
  <p:slideViewPr>
    <p:cSldViewPr>
      <p:cViewPr varScale="1">
        <p:scale>
          <a:sx n="85" d="100"/>
          <a:sy n="85" d="100"/>
        </p:scale>
        <p:origin x="60" y="6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265614"/>
            <a:ext cx="7543800" cy="1442049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50" spc="-38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2805544"/>
            <a:ext cx="7543800" cy="6446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b="1" cap="all" spc="150" baseline="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2668846"/>
            <a:ext cx="740664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079" y="3725742"/>
            <a:ext cx="4649969" cy="10102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7663151" y="339872"/>
            <a:ext cx="1084906" cy="108490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7663151" y="370482"/>
            <a:ext cx="1084906" cy="1067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50"/>
              </a:lnSpc>
            </a:pPr>
            <a:r>
              <a:rPr lang="en-GB" sz="24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3750"/>
              </a:lnSpc>
            </a:pPr>
            <a:r>
              <a:rPr lang="en-GB" sz="3600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6680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62" y="270553"/>
            <a:ext cx="896096" cy="89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33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710" y="1385692"/>
            <a:ext cx="7543801" cy="3196104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342111" y="1169378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10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17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7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76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21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2698059" y="1772804"/>
            <a:ext cx="3745523" cy="2619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061879" y="1479744"/>
            <a:ext cx="1084906" cy="108490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5902314" y="3481305"/>
            <a:ext cx="1084906" cy="1084906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62" y="270553"/>
            <a:ext cx="896096" cy="8960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522" y="1663356"/>
            <a:ext cx="418436" cy="7267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184" y="3654115"/>
            <a:ext cx="418436" cy="7267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070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96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2699239" y="1772804"/>
            <a:ext cx="3745523" cy="2413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4029548" y="1234277"/>
            <a:ext cx="1084906" cy="108490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62" y="270553"/>
            <a:ext cx="896096" cy="8960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558" y="1414368"/>
            <a:ext cx="129988" cy="66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51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2698059" y="759790"/>
            <a:ext cx="3745523" cy="3745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031578" y="477677"/>
            <a:ext cx="1084906" cy="108490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5902314" y="3714766"/>
            <a:ext cx="1084906" cy="1084906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62" y="270553"/>
            <a:ext cx="896096" cy="8960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18" y="644842"/>
            <a:ext cx="418436" cy="7267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184" y="3887576"/>
            <a:ext cx="418436" cy="72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111" y="561705"/>
            <a:ext cx="7543800" cy="60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111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42111" y="1169378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62" y="270553"/>
            <a:ext cx="896096" cy="89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8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625" b="1" kern="1200" spc="-38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267891" indent="-267891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Wingdings" pitchFamily="2" charset="2"/>
        <a:buChar char="§"/>
        <a:tabLst/>
        <a:defRPr sz="18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06004" indent="-255985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itchFamily="2" charset="2"/>
        <a:buChar char="§"/>
        <a:tabLst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35781" indent="-2476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itchFamily="2" charset="2"/>
        <a:buChar char="§"/>
        <a:tabLst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75085" indent="-250031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itchFamily="2" charset="2"/>
        <a:buChar char="§"/>
        <a:tabLst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04863" indent="-242888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itchFamily="2" charset="2"/>
        <a:buChar char="§"/>
        <a:tabLst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9859B0-86A6-7E40-B0B9-BE84D0964C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601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3B78F3-658A-1641-ACB7-5F84DFA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Extension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D8498FC-1606-6D46-8EDA-4E57B4CB0B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If you want to spend longer on this topic…</a:t>
            </a:r>
          </a:p>
          <a:p>
            <a:r>
              <a:rPr lang="en-GB" dirty="0"/>
              <a:t>Carry out a further individual research task.  Think of a job that you would really like to do.  Using any sources of information available to you find out the following:</a:t>
            </a:r>
          </a:p>
          <a:p>
            <a:pPr lvl="1"/>
            <a:r>
              <a:rPr lang="en-GB" dirty="0"/>
              <a:t>Can you do the job where you live now or would you have to travel</a:t>
            </a:r>
          </a:p>
          <a:p>
            <a:pPr lvl="1"/>
            <a:r>
              <a:rPr lang="en-GB" dirty="0"/>
              <a:t>Would it mean moving away to live and work elsewhere? </a:t>
            </a:r>
          </a:p>
          <a:p>
            <a:pPr lvl="1"/>
            <a:r>
              <a:rPr lang="en-GB" dirty="0"/>
              <a:t>What are the entry requirements?</a:t>
            </a:r>
          </a:p>
          <a:p>
            <a:pPr lvl="1"/>
            <a:r>
              <a:rPr lang="en-GB" dirty="0"/>
              <a:t>Do you need to study further or get more qualifications?</a:t>
            </a:r>
          </a:p>
          <a:p>
            <a:pPr lvl="1"/>
            <a:r>
              <a:rPr lang="en-GB" dirty="0"/>
              <a:t>What salary can you expect when you start?</a:t>
            </a:r>
          </a:p>
          <a:p>
            <a:pPr lvl="1"/>
            <a:r>
              <a:rPr lang="en-GB" dirty="0"/>
              <a:t>Once you are in – what are the opportunities to move up or progress?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01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CF863-E076-6149-9059-CA65371D8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12 Session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43808" y="2283719"/>
            <a:ext cx="3456384" cy="1656184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dirty="0"/>
              <a:t>Linking your career goals to LMI </a:t>
            </a:r>
          </a:p>
        </p:txBody>
      </p:sp>
    </p:spTree>
    <p:extLst>
      <p:ext uri="{BB962C8B-B14F-4D97-AF65-F5344CB8AC3E}">
        <p14:creationId xmlns:p14="http://schemas.microsoft.com/office/powerpoint/2010/main" val="3300044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purpose of this task?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To understand the concept “Labour Market Information”</a:t>
            </a:r>
          </a:p>
          <a:p>
            <a:r>
              <a:rPr lang="en-GB" b="1" dirty="0"/>
              <a:t>What will you learn from this task?</a:t>
            </a:r>
          </a:p>
          <a:p>
            <a:pPr lvl="1"/>
            <a:r>
              <a:rPr lang="en-GB" dirty="0"/>
              <a:t>To define what LMI is</a:t>
            </a:r>
          </a:p>
          <a:p>
            <a:pPr lvl="1"/>
            <a:r>
              <a:rPr lang="en-GB" dirty="0"/>
              <a:t>To identify sources of LMI</a:t>
            </a:r>
          </a:p>
          <a:p>
            <a:pPr lvl="1"/>
            <a:r>
              <a:rPr lang="en-GB" dirty="0"/>
              <a:t>To carry out a small scale research activity using 1 company and deliver a presentation</a:t>
            </a:r>
          </a:p>
          <a:p>
            <a:pPr lvl="1"/>
            <a:r>
              <a:rPr lang="en-GB" dirty="0"/>
              <a:t>To produce a personal action plan using LMI</a:t>
            </a:r>
          </a:p>
          <a:p>
            <a:r>
              <a:rPr lang="en-GB" b="1" dirty="0"/>
              <a:t>You will need </a:t>
            </a:r>
          </a:p>
          <a:p>
            <a:pPr lvl="1"/>
            <a:r>
              <a:rPr lang="en-GB" dirty="0"/>
              <a:t>Internet access</a:t>
            </a:r>
          </a:p>
          <a:p>
            <a:pPr lvl="1"/>
            <a:r>
              <a:rPr lang="en-GB" dirty="0"/>
              <a:t>Local maps</a:t>
            </a:r>
          </a:p>
          <a:p>
            <a:pPr lvl="1"/>
            <a:r>
              <a:rPr lang="en-GB" dirty="0"/>
              <a:t>Whiteboard / flip chart</a:t>
            </a:r>
          </a:p>
          <a:p>
            <a:pPr lvl="1"/>
            <a:r>
              <a:rPr lang="en-GB" dirty="0"/>
              <a:t>Personal action plan sheets 1 and 2</a:t>
            </a:r>
          </a:p>
          <a:p>
            <a:pPr lvl="1"/>
            <a:r>
              <a:rPr lang="en-GB" dirty="0"/>
              <a:t>To understand the concept “Labour Market Information”</a:t>
            </a:r>
          </a:p>
          <a:p>
            <a:endParaRPr lang="en-GB" dirty="0"/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68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What is LMI?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GB" dirty="0"/>
              <a:t>As a whole group do you know what LMI is?  It is Labour Market Information - information about the number and type of companies and employment opportunities in your area </a:t>
            </a:r>
          </a:p>
          <a:p>
            <a:pPr lvl="0"/>
            <a:r>
              <a:rPr lang="en-GB" dirty="0"/>
              <a:t>Discuss where would you look for information about LMI  Sources include your careers library, local press, the internet, business directories, libraries, people you know, job adverts.  </a:t>
            </a:r>
          </a:p>
          <a:p>
            <a:pPr lvl="0"/>
            <a:r>
              <a:rPr lang="en-GB" dirty="0"/>
              <a:t>Can you think of any new businesses opening up locally or any that have closed down?</a:t>
            </a:r>
          </a:p>
        </p:txBody>
      </p:sp>
    </p:spTree>
    <p:extLst>
      <p:ext uri="{BB962C8B-B14F-4D97-AF65-F5344CB8AC3E}">
        <p14:creationId xmlns:p14="http://schemas.microsoft.com/office/powerpoint/2010/main" val="1052276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E90D5A3-3F22-A545-BFA4-5BC3BFD1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Research one company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A7B74-0B0B-5F4F-8867-1BB6F9EBE7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710" y="1385692"/>
            <a:ext cx="7902698" cy="3196104"/>
          </a:xfrm>
        </p:spPr>
        <p:txBody>
          <a:bodyPr/>
          <a:lstStyle/>
          <a:p>
            <a:pPr lvl="0"/>
            <a:r>
              <a:rPr lang="en-GB" dirty="0"/>
              <a:t>Choose one of your two identified companies, it should be one with a website</a:t>
            </a:r>
          </a:p>
          <a:p>
            <a:pPr lvl="0"/>
            <a:r>
              <a:rPr lang="en-GB" dirty="0"/>
              <a:t>Using the website or information available to download from it – find out what you can about this company</a:t>
            </a:r>
          </a:p>
          <a:p>
            <a:pPr lvl="0"/>
            <a:r>
              <a:rPr lang="en-GB" dirty="0"/>
              <a:t>Prepare a short presentation (no more than 5 minutes) to deliver to others covering:</a:t>
            </a:r>
          </a:p>
          <a:p>
            <a:pPr lvl="1"/>
            <a:r>
              <a:rPr lang="en-GB" dirty="0"/>
              <a:t>What it does</a:t>
            </a:r>
          </a:p>
          <a:p>
            <a:pPr lvl="1"/>
            <a:r>
              <a:rPr lang="en-GB" dirty="0"/>
              <a:t>Where it is (one site or many)</a:t>
            </a:r>
          </a:p>
          <a:p>
            <a:pPr lvl="1"/>
            <a:r>
              <a:rPr lang="en-GB" dirty="0"/>
              <a:t>How big it is (how many people it employs)</a:t>
            </a:r>
          </a:p>
          <a:p>
            <a:pPr lvl="1"/>
            <a:r>
              <a:rPr lang="en-GB" dirty="0"/>
              <a:t>Are they recruiting for people now and if so, what type of job?</a:t>
            </a:r>
          </a:p>
          <a:p>
            <a:pPr lvl="1"/>
            <a:r>
              <a:rPr lang="en-GB" dirty="0"/>
              <a:t>Can you pick out key messages about the companies values, what it stands for?</a:t>
            </a:r>
          </a:p>
          <a:p>
            <a:pPr lvl="1"/>
            <a:r>
              <a:rPr lang="en-GB" dirty="0"/>
              <a:t>Can you tell the difference between advertising (what is designed to make you feel good about the company) and information (what is fact) on the website?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06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Personal Action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GB" dirty="0"/>
              <a:t>Complete a personal action plan using the action plan worksheets</a:t>
            </a:r>
          </a:p>
          <a:p>
            <a:pPr lvl="0"/>
            <a:r>
              <a:rPr lang="en-GB" dirty="0"/>
              <a:t>Come back to it when you have had time to do some more research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37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760" y="483518"/>
            <a:ext cx="3963735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15058E-19D5-8840-9630-3FED4AF04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ACTION PLAN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DDC31D7-BB39-7E43-B310-F960EDC438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Sheet 1</a:t>
            </a:r>
          </a:p>
        </p:txBody>
      </p:sp>
    </p:spTree>
    <p:extLst>
      <p:ext uri="{BB962C8B-B14F-4D97-AF65-F5344CB8AC3E}">
        <p14:creationId xmlns:p14="http://schemas.microsoft.com/office/powerpoint/2010/main" val="407956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83518"/>
            <a:ext cx="600953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949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How easy or difficult were these tasks?</a:t>
            </a:r>
          </a:p>
          <a:p>
            <a:r>
              <a:rPr lang="en-GB" dirty="0"/>
              <a:t>Did you think of any new sources of LMI that you didn’t know about before?</a:t>
            </a:r>
          </a:p>
          <a:p>
            <a:r>
              <a:rPr lang="en-GB" dirty="0"/>
              <a:t>How easy or difficult is it to tell the difference between advertising and fact?</a:t>
            </a:r>
          </a:p>
          <a:p>
            <a:r>
              <a:rPr lang="en-GB" dirty="0"/>
              <a:t>How can you find out what a company’s culture or values are and why does this matter?</a:t>
            </a:r>
          </a:p>
        </p:txBody>
      </p:sp>
    </p:spTree>
    <p:extLst>
      <p:ext uri="{BB962C8B-B14F-4D97-AF65-F5344CB8AC3E}">
        <p14:creationId xmlns:p14="http://schemas.microsoft.com/office/powerpoint/2010/main" val="4282082178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545</Words>
  <Application>Microsoft Office PowerPoint</Application>
  <PresentationFormat>On-screen Show (16:9)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Wingdings</vt:lpstr>
      <vt:lpstr>1_Retrospect</vt:lpstr>
      <vt:lpstr>Our Future –  Career Opportunities in Cumbria</vt:lpstr>
      <vt:lpstr>Year 12 Session 3 </vt:lpstr>
      <vt:lpstr>What is the purpose of this task?</vt:lpstr>
      <vt:lpstr>Task: What is LMI?</vt:lpstr>
      <vt:lpstr>Task: Research one company</vt:lpstr>
      <vt:lpstr>Task: Personal Action Plan</vt:lpstr>
      <vt:lpstr>PERSONAL ACTION PLAN </vt:lpstr>
      <vt:lpstr>PowerPoint Presentation</vt:lpstr>
      <vt:lpstr>Review</vt:lpstr>
      <vt:lpstr>Extension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 your employability skills</dc:title>
  <dc:creator>Anna</dc:creator>
  <cp:lastModifiedBy>Tate, Jo</cp:lastModifiedBy>
  <cp:revision>23</cp:revision>
  <dcterms:created xsi:type="dcterms:W3CDTF">2012-08-25T16:54:00Z</dcterms:created>
  <dcterms:modified xsi:type="dcterms:W3CDTF">2022-02-21T14:56:22Z</dcterms:modified>
</cp:coreProperties>
</file>