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9" r:id="rId2"/>
    <p:sldId id="264" r:id="rId3"/>
    <p:sldId id="260" r:id="rId4"/>
    <p:sldId id="257" r:id="rId5"/>
    <p:sldId id="258" r:id="rId6"/>
    <p:sldId id="262" r:id="rId7"/>
    <p:sldId id="261" r:id="rId8"/>
    <p:sldId id="263" r:id="rId9"/>
    <p:sldId id="265"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53" autoAdjust="0"/>
    <p:restoredTop sz="94660"/>
  </p:normalViewPr>
  <p:slideViewPr>
    <p:cSldViewPr snapToGrid="0">
      <p:cViewPr varScale="1">
        <p:scale>
          <a:sx n="67" d="100"/>
          <a:sy n="67" d="100"/>
        </p:scale>
        <p:origin x="564" y="44"/>
      </p:cViewPr>
      <p:guideLst/>
    </p:cSldViewPr>
  </p:slideViewPr>
  <p:notesTextViewPr>
    <p:cViewPr>
      <p:scale>
        <a:sx n="1" d="1"/>
        <a:sy n="1" d="1"/>
      </p:scale>
      <p:origin x="0" y="0"/>
    </p:cViewPr>
  </p:notesTextViewPr>
  <p:notesViewPr>
    <p:cSldViewPr snapToGrid="0" showGuides="1">
      <p:cViewPr varScale="1">
        <p:scale>
          <a:sx n="80" d="100"/>
          <a:sy n="80" d="100"/>
        </p:scale>
        <p:origin x="3168"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59F938-DB6D-2143-8A74-5A4539721192}" type="datetimeFigureOut">
              <a:rPr lang="en-GB" smtClean="0"/>
              <a:t>25/02/2022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328A8D-6C08-9842-A599-7C5A45732B0F}" type="slidenum">
              <a:rPr lang="en-GB" smtClean="0"/>
              <a:t>‹#›</a:t>
            </a:fld>
            <a:endParaRPr lang="en-GB"/>
          </a:p>
        </p:txBody>
      </p:sp>
    </p:spTree>
    <p:extLst>
      <p:ext uri="{BB962C8B-B14F-4D97-AF65-F5344CB8AC3E}">
        <p14:creationId xmlns:p14="http://schemas.microsoft.com/office/powerpoint/2010/main" val="1844003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323DC58-E4CB-AE4A-AAFE-518F301E02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097280" y="1687485"/>
            <a:ext cx="10058400" cy="1922732"/>
          </a:xfrm>
        </p:spPr>
        <p:txBody>
          <a:bodyPr anchor="ctr">
            <a:normAutofit/>
          </a:bodyPr>
          <a:lstStyle>
            <a:lvl1pPr algn="l">
              <a:lnSpc>
                <a:spcPct val="85000"/>
              </a:lnSpc>
              <a:defRPr sz="5400" spc="-50" baseline="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100051" y="3740725"/>
            <a:ext cx="10058400" cy="859527"/>
          </a:xfrm>
        </p:spPr>
        <p:txBody>
          <a:bodyPr lIns="91440" rIns="91440">
            <a:normAutofit/>
          </a:bodyPr>
          <a:lstStyle>
            <a:lvl1pPr marL="0" indent="0" algn="l">
              <a:buNone/>
              <a:defRPr sz="2400" b="1" cap="all" spc="200" baseline="0">
                <a:solidFill>
                  <a:schemeClr val="bg1"/>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cxnSp>
        <p:nvCxnSpPr>
          <p:cNvPr id="9" name="Straight Connector 8"/>
          <p:cNvCxnSpPr/>
          <p:nvPr/>
        </p:nvCxnSpPr>
        <p:spPr>
          <a:xfrm>
            <a:off x="1207658" y="3558462"/>
            <a:ext cx="9875520" cy="0"/>
          </a:xfrm>
          <a:prstGeom prst="line">
            <a:avLst/>
          </a:prstGeom>
          <a:ln w="28575">
            <a:solidFill>
              <a:srgbClr val="ED6E4F"/>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320B5FCA-2693-6F44-8A78-FFB8DBBB4C9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5439" y="4967656"/>
            <a:ext cx="6199958" cy="1346986"/>
          </a:xfrm>
          <a:prstGeom prst="rect">
            <a:avLst/>
          </a:prstGeom>
        </p:spPr>
      </p:pic>
      <p:sp>
        <p:nvSpPr>
          <p:cNvPr id="7" name="Rectangle 6">
            <a:extLst>
              <a:ext uri="{FF2B5EF4-FFF2-40B4-BE49-F238E27FC236}">
                <a16:creationId xmlns:a16="http://schemas.microsoft.com/office/drawing/2014/main" id="{35532ECD-3ACD-1549-9201-77628368F905}"/>
              </a:ext>
            </a:extLst>
          </p:cNvPr>
          <p:cNvSpPr/>
          <p:nvPr userDrawn="1"/>
        </p:nvSpPr>
        <p:spPr>
          <a:xfrm>
            <a:off x="10217534" y="453162"/>
            <a:ext cx="1446541" cy="1446541"/>
          </a:xfrm>
          <a:prstGeom prst="rect">
            <a:avLst/>
          </a:prstGeom>
          <a:solidFill>
            <a:srgbClr val="ED6E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790E7518-FFDD-D940-95FC-9EA171E05C55}"/>
              </a:ext>
            </a:extLst>
          </p:cNvPr>
          <p:cNvSpPr txBox="1"/>
          <p:nvPr userDrawn="1"/>
        </p:nvSpPr>
        <p:spPr>
          <a:xfrm>
            <a:off x="10424318" y="493975"/>
            <a:ext cx="1032972" cy="1376915"/>
          </a:xfrm>
          <a:prstGeom prst="rect">
            <a:avLst/>
          </a:prstGeom>
          <a:noFill/>
        </p:spPr>
        <p:txBody>
          <a:bodyPr wrap="square" rtlCol="0">
            <a:spAutoFit/>
          </a:bodyPr>
          <a:lstStyle/>
          <a:p>
            <a:pPr algn="ctr">
              <a:lnSpc>
                <a:spcPts val="5000"/>
              </a:lnSpc>
            </a:pPr>
            <a:r>
              <a:rPr lang="en-GB" sz="3200" dirty="0">
                <a:solidFill>
                  <a:schemeClr val="bg1"/>
                </a:solidFill>
              </a:rPr>
              <a:t>YEAR</a:t>
            </a:r>
          </a:p>
          <a:p>
            <a:pPr algn="ctr">
              <a:lnSpc>
                <a:spcPts val="5000"/>
              </a:lnSpc>
            </a:pPr>
            <a:r>
              <a:rPr lang="en-GB" sz="4800" b="1" dirty="0">
                <a:solidFill>
                  <a:schemeClr val="bg1"/>
                </a:solidFill>
              </a:rPr>
              <a:t>12</a:t>
            </a:r>
          </a:p>
        </p:txBody>
      </p:sp>
    </p:spTree>
    <p:extLst>
      <p:ext uri="{BB962C8B-B14F-4D97-AF65-F5344CB8AC3E}">
        <p14:creationId xmlns:p14="http://schemas.microsoft.com/office/powerpoint/2010/main" val="1747987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9" name="Text Placeholder 8">
            <a:extLst>
              <a:ext uri="{FF2B5EF4-FFF2-40B4-BE49-F238E27FC236}">
                <a16:creationId xmlns:a16="http://schemas.microsoft.com/office/drawing/2014/main" id="{892A9632-AEF8-5940-9056-3108D4CFD233}"/>
              </a:ext>
            </a:extLst>
          </p:cNvPr>
          <p:cNvSpPr>
            <a:spLocks noGrp="1"/>
          </p:cNvSpPr>
          <p:nvPr>
            <p:ph type="body" sz="quarter" idx="10"/>
          </p:nvPr>
        </p:nvSpPr>
        <p:spPr>
          <a:xfrm>
            <a:off x="455613" y="1847589"/>
            <a:ext cx="10058401" cy="4261472"/>
          </a:xfrm>
        </p:spPr>
        <p:txBody>
          <a:bodyPr/>
          <a:lstStyle>
            <a:lvl1pPr>
              <a:buClr>
                <a:srgbClr val="ED6E4F"/>
              </a:buClr>
              <a:defRPr/>
            </a:lvl1pPr>
            <a:lvl2pPr>
              <a:buClr>
                <a:srgbClr val="ED6E4F"/>
              </a:buClr>
              <a:defRPr/>
            </a:lvl2pPr>
            <a:lvl3pPr>
              <a:buClr>
                <a:srgbClr val="ED6E4F"/>
              </a:buClr>
              <a:defRPr/>
            </a:lvl3pPr>
            <a:lvl4pPr>
              <a:buClr>
                <a:srgbClr val="ED6E4F"/>
              </a:buClr>
              <a:defRPr/>
            </a:lvl4pPr>
            <a:lvl5pPr>
              <a:buClr>
                <a:srgbClr val="ED6E4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cxnSp>
        <p:nvCxnSpPr>
          <p:cNvPr id="10" name="Straight Connector 9">
            <a:extLst>
              <a:ext uri="{FF2B5EF4-FFF2-40B4-BE49-F238E27FC236}">
                <a16:creationId xmlns:a16="http://schemas.microsoft.com/office/drawing/2014/main" id="{C5D82AA2-5FCB-CA44-9636-9F3382B3046E}"/>
              </a:ext>
            </a:extLst>
          </p:cNvPr>
          <p:cNvCxnSpPr/>
          <p:nvPr userDrawn="1"/>
        </p:nvCxnSpPr>
        <p:spPr>
          <a:xfrm>
            <a:off x="456148" y="1559170"/>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3158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DD020889-A332-488F-8EC8-C04FE46BC5CB}" type="datetimeFigureOut">
              <a:rPr lang="en-GB" smtClean="0"/>
              <a:t>25/02/2022</a:t>
            </a:fld>
            <a:endParaRPr lang="en-GB"/>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362E2C3-1645-41AB-88FD-527E5246B92F}" type="slidenum">
              <a:rPr lang="en-GB" smtClean="0"/>
              <a:t>‹#›</a:t>
            </a:fld>
            <a:endParaRPr lang="en-GB"/>
          </a:p>
        </p:txBody>
      </p:sp>
    </p:spTree>
    <p:extLst>
      <p:ext uri="{BB962C8B-B14F-4D97-AF65-F5344CB8AC3E}">
        <p14:creationId xmlns:p14="http://schemas.microsoft.com/office/powerpoint/2010/main" val="35347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DD020889-A332-488F-8EC8-C04FE46BC5CB}" type="datetimeFigureOut">
              <a:rPr lang="en-GB" smtClean="0"/>
              <a:t>25/02/2022</a:t>
            </a:fld>
            <a:endParaRPr lang="en-GB"/>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362E2C3-1645-41AB-88FD-527E5246B92F}" type="slidenum">
              <a:rPr lang="en-GB" smtClean="0"/>
              <a:t>‹#›</a:t>
            </a:fld>
            <a:endParaRPr lang="en-GB"/>
          </a:p>
        </p:txBody>
      </p:sp>
    </p:spTree>
    <p:extLst>
      <p:ext uri="{BB962C8B-B14F-4D97-AF65-F5344CB8AC3E}">
        <p14:creationId xmlns:p14="http://schemas.microsoft.com/office/powerpoint/2010/main" val="3146043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DD020889-A332-488F-8EC8-C04FE46BC5CB}" type="datetimeFigureOut">
              <a:rPr lang="en-GB" smtClean="0"/>
              <a:t>25/02/2022</a:t>
            </a:fld>
            <a:endParaRPr lang="en-GB"/>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362E2C3-1645-41AB-88FD-527E5246B92F}" type="slidenum">
              <a:rPr lang="en-GB" smtClean="0"/>
              <a:t>‹#›</a:t>
            </a:fld>
            <a:endParaRPr lang="en-GB"/>
          </a:p>
        </p:txBody>
      </p:sp>
    </p:spTree>
    <p:extLst>
      <p:ext uri="{BB962C8B-B14F-4D97-AF65-F5344CB8AC3E}">
        <p14:creationId xmlns:p14="http://schemas.microsoft.com/office/powerpoint/2010/main" val="809349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 name="Picture 9">
            <a:extLst>
              <a:ext uri="{FF2B5EF4-FFF2-40B4-BE49-F238E27FC236}">
                <a16:creationId xmlns:a16="http://schemas.microsoft.com/office/drawing/2014/main" id="{CFD21BD2-C480-3E49-83A0-B487E64063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1C1BF565-DAEE-DE49-BC5E-DBA80AECBCCE}"/>
              </a:ext>
            </a:extLst>
          </p:cNvPr>
          <p:cNvSpPr/>
          <p:nvPr userDrawn="1"/>
        </p:nvSpPr>
        <p:spPr>
          <a:xfrm>
            <a:off x="3597411" y="2363738"/>
            <a:ext cx="4994031" cy="3492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F3A944D-21CC-B64A-BFCA-1B0B293CD452}"/>
              </a:ext>
            </a:extLst>
          </p:cNvPr>
          <p:cNvSpPr/>
          <p:nvPr userDrawn="1"/>
        </p:nvSpPr>
        <p:spPr>
          <a:xfrm>
            <a:off x="2749172" y="1972992"/>
            <a:ext cx="1446541" cy="1446541"/>
          </a:xfrm>
          <a:prstGeom prst="rect">
            <a:avLst/>
          </a:prstGeom>
          <a:solidFill>
            <a:srgbClr val="ED6E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5ACA8D55-F973-0741-BD80-D4FD4F86E659}"/>
              </a:ext>
            </a:extLst>
          </p:cNvPr>
          <p:cNvSpPr/>
          <p:nvPr userDrawn="1"/>
        </p:nvSpPr>
        <p:spPr>
          <a:xfrm>
            <a:off x="7869752" y="4641740"/>
            <a:ext cx="1446541" cy="1446541"/>
          </a:xfrm>
          <a:prstGeom prst="rect">
            <a:avLst/>
          </a:prstGeom>
          <a:solidFill>
            <a:srgbClr val="E8B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32205541-CBE6-6248-B558-DD4D702E21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09816" y="360738"/>
            <a:ext cx="1194794" cy="1194794"/>
          </a:xfrm>
          <a:prstGeom prst="rect">
            <a:avLst/>
          </a:prstGeom>
        </p:spPr>
      </p:pic>
      <p:pic>
        <p:nvPicPr>
          <p:cNvPr id="15" name="Picture 14">
            <a:extLst>
              <a:ext uri="{FF2B5EF4-FFF2-40B4-BE49-F238E27FC236}">
                <a16:creationId xmlns:a16="http://schemas.microsoft.com/office/drawing/2014/main" id="{7599D726-E319-F94E-8875-A3C8E34578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174029" y="2217808"/>
            <a:ext cx="557915" cy="969010"/>
          </a:xfrm>
          <a:prstGeom prst="rect">
            <a:avLst/>
          </a:prstGeom>
        </p:spPr>
      </p:pic>
      <p:pic>
        <p:nvPicPr>
          <p:cNvPr id="16" name="Picture 15">
            <a:extLst>
              <a:ext uri="{FF2B5EF4-FFF2-40B4-BE49-F238E27FC236}">
                <a16:creationId xmlns:a16="http://schemas.microsoft.com/office/drawing/2014/main" id="{05BABDB8-C0F5-194E-B0A8-72C8E5766AD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42911" y="4872154"/>
            <a:ext cx="557915" cy="969010"/>
          </a:xfrm>
          <a:prstGeom prst="rect">
            <a:avLst/>
          </a:prstGeom>
        </p:spPr>
      </p:pic>
      <p:sp>
        <p:nvSpPr>
          <p:cNvPr id="3" name="Title 2">
            <a:extLst>
              <a:ext uri="{FF2B5EF4-FFF2-40B4-BE49-F238E27FC236}">
                <a16:creationId xmlns:a16="http://schemas.microsoft.com/office/drawing/2014/main" id="{6410BFC8-7CFD-344C-876A-DB54D19CC5A0}"/>
              </a:ext>
            </a:extLst>
          </p:cNvPr>
          <p:cNvSpPr>
            <a:spLocks noGrp="1"/>
          </p:cNvSpPr>
          <p:nvPr>
            <p:ph type="title"/>
          </p:nvPr>
        </p:nvSpPr>
        <p:spPr/>
        <p:txBody>
          <a:bodyPr>
            <a:normAutofit/>
          </a:bodyPr>
          <a:lstStyle>
            <a:lvl1pPr algn="l">
              <a:defRPr sz="4000">
                <a:solidFill>
                  <a:schemeClr val="bg1"/>
                </a:solidFill>
              </a:defRPr>
            </a:lvl1pPr>
          </a:lstStyle>
          <a:p>
            <a:r>
              <a:rPr lang="en-GB" dirty="0"/>
              <a:t>Click to edit Master title style</a:t>
            </a:r>
          </a:p>
        </p:txBody>
      </p:sp>
    </p:spTree>
    <p:extLst>
      <p:ext uri="{BB962C8B-B14F-4D97-AF65-F5344CB8AC3E}">
        <p14:creationId xmlns:p14="http://schemas.microsoft.com/office/powerpoint/2010/main" val="3048628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 name="Picture 9">
            <a:extLst>
              <a:ext uri="{FF2B5EF4-FFF2-40B4-BE49-F238E27FC236}">
                <a16:creationId xmlns:a16="http://schemas.microsoft.com/office/drawing/2014/main" id="{CFD21BD2-C480-3E49-83A0-B487E64063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194"/>
            <a:ext cx="12192000" cy="6858000"/>
          </a:xfrm>
          <a:prstGeom prst="rect">
            <a:avLst/>
          </a:prstGeom>
        </p:spPr>
      </p:pic>
      <p:sp>
        <p:nvSpPr>
          <p:cNvPr id="2" name="Rectangle 1">
            <a:extLst>
              <a:ext uri="{FF2B5EF4-FFF2-40B4-BE49-F238E27FC236}">
                <a16:creationId xmlns:a16="http://schemas.microsoft.com/office/drawing/2014/main" id="{1C1BF565-DAEE-DE49-BC5E-DBA80AECBCCE}"/>
              </a:ext>
            </a:extLst>
          </p:cNvPr>
          <p:cNvSpPr/>
          <p:nvPr userDrawn="1"/>
        </p:nvSpPr>
        <p:spPr>
          <a:xfrm>
            <a:off x="3598985" y="2363738"/>
            <a:ext cx="4994031" cy="3217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4F3A944D-21CC-B64A-BFCA-1B0B293CD452}"/>
              </a:ext>
            </a:extLst>
          </p:cNvPr>
          <p:cNvSpPr/>
          <p:nvPr userDrawn="1"/>
        </p:nvSpPr>
        <p:spPr>
          <a:xfrm>
            <a:off x="5372730" y="1645702"/>
            <a:ext cx="1446541" cy="1446541"/>
          </a:xfrm>
          <a:prstGeom prst="rect">
            <a:avLst/>
          </a:prstGeom>
          <a:solidFill>
            <a:srgbClr val="ED6E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32205541-CBE6-6248-B558-DD4D702E21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09816" y="360738"/>
            <a:ext cx="1194794" cy="1194794"/>
          </a:xfrm>
          <a:prstGeom prst="rect">
            <a:avLst/>
          </a:prstGeom>
        </p:spPr>
      </p:pic>
      <p:sp>
        <p:nvSpPr>
          <p:cNvPr id="3" name="Title 2">
            <a:extLst>
              <a:ext uri="{FF2B5EF4-FFF2-40B4-BE49-F238E27FC236}">
                <a16:creationId xmlns:a16="http://schemas.microsoft.com/office/drawing/2014/main" id="{6410BFC8-7CFD-344C-876A-DB54D19CC5A0}"/>
              </a:ext>
            </a:extLst>
          </p:cNvPr>
          <p:cNvSpPr>
            <a:spLocks noGrp="1"/>
          </p:cNvSpPr>
          <p:nvPr>
            <p:ph type="title"/>
          </p:nvPr>
        </p:nvSpPr>
        <p:spPr/>
        <p:txBody>
          <a:bodyPr>
            <a:normAutofit/>
          </a:bodyPr>
          <a:lstStyle>
            <a:lvl1pPr algn="l">
              <a:defRPr sz="4000">
                <a:solidFill>
                  <a:schemeClr val="bg1"/>
                </a:solidFill>
              </a:defRPr>
            </a:lvl1pPr>
          </a:lstStyle>
          <a:p>
            <a:r>
              <a:rPr lang="en-GB" dirty="0"/>
              <a:t>Click to edit Master title style</a:t>
            </a:r>
          </a:p>
        </p:txBody>
      </p:sp>
      <p:pic>
        <p:nvPicPr>
          <p:cNvPr id="7" name="Picture 6">
            <a:extLst>
              <a:ext uri="{FF2B5EF4-FFF2-40B4-BE49-F238E27FC236}">
                <a16:creationId xmlns:a16="http://schemas.microsoft.com/office/drawing/2014/main" id="{7C3F91D6-427A-DD47-A709-DACAA4BB5E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92743" y="1885823"/>
            <a:ext cx="173317" cy="883919"/>
          </a:xfrm>
          <a:prstGeom prst="rect">
            <a:avLst/>
          </a:prstGeom>
        </p:spPr>
      </p:pic>
    </p:spTree>
    <p:extLst>
      <p:ext uri="{BB962C8B-B14F-4D97-AF65-F5344CB8AC3E}">
        <p14:creationId xmlns:p14="http://schemas.microsoft.com/office/powerpoint/2010/main" val="1986560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 name="Picture 9">
            <a:extLst>
              <a:ext uri="{FF2B5EF4-FFF2-40B4-BE49-F238E27FC236}">
                <a16:creationId xmlns:a16="http://schemas.microsoft.com/office/drawing/2014/main" id="{CFD21BD2-C480-3E49-83A0-B487E64063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1C1BF565-DAEE-DE49-BC5E-DBA80AECBCCE}"/>
              </a:ext>
            </a:extLst>
          </p:cNvPr>
          <p:cNvSpPr/>
          <p:nvPr userDrawn="1"/>
        </p:nvSpPr>
        <p:spPr>
          <a:xfrm>
            <a:off x="3597411" y="1013053"/>
            <a:ext cx="4994031" cy="4994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F3A944D-21CC-B64A-BFCA-1B0B293CD452}"/>
              </a:ext>
            </a:extLst>
          </p:cNvPr>
          <p:cNvSpPr/>
          <p:nvPr userDrawn="1"/>
        </p:nvSpPr>
        <p:spPr>
          <a:xfrm>
            <a:off x="2708770" y="636902"/>
            <a:ext cx="1446541" cy="1446541"/>
          </a:xfrm>
          <a:prstGeom prst="rect">
            <a:avLst/>
          </a:prstGeom>
          <a:solidFill>
            <a:srgbClr val="ED6E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5ACA8D55-F973-0741-BD80-D4FD4F86E659}"/>
              </a:ext>
            </a:extLst>
          </p:cNvPr>
          <p:cNvSpPr/>
          <p:nvPr userDrawn="1"/>
        </p:nvSpPr>
        <p:spPr>
          <a:xfrm>
            <a:off x="7869752" y="4953021"/>
            <a:ext cx="1446541" cy="1446541"/>
          </a:xfrm>
          <a:prstGeom prst="rect">
            <a:avLst/>
          </a:prstGeom>
          <a:solidFill>
            <a:srgbClr val="E8B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32205541-CBE6-6248-B558-DD4D702E21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09816" y="360738"/>
            <a:ext cx="1194794" cy="1194794"/>
          </a:xfrm>
          <a:prstGeom prst="rect">
            <a:avLst/>
          </a:prstGeom>
        </p:spPr>
      </p:pic>
      <p:pic>
        <p:nvPicPr>
          <p:cNvPr id="15" name="Picture 14">
            <a:extLst>
              <a:ext uri="{FF2B5EF4-FFF2-40B4-BE49-F238E27FC236}">
                <a16:creationId xmlns:a16="http://schemas.microsoft.com/office/drawing/2014/main" id="{7599D726-E319-F94E-8875-A3C8E34578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150023" y="859790"/>
            <a:ext cx="557915" cy="969010"/>
          </a:xfrm>
          <a:prstGeom prst="rect">
            <a:avLst/>
          </a:prstGeom>
        </p:spPr>
      </p:pic>
      <p:pic>
        <p:nvPicPr>
          <p:cNvPr id="16" name="Picture 15">
            <a:extLst>
              <a:ext uri="{FF2B5EF4-FFF2-40B4-BE49-F238E27FC236}">
                <a16:creationId xmlns:a16="http://schemas.microsoft.com/office/drawing/2014/main" id="{05BABDB8-C0F5-194E-B0A8-72C8E5766AD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42911" y="5183435"/>
            <a:ext cx="557915" cy="969010"/>
          </a:xfrm>
          <a:prstGeom prst="rect">
            <a:avLst/>
          </a:prstGeom>
        </p:spPr>
      </p:pic>
    </p:spTree>
    <p:extLst>
      <p:ext uri="{BB962C8B-B14F-4D97-AF65-F5344CB8AC3E}">
        <p14:creationId xmlns:p14="http://schemas.microsoft.com/office/powerpoint/2010/main" val="1223277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 name="Picture 9">
            <a:extLst>
              <a:ext uri="{FF2B5EF4-FFF2-40B4-BE49-F238E27FC236}">
                <a16:creationId xmlns:a16="http://schemas.microsoft.com/office/drawing/2014/main" id="{CFD21BD2-C480-3E49-83A0-B487E64063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B81914C6-8A53-1447-81C1-C5267982DAB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09816" y="360738"/>
            <a:ext cx="1194794" cy="1194794"/>
          </a:xfrm>
          <a:prstGeom prst="rect">
            <a:avLst/>
          </a:prstGeom>
        </p:spPr>
      </p:pic>
    </p:spTree>
    <p:extLst>
      <p:ext uri="{BB962C8B-B14F-4D97-AF65-F5344CB8AC3E}">
        <p14:creationId xmlns:p14="http://schemas.microsoft.com/office/powerpoint/2010/main" val="1688085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E6AD9BA-9119-4F4E-9605-385D9151777E}"/>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456148" y="748940"/>
            <a:ext cx="10058400" cy="80659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6148" y="1845734"/>
            <a:ext cx="10058400" cy="402336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a:xfrm>
            <a:off x="456148" y="1559170"/>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BBB0770-4468-9C45-99FD-35646B04A1E2}"/>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609816" y="360738"/>
            <a:ext cx="1194794" cy="1194794"/>
          </a:xfrm>
          <a:prstGeom prst="rect">
            <a:avLst/>
          </a:prstGeom>
        </p:spPr>
      </p:pic>
    </p:spTree>
    <p:extLst>
      <p:ext uri="{BB962C8B-B14F-4D97-AF65-F5344CB8AC3E}">
        <p14:creationId xmlns:p14="http://schemas.microsoft.com/office/powerpoint/2010/main" val="294363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85000"/>
        </a:lnSpc>
        <a:spcBef>
          <a:spcPct val="0"/>
        </a:spcBef>
        <a:buNone/>
        <a:defRPr sz="3500" b="1" kern="1200" spc="-50" baseline="0">
          <a:solidFill>
            <a:srgbClr val="00A8A8"/>
          </a:solidFill>
          <a:latin typeface="+mj-lt"/>
          <a:ea typeface="+mj-ea"/>
          <a:cs typeface="+mj-cs"/>
        </a:defRPr>
      </a:lvl1pPr>
    </p:titleStyle>
    <p:bodyStyle>
      <a:lvl1pPr marL="357188" indent="-357188" algn="l" defTabSz="914400" rtl="0" eaLnBrk="1" latinLnBrk="0" hangingPunct="1">
        <a:lnSpc>
          <a:spcPct val="90000"/>
        </a:lnSpc>
        <a:spcBef>
          <a:spcPts val="1200"/>
        </a:spcBef>
        <a:spcAft>
          <a:spcPts val="200"/>
        </a:spcAft>
        <a:buClr>
          <a:schemeClr val="accent1"/>
        </a:buClr>
        <a:buSzPct val="100000"/>
        <a:buFont typeface="Wingdings" pitchFamily="2" charset="2"/>
        <a:buChar char="§"/>
        <a:tabLst/>
        <a:defRPr sz="2500" kern="1200">
          <a:solidFill>
            <a:schemeClr val="tx1">
              <a:lumMod val="75000"/>
              <a:lumOff val="25000"/>
            </a:schemeClr>
          </a:solidFill>
          <a:latin typeface="+mn-lt"/>
          <a:ea typeface="+mn-ea"/>
          <a:cs typeface="+mn-cs"/>
        </a:defRPr>
      </a:lvl1pPr>
      <a:lvl2pPr marL="541338" indent="-341313" algn="l" defTabSz="914400" rtl="0" eaLnBrk="1" latinLnBrk="0" hangingPunct="1">
        <a:lnSpc>
          <a:spcPct val="90000"/>
        </a:lnSpc>
        <a:spcBef>
          <a:spcPts val="200"/>
        </a:spcBef>
        <a:spcAft>
          <a:spcPts val="400"/>
        </a:spcAft>
        <a:buClr>
          <a:schemeClr val="accent1"/>
        </a:buClr>
        <a:buFont typeface="Wingdings" pitchFamily="2" charset="2"/>
        <a:buChar char="§"/>
        <a:tabLst/>
        <a:defRPr sz="2000" kern="1200">
          <a:solidFill>
            <a:schemeClr val="tx1">
              <a:lumMod val="75000"/>
              <a:lumOff val="25000"/>
            </a:schemeClr>
          </a:solidFill>
          <a:latin typeface="+mn-lt"/>
          <a:ea typeface="+mn-ea"/>
          <a:cs typeface="+mn-cs"/>
        </a:defRPr>
      </a:lvl2pPr>
      <a:lvl3pPr marL="714375" indent="-330200" algn="l" defTabSz="914400" rtl="0" eaLnBrk="1" latinLnBrk="0" hangingPunct="1">
        <a:lnSpc>
          <a:spcPct val="90000"/>
        </a:lnSpc>
        <a:spcBef>
          <a:spcPts val="200"/>
        </a:spcBef>
        <a:spcAft>
          <a:spcPts val="400"/>
        </a:spcAft>
        <a:buClr>
          <a:schemeClr val="accent1"/>
        </a:buClr>
        <a:buFont typeface="Wingdings" pitchFamily="2" charset="2"/>
        <a:buChar char="§"/>
        <a:tabLst/>
        <a:defRPr sz="2000" kern="1200">
          <a:solidFill>
            <a:schemeClr val="tx1">
              <a:lumMod val="75000"/>
              <a:lumOff val="25000"/>
            </a:schemeClr>
          </a:solidFill>
          <a:latin typeface="+mn-lt"/>
          <a:ea typeface="+mn-ea"/>
          <a:cs typeface="+mn-cs"/>
        </a:defRPr>
      </a:lvl3pPr>
      <a:lvl4pPr marL="900113" indent="-333375" algn="l" defTabSz="914400" rtl="0" eaLnBrk="1" latinLnBrk="0" hangingPunct="1">
        <a:lnSpc>
          <a:spcPct val="90000"/>
        </a:lnSpc>
        <a:spcBef>
          <a:spcPts val="200"/>
        </a:spcBef>
        <a:spcAft>
          <a:spcPts val="400"/>
        </a:spcAft>
        <a:buClr>
          <a:schemeClr val="accent1"/>
        </a:buClr>
        <a:buFont typeface="Wingdings" pitchFamily="2" charset="2"/>
        <a:buChar char="§"/>
        <a:tabLst/>
        <a:defRPr sz="2000" kern="1200">
          <a:solidFill>
            <a:schemeClr val="tx1">
              <a:lumMod val="75000"/>
              <a:lumOff val="25000"/>
            </a:schemeClr>
          </a:solidFill>
          <a:latin typeface="+mn-lt"/>
          <a:ea typeface="+mn-ea"/>
          <a:cs typeface="+mn-cs"/>
        </a:defRPr>
      </a:lvl4pPr>
      <a:lvl5pPr marL="1073150" indent="-323850" algn="l" defTabSz="914400" rtl="0" eaLnBrk="1" latinLnBrk="0" hangingPunct="1">
        <a:lnSpc>
          <a:spcPct val="90000"/>
        </a:lnSpc>
        <a:spcBef>
          <a:spcPts val="200"/>
        </a:spcBef>
        <a:spcAft>
          <a:spcPts val="400"/>
        </a:spcAft>
        <a:buClr>
          <a:schemeClr val="accent1"/>
        </a:buClr>
        <a:buFont typeface="Wingdings" pitchFamily="2" charset="2"/>
        <a:buChar char="§"/>
        <a:tabLst/>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worldskillsuk.org/career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6D132-25F2-4EA7-9D32-3D5F65DFCC15}"/>
              </a:ext>
            </a:extLst>
          </p:cNvPr>
          <p:cNvSpPr>
            <a:spLocks noGrp="1"/>
          </p:cNvSpPr>
          <p:nvPr>
            <p:ph type="ctrTitle"/>
          </p:nvPr>
        </p:nvSpPr>
        <p:spPr/>
        <p:txBody>
          <a:bodyPr/>
          <a:lstStyle/>
          <a:p>
            <a:r>
              <a:rPr lang="en-GB" dirty="0"/>
              <a:t>Our Future – </a:t>
            </a:r>
            <a:br>
              <a:rPr lang="en-GB" dirty="0"/>
            </a:br>
            <a:r>
              <a:rPr lang="en-GB" dirty="0"/>
              <a:t>Career Opportunities in Cumbria</a:t>
            </a:r>
          </a:p>
        </p:txBody>
      </p:sp>
      <p:sp>
        <p:nvSpPr>
          <p:cNvPr id="5" name="Subtitle 4">
            <a:extLst>
              <a:ext uri="{FF2B5EF4-FFF2-40B4-BE49-F238E27FC236}">
                <a16:creationId xmlns:a16="http://schemas.microsoft.com/office/drawing/2014/main" id="{DD315D1D-421B-F84D-9131-06EF07C0B79B}"/>
              </a:ext>
            </a:extLst>
          </p:cNvPr>
          <p:cNvSpPr>
            <a:spLocks noGrp="1"/>
          </p:cNvSpPr>
          <p:nvPr>
            <p:ph type="subTitle" idx="1"/>
          </p:nvPr>
        </p:nvSpPr>
        <p:spPr/>
        <p:txBody>
          <a:bodyPr/>
          <a:lstStyle/>
          <a:p>
            <a:r>
              <a:rPr lang="en-GB" dirty="0"/>
              <a:t>Exploring possibilities within Cumbria </a:t>
            </a:r>
            <a:br>
              <a:rPr lang="en-GB" dirty="0"/>
            </a:br>
            <a:r>
              <a:rPr lang="en-GB" dirty="0"/>
              <a:t>so you can plan your future </a:t>
            </a:r>
          </a:p>
          <a:p>
            <a:endParaRPr lang="en-GB" dirty="0"/>
          </a:p>
        </p:txBody>
      </p:sp>
    </p:spTree>
    <p:extLst>
      <p:ext uri="{BB962C8B-B14F-4D97-AF65-F5344CB8AC3E}">
        <p14:creationId xmlns:p14="http://schemas.microsoft.com/office/powerpoint/2010/main" val="982936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8BC8-9511-4D96-91F3-A92F0B7E97F8}"/>
              </a:ext>
            </a:extLst>
          </p:cNvPr>
          <p:cNvSpPr>
            <a:spLocks noGrp="1"/>
          </p:cNvSpPr>
          <p:nvPr>
            <p:ph type="title"/>
          </p:nvPr>
        </p:nvSpPr>
        <p:spPr/>
        <p:txBody>
          <a:bodyPr/>
          <a:lstStyle/>
          <a:p>
            <a:r>
              <a:rPr lang="en-GB" dirty="0"/>
              <a:t>Summary – next steps</a:t>
            </a:r>
          </a:p>
        </p:txBody>
      </p:sp>
      <p:sp>
        <p:nvSpPr>
          <p:cNvPr id="3" name="Content Placeholder 2">
            <a:extLst>
              <a:ext uri="{FF2B5EF4-FFF2-40B4-BE49-F238E27FC236}">
                <a16:creationId xmlns:a16="http://schemas.microsoft.com/office/drawing/2014/main" id="{66B38766-B67E-4580-A288-C6672EB6BF07}"/>
              </a:ext>
            </a:extLst>
          </p:cNvPr>
          <p:cNvSpPr>
            <a:spLocks noGrp="1"/>
          </p:cNvSpPr>
          <p:nvPr>
            <p:ph type="body" sz="quarter" idx="10"/>
          </p:nvPr>
        </p:nvSpPr>
        <p:spPr>
          <a:xfrm>
            <a:off x="455613" y="1847589"/>
            <a:ext cx="5640387" cy="4261472"/>
          </a:xfrm>
        </p:spPr>
        <p:txBody>
          <a:bodyPr/>
          <a:lstStyle/>
          <a:p>
            <a:pPr marL="0" indent="0">
              <a:buNone/>
            </a:pPr>
            <a:r>
              <a:rPr lang="en-GB" sz="2800" dirty="0"/>
              <a:t>You should now:</a:t>
            </a:r>
          </a:p>
          <a:p>
            <a:r>
              <a:rPr lang="en-GB" sz="2800" dirty="0"/>
              <a:t>Have identified where you are on your careers journey.</a:t>
            </a:r>
          </a:p>
          <a:p>
            <a:r>
              <a:rPr lang="en-GB" sz="2800" dirty="0"/>
              <a:t>Keep going back to the Steps to Success and seeing if you have moved from your current phase to the next one.</a:t>
            </a:r>
          </a:p>
          <a:p>
            <a:endParaRPr lang="en-GB" dirty="0"/>
          </a:p>
        </p:txBody>
      </p:sp>
      <p:pic>
        <p:nvPicPr>
          <p:cNvPr id="4" name="Picture 3">
            <a:extLst>
              <a:ext uri="{FF2B5EF4-FFF2-40B4-BE49-F238E27FC236}">
                <a16:creationId xmlns:a16="http://schemas.microsoft.com/office/drawing/2014/main" id="{35C82747-6DC9-46C3-9D19-73EDEA3A97C4}"/>
              </a:ext>
            </a:extLst>
          </p:cNvPr>
          <p:cNvPicPr>
            <a:picLocks noChangeAspect="1"/>
          </p:cNvPicPr>
          <p:nvPr/>
        </p:nvPicPr>
        <p:blipFill>
          <a:blip r:embed="rId2"/>
          <a:stretch>
            <a:fillRect/>
          </a:stretch>
        </p:blipFill>
        <p:spPr>
          <a:xfrm>
            <a:off x="6662057" y="1978287"/>
            <a:ext cx="4786427" cy="4040715"/>
          </a:xfrm>
          <a:prstGeom prst="rect">
            <a:avLst/>
          </a:prstGeom>
        </p:spPr>
      </p:pic>
    </p:spTree>
    <p:extLst>
      <p:ext uri="{BB962C8B-B14F-4D97-AF65-F5344CB8AC3E}">
        <p14:creationId xmlns:p14="http://schemas.microsoft.com/office/powerpoint/2010/main" val="3625028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Session 1</a:t>
            </a:r>
          </a:p>
        </p:txBody>
      </p:sp>
      <p:sp>
        <p:nvSpPr>
          <p:cNvPr id="3" name="Content Placeholder 2"/>
          <p:cNvSpPr>
            <a:spLocks noGrp="1"/>
          </p:cNvSpPr>
          <p:nvPr>
            <p:ph idx="4294967295"/>
          </p:nvPr>
        </p:nvSpPr>
        <p:spPr>
          <a:xfrm>
            <a:off x="3738282" y="3429001"/>
            <a:ext cx="4598894" cy="2003612"/>
          </a:xfrm>
        </p:spPr>
        <p:txBody>
          <a:bodyPr/>
          <a:lstStyle/>
          <a:p>
            <a:pPr marL="0" indent="0" algn="ctr">
              <a:buNone/>
            </a:pPr>
            <a:r>
              <a:rPr lang="en-GB" sz="4800" dirty="0"/>
              <a:t>Planning for my Future Career  </a:t>
            </a:r>
          </a:p>
        </p:txBody>
      </p:sp>
    </p:spTree>
    <p:extLst>
      <p:ext uri="{BB962C8B-B14F-4D97-AF65-F5344CB8AC3E}">
        <p14:creationId xmlns:p14="http://schemas.microsoft.com/office/powerpoint/2010/main" val="1878415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D752-B1F7-4476-A2CA-E4B8D1A5031F}"/>
              </a:ext>
            </a:extLst>
          </p:cNvPr>
          <p:cNvSpPr>
            <a:spLocks noGrp="1"/>
          </p:cNvSpPr>
          <p:nvPr>
            <p:ph type="title"/>
          </p:nvPr>
        </p:nvSpPr>
        <p:spPr/>
        <p:txBody>
          <a:bodyPr/>
          <a:lstStyle/>
          <a:p>
            <a:r>
              <a:rPr lang="en-GB" sz="2800" dirty="0"/>
              <a:t>TODAY’S KEY QUESTION</a:t>
            </a:r>
            <a:br>
              <a:rPr lang="en-GB" b="0" dirty="0"/>
            </a:br>
            <a:r>
              <a:rPr lang="en-GB" b="0" dirty="0"/>
              <a:t>Where do I want to be, how will I get there?</a:t>
            </a:r>
          </a:p>
        </p:txBody>
      </p:sp>
      <p:sp>
        <p:nvSpPr>
          <p:cNvPr id="3" name="Content Placeholder 2">
            <a:extLst>
              <a:ext uri="{FF2B5EF4-FFF2-40B4-BE49-F238E27FC236}">
                <a16:creationId xmlns:a16="http://schemas.microsoft.com/office/drawing/2014/main" id="{960D458D-B861-49C0-A2E7-DA1D5F4A273F}"/>
              </a:ext>
            </a:extLst>
          </p:cNvPr>
          <p:cNvSpPr>
            <a:spLocks noGrp="1"/>
          </p:cNvSpPr>
          <p:nvPr>
            <p:ph type="body" sz="quarter" idx="10"/>
          </p:nvPr>
        </p:nvSpPr>
        <p:spPr/>
        <p:txBody>
          <a:bodyPr/>
          <a:lstStyle/>
          <a:p>
            <a:pPr marL="0" indent="0">
              <a:buNone/>
            </a:pPr>
            <a:r>
              <a:rPr lang="en-GB" dirty="0"/>
              <a:t>The theme for this session is all about making a career plan, by focusing on two questions:</a:t>
            </a:r>
          </a:p>
          <a:p>
            <a:r>
              <a:rPr lang="en-GB" dirty="0"/>
              <a:t>Where do I want to be?</a:t>
            </a:r>
          </a:p>
          <a:p>
            <a:r>
              <a:rPr lang="en-GB" dirty="0"/>
              <a:t>How will I get there?</a:t>
            </a:r>
          </a:p>
          <a:p>
            <a:endParaRPr lang="en-GB" dirty="0"/>
          </a:p>
          <a:p>
            <a:pPr marL="0" indent="0">
              <a:buNone/>
            </a:pPr>
            <a:r>
              <a:rPr lang="en-GB" dirty="0"/>
              <a:t>During this session the emphasis is on you taking responsibility for your future, and to encourage you to start researching your options – it is never too early to start planning.</a:t>
            </a:r>
          </a:p>
          <a:p>
            <a:endParaRPr lang="en-GB" dirty="0"/>
          </a:p>
          <a:p>
            <a:endParaRPr lang="en-GB" dirty="0"/>
          </a:p>
        </p:txBody>
      </p:sp>
    </p:spTree>
    <p:extLst>
      <p:ext uri="{BB962C8B-B14F-4D97-AF65-F5344CB8AC3E}">
        <p14:creationId xmlns:p14="http://schemas.microsoft.com/office/powerpoint/2010/main" val="3234973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Research task </a:t>
            </a:r>
          </a:p>
        </p:txBody>
      </p:sp>
      <p:sp>
        <p:nvSpPr>
          <p:cNvPr id="3" name="Content Placeholder 2"/>
          <p:cNvSpPr>
            <a:spLocks noGrp="1"/>
          </p:cNvSpPr>
          <p:nvPr>
            <p:ph type="body" sz="quarter" idx="10"/>
          </p:nvPr>
        </p:nvSpPr>
        <p:spPr/>
        <p:txBody>
          <a:bodyPr/>
          <a:lstStyle/>
          <a:p>
            <a:r>
              <a:rPr lang="en-GB" dirty="0"/>
              <a:t>Log onto this website </a:t>
            </a:r>
          </a:p>
          <a:p>
            <a:r>
              <a:rPr lang="en-GB" dirty="0">
                <a:hlinkClick r:id="rId2"/>
              </a:rPr>
              <a:t>Start Your Perfect Career - Careers Advice - WorldSkills UK</a:t>
            </a:r>
            <a:endParaRPr lang="en-GB" dirty="0"/>
          </a:p>
          <a:p>
            <a:r>
              <a:rPr lang="en-GB" dirty="0"/>
              <a:t>You need to look at 3 careers/sectors that you are interested in.</a:t>
            </a:r>
          </a:p>
          <a:p>
            <a:r>
              <a:rPr lang="en-GB" dirty="0"/>
              <a:t>For each career you need to complete the table on the next slide.</a:t>
            </a:r>
          </a:p>
        </p:txBody>
      </p:sp>
    </p:spTree>
    <p:extLst>
      <p:ext uri="{BB962C8B-B14F-4D97-AF65-F5344CB8AC3E}">
        <p14:creationId xmlns:p14="http://schemas.microsoft.com/office/powerpoint/2010/main" val="2569192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Research Task </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924987323"/>
              </p:ext>
            </p:extLst>
          </p:nvPr>
        </p:nvGraphicFramePr>
        <p:xfrm>
          <a:off x="838200" y="1805305"/>
          <a:ext cx="10515600" cy="41452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770164115"/>
                    </a:ext>
                  </a:extLst>
                </a:gridCol>
                <a:gridCol w="5257800">
                  <a:extLst>
                    <a:ext uri="{9D8B030D-6E8A-4147-A177-3AD203B41FA5}">
                      <a16:colId xmlns:a16="http://schemas.microsoft.com/office/drawing/2014/main" val="3819143227"/>
                    </a:ext>
                  </a:extLst>
                </a:gridCol>
              </a:tblGrid>
              <a:tr h="370840">
                <a:tc>
                  <a:txBody>
                    <a:bodyPr/>
                    <a:lstStyle/>
                    <a:p>
                      <a:r>
                        <a:rPr lang="en-GB" dirty="0"/>
                        <a:t>Career</a:t>
                      </a:r>
                      <a:r>
                        <a:rPr lang="en-GB" baseline="0" dirty="0"/>
                        <a:t> – e.g. Nurse</a:t>
                      </a:r>
                      <a:endParaRPr lang="en-GB" dirty="0"/>
                    </a:p>
                  </a:txBody>
                  <a:tcPr/>
                </a:tc>
                <a:tc>
                  <a:txBody>
                    <a:bodyPr/>
                    <a:lstStyle/>
                    <a:p>
                      <a:r>
                        <a:rPr lang="en-GB" dirty="0"/>
                        <a:t>Answers</a:t>
                      </a:r>
                    </a:p>
                  </a:txBody>
                  <a:tcPr/>
                </a:tc>
                <a:extLst>
                  <a:ext uri="{0D108BD9-81ED-4DB2-BD59-A6C34878D82A}">
                    <a16:rowId xmlns:a16="http://schemas.microsoft.com/office/drawing/2014/main" val="1397865853"/>
                  </a:ext>
                </a:extLst>
              </a:tr>
              <a:tr h="370840">
                <a:tc>
                  <a:txBody>
                    <a:bodyPr/>
                    <a:lstStyle/>
                    <a:p>
                      <a:r>
                        <a:rPr lang="en-GB" dirty="0"/>
                        <a:t>Key Skills</a:t>
                      </a:r>
                    </a:p>
                  </a:txBody>
                  <a:tcPr/>
                </a:tc>
                <a:tc>
                  <a:txBody>
                    <a:bodyPr/>
                    <a:lstStyle/>
                    <a:p>
                      <a:endParaRPr lang="en-GB"/>
                    </a:p>
                  </a:txBody>
                  <a:tcPr/>
                </a:tc>
                <a:extLst>
                  <a:ext uri="{0D108BD9-81ED-4DB2-BD59-A6C34878D82A}">
                    <a16:rowId xmlns:a16="http://schemas.microsoft.com/office/drawing/2014/main" val="1077155845"/>
                  </a:ext>
                </a:extLst>
              </a:tr>
              <a:tr h="370840">
                <a:tc>
                  <a:txBody>
                    <a:bodyPr/>
                    <a:lstStyle/>
                    <a:p>
                      <a:r>
                        <a:rPr lang="en-GB" dirty="0"/>
                        <a:t>Career Opportunities</a:t>
                      </a:r>
                    </a:p>
                  </a:txBody>
                  <a:tcPr/>
                </a:tc>
                <a:tc>
                  <a:txBody>
                    <a:bodyPr/>
                    <a:lstStyle/>
                    <a:p>
                      <a:endParaRPr lang="en-GB"/>
                    </a:p>
                  </a:txBody>
                  <a:tcPr/>
                </a:tc>
                <a:extLst>
                  <a:ext uri="{0D108BD9-81ED-4DB2-BD59-A6C34878D82A}">
                    <a16:rowId xmlns:a16="http://schemas.microsoft.com/office/drawing/2014/main" val="4154950519"/>
                  </a:ext>
                </a:extLst>
              </a:tr>
              <a:tr h="370840">
                <a:tc>
                  <a:txBody>
                    <a:bodyPr/>
                    <a:lstStyle/>
                    <a:p>
                      <a:r>
                        <a:rPr lang="en-GB" dirty="0"/>
                        <a:t>Average salary</a:t>
                      </a:r>
                    </a:p>
                  </a:txBody>
                  <a:tcPr/>
                </a:tc>
                <a:tc>
                  <a:txBody>
                    <a:bodyPr/>
                    <a:lstStyle/>
                    <a:p>
                      <a:endParaRPr lang="en-GB"/>
                    </a:p>
                  </a:txBody>
                  <a:tcPr/>
                </a:tc>
                <a:extLst>
                  <a:ext uri="{0D108BD9-81ED-4DB2-BD59-A6C34878D82A}">
                    <a16:rowId xmlns:a16="http://schemas.microsoft.com/office/drawing/2014/main" val="878191307"/>
                  </a:ext>
                </a:extLst>
              </a:tr>
              <a:tr h="370840">
                <a:tc>
                  <a:txBody>
                    <a:bodyPr/>
                    <a:lstStyle/>
                    <a:p>
                      <a:r>
                        <a:rPr lang="en-GB" dirty="0"/>
                        <a:t>Read the case study- identify 2 facts</a:t>
                      </a:r>
                    </a:p>
                  </a:txBody>
                  <a:tcPr/>
                </a:tc>
                <a:tc>
                  <a:txBody>
                    <a:bodyPr/>
                    <a:lstStyle/>
                    <a:p>
                      <a:endParaRPr lang="en-GB"/>
                    </a:p>
                  </a:txBody>
                  <a:tcPr/>
                </a:tc>
                <a:extLst>
                  <a:ext uri="{0D108BD9-81ED-4DB2-BD59-A6C34878D82A}">
                    <a16:rowId xmlns:a16="http://schemas.microsoft.com/office/drawing/2014/main" val="1152354577"/>
                  </a:ext>
                </a:extLst>
              </a:tr>
              <a:tr h="370840">
                <a:tc>
                  <a:txBody>
                    <a:bodyPr/>
                    <a:lstStyle/>
                    <a:p>
                      <a:r>
                        <a:rPr lang="en-GB" dirty="0"/>
                        <a:t>Look at the competition – up to you if you decide to enter –  if you do please let your teacher know</a:t>
                      </a:r>
                    </a:p>
                  </a:txBody>
                  <a:tcPr/>
                </a:tc>
                <a:tc>
                  <a:txBody>
                    <a:bodyPr/>
                    <a:lstStyle/>
                    <a:p>
                      <a:endParaRPr lang="en-GB"/>
                    </a:p>
                  </a:txBody>
                  <a:tcPr/>
                </a:tc>
                <a:extLst>
                  <a:ext uri="{0D108BD9-81ED-4DB2-BD59-A6C34878D82A}">
                    <a16:rowId xmlns:a16="http://schemas.microsoft.com/office/drawing/2014/main" val="3548842084"/>
                  </a:ext>
                </a:extLst>
              </a:tr>
              <a:tr h="370840">
                <a:tc>
                  <a:txBody>
                    <a:bodyPr/>
                    <a:lstStyle/>
                    <a:p>
                      <a:r>
                        <a:rPr lang="en-GB" dirty="0"/>
                        <a:t>Look at find apprenticeship tab – identify</a:t>
                      </a:r>
                      <a:r>
                        <a:rPr lang="en-GB" baseline="0" dirty="0"/>
                        <a:t> a place that you could study</a:t>
                      </a:r>
                      <a:endParaRPr lang="en-GB" dirty="0"/>
                    </a:p>
                  </a:txBody>
                  <a:tcPr/>
                </a:tc>
                <a:tc>
                  <a:txBody>
                    <a:bodyPr/>
                    <a:lstStyle/>
                    <a:p>
                      <a:endParaRPr lang="en-GB"/>
                    </a:p>
                  </a:txBody>
                  <a:tcPr/>
                </a:tc>
                <a:extLst>
                  <a:ext uri="{0D108BD9-81ED-4DB2-BD59-A6C34878D82A}">
                    <a16:rowId xmlns:a16="http://schemas.microsoft.com/office/drawing/2014/main" val="4115084797"/>
                  </a:ext>
                </a:extLst>
              </a:tr>
              <a:tr h="370840">
                <a:tc>
                  <a:txBody>
                    <a:bodyPr/>
                    <a:lstStyle/>
                    <a:p>
                      <a:r>
                        <a:rPr lang="en-GB" dirty="0"/>
                        <a:t>Look at find a course tab – identify where you </a:t>
                      </a:r>
                      <a:br>
                        <a:rPr lang="en-GB" dirty="0"/>
                      </a:br>
                      <a:r>
                        <a:rPr lang="en-GB" dirty="0"/>
                        <a:t>could study </a:t>
                      </a:r>
                    </a:p>
                  </a:txBody>
                  <a:tcPr/>
                </a:tc>
                <a:tc>
                  <a:txBody>
                    <a:bodyPr/>
                    <a:lstStyle/>
                    <a:p>
                      <a:endParaRPr lang="en-GB"/>
                    </a:p>
                  </a:txBody>
                  <a:tcPr/>
                </a:tc>
                <a:extLst>
                  <a:ext uri="{0D108BD9-81ED-4DB2-BD59-A6C34878D82A}">
                    <a16:rowId xmlns:a16="http://schemas.microsoft.com/office/drawing/2014/main" val="3796783457"/>
                  </a:ext>
                </a:extLst>
              </a:tr>
              <a:tr h="370840">
                <a:tc>
                  <a:txBody>
                    <a:bodyPr/>
                    <a:lstStyle/>
                    <a:p>
                      <a:r>
                        <a:rPr lang="en-GB" dirty="0"/>
                        <a:t>Repeat the list of tasks for 2 more careers </a:t>
                      </a:r>
                    </a:p>
                  </a:txBody>
                  <a:tcPr/>
                </a:tc>
                <a:tc>
                  <a:txBody>
                    <a:bodyPr/>
                    <a:lstStyle/>
                    <a:p>
                      <a:endParaRPr lang="en-GB" dirty="0"/>
                    </a:p>
                  </a:txBody>
                  <a:tcPr/>
                </a:tc>
                <a:extLst>
                  <a:ext uri="{0D108BD9-81ED-4DB2-BD59-A6C34878D82A}">
                    <a16:rowId xmlns:a16="http://schemas.microsoft.com/office/drawing/2014/main" val="1532000191"/>
                  </a:ext>
                </a:extLst>
              </a:tr>
            </a:tbl>
          </a:graphicData>
        </a:graphic>
      </p:graphicFrame>
    </p:spTree>
    <p:extLst>
      <p:ext uri="{BB962C8B-B14F-4D97-AF65-F5344CB8AC3E}">
        <p14:creationId xmlns:p14="http://schemas.microsoft.com/office/powerpoint/2010/main" val="675581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can I start to plan for my future </a:t>
            </a:r>
          </a:p>
        </p:txBody>
      </p:sp>
      <p:sp>
        <p:nvSpPr>
          <p:cNvPr id="3" name="Content Placeholder 2"/>
          <p:cNvSpPr>
            <a:spLocks noGrp="1"/>
          </p:cNvSpPr>
          <p:nvPr>
            <p:ph type="body" sz="quarter" idx="10"/>
          </p:nvPr>
        </p:nvSpPr>
        <p:spPr>
          <a:xfrm>
            <a:off x="455613" y="1847589"/>
            <a:ext cx="10481561" cy="4261472"/>
          </a:xfrm>
        </p:spPr>
        <p:txBody>
          <a:bodyPr/>
          <a:lstStyle/>
          <a:p>
            <a:r>
              <a:rPr lang="en-GB" dirty="0"/>
              <a:t>Watch the short presentation (12 minutes). </a:t>
            </a:r>
          </a:p>
          <a:p>
            <a:r>
              <a:rPr lang="en-GB" dirty="0"/>
              <a:t>The presentation identifies 5 top tips to help you narrow down your options. </a:t>
            </a:r>
          </a:p>
          <a:p>
            <a:r>
              <a:rPr lang="en-GB" dirty="0"/>
              <a:t>While watching think how this applies to you and your plans.</a:t>
            </a:r>
          </a:p>
        </p:txBody>
      </p:sp>
    </p:spTree>
    <p:extLst>
      <p:ext uri="{BB962C8B-B14F-4D97-AF65-F5344CB8AC3E}">
        <p14:creationId xmlns:p14="http://schemas.microsoft.com/office/powerpoint/2010/main" val="3607179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825625"/>
            <a:ext cx="10515600" cy="4351338"/>
          </a:xfrm>
        </p:spPr>
        <p:txBody>
          <a:bodyPr/>
          <a:lstStyle/>
          <a:p>
            <a:endParaRPr lang="en-GB" dirty="0"/>
          </a:p>
          <a:p>
            <a:endParaRPr lang="en-GB" dirty="0"/>
          </a:p>
          <a:p>
            <a:endParaRPr lang="en-GB" dirty="0"/>
          </a:p>
        </p:txBody>
      </p:sp>
      <p:pic>
        <p:nvPicPr>
          <p:cNvPr id="4" name="How can I make a plan for the future_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30400" y="1492305"/>
            <a:ext cx="7775026" cy="4373452"/>
          </a:xfrm>
          <a:prstGeom prst="rect">
            <a:avLst/>
          </a:prstGeom>
        </p:spPr>
      </p:pic>
    </p:spTree>
    <p:extLst>
      <p:ext uri="{BB962C8B-B14F-4D97-AF65-F5344CB8AC3E}">
        <p14:creationId xmlns:p14="http://schemas.microsoft.com/office/powerpoint/2010/main" val="19339279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Final task for today </a:t>
            </a:r>
          </a:p>
        </p:txBody>
      </p:sp>
      <p:sp>
        <p:nvSpPr>
          <p:cNvPr id="3" name="Content Placeholder 2"/>
          <p:cNvSpPr>
            <a:spLocks noGrp="1"/>
          </p:cNvSpPr>
          <p:nvPr>
            <p:ph type="body" sz="quarter" idx="10"/>
          </p:nvPr>
        </p:nvSpPr>
        <p:spPr/>
        <p:txBody>
          <a:bodyPr/>
          <a:lstStyle/>
          <a:p>
            <a:r>
              <a:rPr lang="en-GB" dirty="0"/>
              <a:t>Look at the RAG rating slide on the next slide and decide where you are at and what you need to do next.</a:t>
            </a:r>
          </a:p>
          <a:p>
            <a:endParaRPr lang="en-GB" dirty="0"/>
          </a:p>
          <a:p>
            <a:endParaRPr lang="en-GB" dirty="0"/>
          </a:p>
        </p:txBody>
      </p:sp>
    </p:spTree>
    <p:extLst>
      <p:ext uri="{BB962C8B-B14F-4D97-AF65-F5344CB8AC3E}">
        <p14:creationId xmlns:p14="http://schemas.microsoft.com/office/powerpoint/2010/main" val="1910930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0BA1-0C52-45C4-9CBA-924D3222E449}"/>
              </a:ext>
            </a:extLst>
          </p:cNvPr>
          <p:cNvSpPr>
            <a:spLocks noGrp="1"/>
          </p:cNvSpPr>
          <p:nvPr>
            <p:ph type="title"/>
          </p:nvPr>
        </p:nvSpPr>
        <p:spPr/>
        <p:txBody>
          <a:bodyPr/>
          <a:lstStyle/>
          <a:p>
            <a:r>
              <a:rPr lang="en-GB" dirty="0"/>
              <a:t>Steps to success – where are you on the careers journey?</a:t>
            </a:r>
          </a:p>
        </p:txBody>
      </p:sp>
      <p:sp>
        <p:nvSpPr>
          <p:cNvPr id="3" name="Content Placeholder 2">
            <a:extLst>
              <a:ext uri="{FF2B5EF4-FFF2-40B4-BE49-F238E27FC236}">
                <a16:creationId xmlns:a16="http://schemas.microsoft.com/office/drawing/2014/main" id="{00B8C8C2-1D0D-45B1-A646-78AB77ABCB98}"/>
              </a:ext>
            </a:extLst>
          </p:cNvPr>
          <p:cNvSpPr>
            <a:spLocks noGrp="1"/>
          </p:cNvSpPr>
          <p:nvPr>
            <p:ph type="body" sz="quarter" idx="10"/>
          </p:nvPr>
        </p:nvSpPr>
        <p:spPr>
          <a:xfrm>
            <a:off x="455613" y="1847589"/>
            <a:ext cx="5640387" cy="4261472"/>
          </a:xfrm>
        </p:spPr>
        <p:txBody>
          <a:bodyPr>
            <a:noAutofit/>
          </a:bodyPr>
          <a:lstStyle/>
          <a:p>
            <a:r>
              <a:rPr lang="en-GB" sz="2000" dirty="0"/>
              <a:t>For this task, you need to look the three stages on the careers journey:</a:t>
            </a:r>
          </a:p>
          <a:p>
            <a:pPr marL="457200" indent="-457200">
              <a:buFont typeface="+mj-lt"/>
              <a:buAutoNum type="arabicPeriod"/>
            </a:pPr>
            <a:r>
              <a:rPr lang="en-GB" sz="2000" dirty="0"/>
              <a:t>Research</a:t>
            </a:r>
          </a:p>
          <a:p>
            <a:pPr marL="457200" indent="-457200">
              <a:buFont typeface="+mj-lt"/>
              <a:buAutoNum type="arabicPeriod"/>
            </a:pPr>
            <a:r>
              <a:rPr lang="en-GB" sz="2000" dirty="0"/>
              <a:t>Experience</a:t>
            </a:r>
          </a:p>
          <a:p>
            <a:pPr marL="457200" indent="-457200">
              <a:buFont typeface="+mj-lt"/>
              <a:buAutoNum type="arabicPeriod"/>
            </a:pPr>
            <a:r>
              <a:rPr lang="en-GB" sz="2000" dirty="0"/>
              <a:t>Act</a:t>
            </a:r>
          </a:p>
          <a:p>
            <a:r>
              <a:rPr lang="en-GB" sz="2000" dirty="0"/>
              <a:t>By looking at the ‘you are in this phase if’ box for each, you can identify which area you in, you can even tick things off to help.</a:t>
            </a:r>
          </a:p>
          <a:p>
            <a:r>
              <a:rPr lang="en-GB" sz="2000" dirty="0"/>
              <a:t>Then, look carefully at the actions for each, and look at the websites on the next few pages to identify the sites which will be the most useful for you. You could put a tick next to the websites that will be most helpful.</a:t>
            </a:r>
          </a:p>
        </p:txBody>
      </p:sp>
      <p:pic>
        <p:nvPicPr>
          <p:cNvPr id="10" name="Picture 9">
            <a:extLst>
              <a:ext uri="{FF2B5EF4-FFF2-40B4-BE49-F238E27FC236}">
                <a16:creationId xmlns:a16="http://schemas.microsoft.com/office/drawing/2014/main" id="{A64A419D-1B7D-7541-B9E0-92D49B73DA87}"/>
              </a:ext>
            </a:extLst>
          </p:cNvPr>
          <p:cNvPicPr>
            <a:picLocks noChangeAspect="1"/>
          </p:cNvPicPr>
          <p:nvPr/>
        </p:nvPicPr>
        <p:blipFill>
          <a:blip r:embed="rId2"/>
          <a:stretch>
            <a:fillRect/>
          </a:stretch>
        </p:blipFill>
        <p:spPr>
          <a:xfrm>
            <a:off x="6377050" y="1811964"/>
            <a:ext cx="5359338" cy="4524369"/>
          </a:xfrm>
          <a:prstGeom prst="rect">
            <a:avLst/>
          </a:prstGeom>
        </p:spPr>
      </p:pic>
    </p:spTree>
    <p:extLst>
      <p:ext uri="{BB962C8B-B14F-4D97-AF65-F5344CB8AC3E}">
        <p14:creationId xmlns:p14="http://schemas.microsoft.com/office/powerpoint/2010/main" val="196105216"/>
      </p:ext>
    </p:extLst>
  </p:cSld>
  <p:clrMapOvr>
    <a:masterClrMapping/>
  </p:clrMapOvr>
</p:sld>
</file>

<file path=ppt/theme/theme1.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TotalTime>
  <Words>457</Words>
  <Application>Microsoft Office PowerPoint</Application>
  <PresentationFormat>Widescreen</PresentationFormat>
  <Paragraphs>44</Paragraphs>
  <Slides>10</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Calibri Light</vt:lpstr>
      <vt:lpstr>Wingdings</vt:lpstr>
      <vt:lpstr>1_Retrospect</vt:lpstr>
      <vt:lpstr>Our Future –  Career Opportunities in Cumbria</vt:lpstr>
      <vt:lpstr>Session 1</vt:lpstr>
      <vt:lpstr>TODAY’S KEY QUESTION Where do I want to be, how will I get there?</vt:lpstr>
      <vt:lpstr>Research task </vt:lpstr>
      <vt:lpstr>Research Task </vt:lpstr>
      <vt:lpstr>How can I start to plan for my future </vt:lpstr>
      <vt:lpstr>PowerPoint Presentation</vt:lpstr>
      <vt:lpstr>Final task for today </vt:lpstr>
      <vt:lpstr>Steps to success – where are you on the careers journey?</vt:lpstr>
      <vt:lpstr>Summary – next steps</vt:lpstr>
    </vt:vector>
  </TitlesOfParts>
  <Company>Cumbria County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Tate, Jo</dc:creator>
  <cp:lastModifiedBy>Carruthers,Dave</cp:lastModifiedBy>
  <cp:revision>10</cp:revision>
  <dcterms:created xsi:type="dcterms:W3CDTF">2022-01-05T10:28:22Z</dcterms:created>
  <dcterms:modified xsi:type="dcterms:W3CDTF">2022-02-25T10:02:17Z</dcterms:modified>
</cp:coreProperties>
</file>