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5" r:id="rId4"/>
    <p:sldId id="273" r:id="rId5"/>
    <p:sldId id="267" r:id="rId6"/>
    <p:sldId id="263" r:id="rId7"/>
    <p:sldId id="276" r:id="rId8"/>
    <p:sldId id="268" r:id="rId9"/>
    <p:sldId id="266" r:id="rId10"/>
    <p:sldId id="269" r:id="rId11"/>
    <p:sldId id="270" r:id="rId12"/>
    <p:sldId id="277" r:id="rId13"/>
    <p:sldId id="27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75" autoAdjust="0"/>
    <p:restoredTop sz="94648"/>
  </p:normalViewPr>
  <p:slideViewPr>
    <p:cSldViewPr snapToGrid="0">
      <p:cViewPr varScale="1">
        <p:scale>
          <a:sx n="58" d="100"/>
          <a:sy n="58" d="100"/>
        </p:scale>
        <p:origin x="8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50740D7-5EC3-C34D-B863-9DF720C6ADEE}"/>
              </a:ext>
            </a:extLst>
          </p:cNvPr>
          <p:cNvSpPr/>
          <p:nvPr userDrawn="1"/>
        </p:nvSpPr>
        <p:spPr>
          <a:xfrm>
            <a:off x="10217534" y="45316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0CEB85-7B00-EA40-A2C3-021F8C5641A6}"/>
              </a:ext>
            </a:extLst>
          </p:cNvPr>
          <p:cNvSpPr txBox="1"/>
          <p:nvPr userDrawn="1"/>
        </p:nvSpPr>
        <p:spPr>
          <a:xfrm>
            <a:off x="10424318" y="493975"/>
            <a:ext cx="1032972" cy="137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GB" sz="32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5000"/>
              </a:lnSpc>
            </a:pPr>
            <a:r>
              <a:rPr lang="en-GB" sz="4800" b="1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84993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559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44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51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112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5700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1013053"/>
            <a:ext cx="4994031" cy="49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08770" y="6369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953021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23" y="859790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5183435"/>
            <a:ext cx="557915" cy="9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936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751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48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2" r:id="rId6"/>
    <p:sldLayoutId id="2147483690" r:id="rId7"/>
    <p:sldLayoutId id="2147483691" r:id="rId8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3810366-698D-374F-9D71-EE44E67FD6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 </a:t>
            </a:r>
            <a:br>
              <a:rPr lang="en-GB" dirty="0"/>
            </a:br>
            <a:r>
              <a:rPr lang="en-GB" dirty="0"/>
              <a:t>so 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1097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Consumer trends - People are changing how they spend their money, especially to support their wellbeing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524836040"/>
              </p:ext>
            </p:extLst>
          </p:nvPr>
        </p:nvGraphicFramePr>
        <p:xfrm>
          <a:off x="455613" y="1847588"/>
          <a:ext cx="11060112" cy="37673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40528">
                  <a:extLst>
                    <a:ext uri="{9D8B030D-6E8A-4147-A177-3AD203B41FA5}">
                      <a16:colId xmlns:a16="http://schemas.microsoft.com/office/drawing/2014/main" val="266370099"/>
                    </a:ext>
                  </a:extLst>
                </a:gridCol>
                <a:gridCol w="4228029">
                  <a:extLst>
                    <a:ext uri="{9D8B030D-6E8A-4147-A177-3AD203B41FA5}">
                      <a16:colId xmlns:a16="http://schemas.microsoft.com/office/drawing/2014/main" val="451241053"/>
                    </a:ext>
                  </a:extLst>
                </a:gridCol>
                <a:gridCol w="3991555">
                  <a:extLst>
                    <a:ext uri="{9D8B030D-6E8A-4147-A177-3AD203B41FA5}">
                      <a16:colId xmlns:a16="http://schemas.microsoft.com/office/drawing/2014/main" val="2202613853"/>
                    </a:ext>
                  </a:extLst>
                </a:gridCol>
              </a:tblGrid>
              <a:tr h="98097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How can it affect jobs?</a:t>
                      </a:r>
                      <a:endParaRPr lang="en-GB" sz="2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36" marR="59836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Think about it</a:t>
                      </a:r>
                      <a:endParaRPr lang="en-GB" sz="2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36" marR="59836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Which job areas will be important?</a:t>
                      </a:r>
                      <a:endParaRPr lang="en-GB" sz="2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36" marR="59836" marT="0" marB="0" anchor="ctr"/>
                </a:tc>
                <a:extLst>
                  <a:ext uri="{0D108BD9-81ED-4DB2-BD59-A6C34878D82A}">
                    <a16:rowId xmlns:a16="http://schemas.microsoft.com/office/drawing/2014/main" val="3953697626"/>
                  </a:ext>
                </a:extLst>
              </a:tr>
              <a:tr h="278642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Demand for services such as catering/eating out, fitness, health spas and gaming.</a:t>
                      </a:r>
                      <a:endParaRPr lang="en-GB" sz="2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36" marR="59836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Some farms are turning to tourism as well as farming.  More overseas visitors.  More hotels offering spa facilities.</a:t>
                      </a:r>
                      <a:endParaRPr lang="en-GB" sz="2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36" marR="59836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Health and Beauty, Sport and Leisure, Hospitality and Tourism, Creative and Media, Sales and Marketing.</a:t>
                      </a:r>
                      <a:endParaRPr lang="en-GB" sz="2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836" marR="59836" marT="0" marB="0" anchor="ctr"/>
                </a:tc>
                <a:extLst>
                  <a:ext uri="{0D108BD9-81ED-4DB2-BD59-A6C34878D82A}">
                    <a16:rowId xmlns:a16="http://schemas.microsoft.com/office/drawing/2014/main" val="4166579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0167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85850-09BE-4C93-9466-D9ECB4765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is this important?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95027-FE6C-4444-A702-B63E2406E3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It is important that you are aware of the jobs which are growing or declining as trends change, as it might effect the choices you make.</a:t>
            </a:r>
          </a:p>
          <a:p>
            <a:r>
              <a:rPr lang="en-GB" dirty="0"/>
              <a:t> Such as which GCSEs you pick, if you stay at school after year 11 or if you decide to go to College or do an apprenticeship.</a:t>
            </a:r>
          </a:p>
        </p:txBody>
      </p:sp>
    </p:spTree>
    <p:extLst>
      <p:ext uri="{BB962C8B-B14F-4D97-AF65-F5344CB8AC3E}">
        <p14:creationId xmlns:p14="http://schemas.microsoft.com/office/powerpoint/2010/main" val="1853574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F7AF829-BAF3-284E-A4A4-08828CCA0457}"/>
              </a:ext>
            </a:extLst>
          </p:cNvPr>
          <p:cNvSpPr txBox="1"/>
          <p:nvPr/>
        </p:nvSpPr>
        <p:spPr>
          <a:xfrm>
            <a:off x="4076217" y="2557671"/>
            <a:ext cx="403956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latin typeface="Calibri" panose="020F0502020204030204" pitchFamily="34" charset="0"/>
                <a:cs typeface="Calibri" panose="020F0502020204030204" pitchFamily="34" charset="0"/>
              </a:rPr>
              <a:t>What </a:t>
            </a:r>
            <a:r>
              <a:rPr lang="en-GB" sz="4800">
                <a:latin typeface="Calibri" panose="020F0502020204030204" pitchFamily="34" charset="0"/>
                <a:cs typeface="Calibri" panose="020F0502020204030204" pitchFamily="34" charset="0"/>
              </a:rPr>
              <a:t>are </a:t>
            </a:r>
          </a:p>
          <a:p>
            <a:pPr algn="ctr"/>
            <a:r>
              <a:rPr lang="en-GB" sz="4800">
                <a:latin typeface="Calibri" panose="020F0502020204030204" pitchFamily="34" charset="0"/>
                <a:cs typeface="Calibri" panose="020F0502020204030204" pitchFamily="34" charset="0"/>
              </a:rPr>
              <a:t>some </a:t>
            </a:r>
            <a:r>
              <a:rPr lang="en-GB" sz="4800" dirty="0">
                <a:latin typeface="Calibri" panose="020F0502020204030204" pitchFamily="34" charset="0"/>
                <a:cs typeface="Calibri" panose="020F0502020204030204" pitchFamily="34" charset="0"/>
              </a:rPr>
              <a:t>of the jobs of the future?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64583F-4519-3649-B707-578A57435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RECAP: Today’s key question</a:t>
            </a:r>
          </a:p>
        </p:txBody>
      </p:sp>
    </p:spTree>
    <p:extLst>
      <p:ext uri="{BB962C8B-B14F-4D97-AF65-F5344CB8AC3E}">
        <p14:creationId xmlns:p14="http://schemas.microsoft.com/office/powerpoint/2010/main" val="3756489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749300"/>
            <a:ext cx="10058400" cy="806450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71682-2890-4F3E-96A0-5A197C6E08F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36320" y="2848021"/>
            <a:ext cx="10058400" cy="242252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sz="4000" b="1" dirty="0">
                <a:solidFill>
                  <a:schemeClr val="bg1"/>
                </a:solidFill>
                <a:latin typeface="+mj-lt"/>
              </a:rPr>
              <a:t>HOMEWORK</a:t>
            </a:r>
            <a:endParaRPr lang="en-GB" sz="5400" b="1" dirty="0">
              <a:solidFill>
                <a:schemeClr val="bg1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5400" dirty="0">
                <a:solidFill>
                  <a:schemeClr val="bg1"/>
                </a:solidFill>
                <a:latin typeface="+mj-lt"/>
              </a:rPr>
              <a:t>Talk to a family member about </a:t>
            </a:r>
            <a:br>
              <a:rPr lang="en-GB" sz="5400" dirty="0">
                <a:solidFill>
                  <a:schemeClr val="bg1"/>
                </a:solidFill>
                <a:latin typeface="+mj-lt"/>
              </a:rPr>
            </a:br>
            <a:r>
              <a:rPr lang="en-GB" sz="5400" dirty="0">
                <a:solidFill>
                  <a:schemeClr val="bg1"/>
                </a:solidFill>
                <a:latin typeface="+mj-lt"/>
              </a:rPr>
              <a:t>how ‘going green’ is going to effect their job?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8BAD81-06B5-5240-A997-D035D6654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434" y="1152526"/>
            <a:ext cx="2220172" cy="149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115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5F24FA-EF82-4173-8685-DC61E2211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269" y="2753958"/>
            <a:ext cx="2017952" cy="270831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761690-75B1-4B0E-9A53-564C0486C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8205" y="2753958"/>
            <a:ext cx="2409910" cy="2708312"/>
          </a:xfrm>
          <a:prstGeom prst="rect">
            <a:avLst/>
          </a:prstGeom>
          <a:effectLst/>
        </p:spPr>
      </p:pic>
      <p:pic>
        <p:nvPicPr>
          <p:cNvPr id="6" name="Picture 2" descr="See the source image">
            <a:extLst>
              <a:ext uri="{FF2B5EF4-FFF2-40B4-BE49-F238E27FC236}">
                <a16:creationId xmlns:a16="http://schemas.microsoft.com/office/drawing/2014/main" id="{1229B1BD-557E-4CA8-8E30-FDD7481ADB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654" y="2753958"/>
            <a:ext cx="2460768" cy="270831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See the source image">
            <a:extLst>
              <a:ext uri="{FF2B5EF4-FFF2-40B4-BE49-F238E27FC236}">
                <a16:creationId xmlns:a16="http://schemas.microsoft.com/office/drawing/2014/main" id="{248E5A65-1940-44E0-B602-7322DE161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065" y="2753958"/>
            <a:ext cx="2186746" cy="270831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7ED2FB1-93EF-1148-B16F-FDB8F6D19E29}"/>
              </a:ext>
            </a:extLst>
          </p:cNvPr>
          <p:cNvSpPr txBox="1">
            <a:spLocks/>
          </p:cNvSpPr>
          <p:nvPr/>
        </p:nvSpPr>
        <p:spPr>
          <a:xfrm>
            <a:off x="943269" y="1632960"/>
            <a:ext cx="10990230" cy="806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500" b="1" kern="1200" spc="-50" baseline="0">
                <a:solidFill>
                  <a:srgbClr val="00A8A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RECAP</a:t>
            </a:r>
          </a:p>
          <a:p>
            <a:r>
              <a:rPr lang="en-GB" sz="36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do all the jobs in these pictures have in common?</a:t>
            </a:r>
            <a:endParaRPr lang="en-GB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873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5F24FA-EF82-4173-8685-DC61E2211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269" y="2753958"/>
            <a:ext cx="2017952" cy="270831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761690-75B1-4B0E-9A53-564C0486C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8205" y="2753958"/>
            <a:ext cx="2409910" cy="2708312"/>
          </a:xfrm>
          <a:prstGeom prst="rect">
            <a:avLst/>
          </a:prstGeom>
          <a:effectLst/>
        </p:spPr>
      </p:pic>
      <p:pic>
        <p:nvPicPr>
          <p:cNvPr id="6" name="Picture 2" descr="See the source image">
            <a:extLst>
              <a:ext uri="{FF2B5EF4-FFF2-40B4-BE49-F238E27FC236}">
                <a16:creationId xmlns:a16="http://schemas.microsoft.com/office/drawing/2014/main" id="{1229B1BD-557E-4CA8-8E30-FDD7481ADB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654" y="2753958"/>
            <a:ext cx="2460768" cy="270831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See the source image">
            <a:extLst>
              <a:ext uri="{FF2B5EF4-FFF2-40B4-BE49-F238E27FC236}">
                <a16:creationId xmlns:a16="http://schemas.microsoft.com/office/drawing/2014/main" id="{248E5A65-1940-44E0-B602-7322DE161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065" y="2753958"/>
            <a:ext cx="2186746" cy="270831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7ED2FB1-93EF-1148-B16F-FDB8F6D19E29}"/>
              </a:ext>
            </a:extLst>
          </p:cNvPr>
          <p:cNvSpPr txBox="1">
            <a:spLocks/>
          </p:cNvSpPr>
          <p:nvPr/>
        </p:nvSpPr>
        <p:spPr>
          <a:xfrm>
            <a:off x="943269" y="1632960"/>
            <a:ext cx="10990230" cy="806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500" b="1" kern="1200" spc="-50" baseline="0">
                <a:solidFill>
                  <a:srgbClr val="00A8A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ANSWER</a:t>
            </a:r>
          </a:p>
          <a:p>
            <a:r>
              <a:rPr lang="en-GB" sz="36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these jobs no longer exist</a:t>
            </a:r>
            <a:endParaRPr lang="en-GB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57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F7AF829-BAF3-284E-A4A4-08828CCA0457}"/>
              </a:ext>
            </a:extLst>
          </p:cNvPr>
          <p:cNvSpPr txBox="1"/>
          <p:nvPr/>
        </p:nvSpPr>
        <p:spPr>
          <a:xfrm>
            <a:off x="4076217" y="2144106"/>
            <a:ext cx="403956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latin typeface="Abadi" panose="020B0604020104020204" pitchFamily="34" charset="0"/>
              </a:rPr>
              <a:t>What are some of the jobs of the future?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AB6A807-AC8E-43B4-9500-931412D4D4FE}"/>
              </a:ext>
            </a:extLst>
          </p:cNvPr>
          <p:cNvSpPr txBox="1">
            <a:spLocks/>
          </p:cNvSpPr>
          <p:nvPr/>
        </p:nvSpPr>
        <p:spPr>
          <a:xfrm>
            <a:off x="4334085" y="1178598"/>
            <a:ext cx="10058400" cy="8065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500" b="1" kern="1200" spc="-50" baseline="0">
                <a:solidFill>
                  <a:srgbClr val="00A8A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Today’s key question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9273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To be able to:</a:t>
            </a:r>
          </a:p>
          <a:p>
            <a:r>
              <a:rPr lang="en-GB" dirty="0"/>
              <a:t>Identify growing sectors for jobs.</a:t>
            </a:r>
          </a:p>
          <a:p>
            <a:r>
              <a:rPr lang="en-GB" dirty="0"/>
              <a:t>Explain why some job markets are growing.</a:t>
            </a:r>
          </a:p>
          <a:p>
            <a:r>
              <a:rPr lang="en-GB" dirty="0"/>
              <a:t>Evaluate the impact on the job market.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790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D23B94A-DC6E-2649-BA7D-D320360D513C}"/>
              </a:ext>
            </a:extLst>
          </p:cNvPr>
          <p:cNvSpPr txBox="1"/>
          <p:nvPr/>
        </p:nvSpPr>
        <p:spPr>
          <a:xfrm>
            <a:off x="3909771" y="2144106"/>
            <a:ext cx="43724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latin typeface="Abadi" panose="020B0604020104020204" pitchFamily="34" charset="0"/>
              </a:rPr>
              <a:t>Why do some jobs grow and others become extinct</a:t>
            </a:r>
          </a:p>
        </p:txBody>
      </p:sp>
    </p:spTree>
    <p:extLst>
      <p:ext uri="{BB962C8B-B14F-4D97-AF65-F5344CB8AC3E}">
        <p14:creationId xmlns:p14="http://schemas.microsoft.com/office/powerpoint/2010/main" val="184730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5953CB7-853C-4466-AFDD-CB351FF1C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317" y="3536844"/>
            <a:ext cx="3016401" cy="224360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DA59E2-0741-49D6-810E-F10A659A3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" y="3536844"/>
            <a:ext cx="2800350" cy="224360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1DDC5DA-B4C3-42B6-9822-F310CC456A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9642" y="3536844"/>
            <a:ext cx="3153172" cy="2243604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49A2429-FE40-D841-BFBC-B2E0F988D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themes affecting job growth now !!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7F1FBE-9D97-6A41-8B32-BBDE8547AD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1581412"/>
          </a:xfrm>
        </p:spPr>
        <p:txBody>
          <a:bodyPr numCol="3">
            <a:normAutofit fontScale="62500" lnSpcReduction="20000"/>
          </a:bodyPr>
          <a:lstStyle/>
          <a:p>
            <a:r>
              <a:rPr lang="en-GB" dirty="0"/>
              <a:t>People are living longer – need more health care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Consumer trends changing – spending more on leisure and on wellbeing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Going green – saving the environment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8348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Going Green - We must preserve our environment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43905139"/>
              </p:ext>
            </p:extLst>
          </p:nvPr>
        </p:nvGraphicFramePr>
        <p:xfrm>
          <a:off x="418463" y="1847589"/>
          <a:ext cx="11082976" cy="38817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81056">
                  <a:extLst>
                    <a:ext uri="{9D8B030D-6E8A-4147-A177-3AD203B41FA5}">
                      <a16:colId xmlns:a16="http://schemas.microsoft.com/office/drawing/2014/main" val="2672210379"/>
                    </a:ext>
                  </a:extLst>
                </a:gridCol>
                <a:gridCol w="3167032">
                  <a:extLst>
                    <a:ext uri="{9D8B030D-6E8A-4147-A177-3AD203B41FA5}">
                      <a16:colId xmlns:a16="http://schemas.microsoft.com/office/drawing/2014/main" val="3894228727"/>
                    </a:ext>
                  </a:extLst>
                </a:gridCol>
                <a:gridCol w="4834888">
                  <a:extLst>
                    <a:ext uri="{9D8B030D-6E8A-4147-A177-3AD203B41FA5}">
                      <a16:colId xmlns:a16="http://schemas.microsoft.com/office/drawing/2014/main" val="4232300090"/>
                    </a:ext>
                  </a:extLst>
                </a:gridCol>
              </a:tblGrid>
              <a:tr h="102162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How can it affect jobs?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Think about it!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Which job areas will be important?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2414112024"/>
                  </a:ext>
                </a:extLst>
              </a:tr>
              <a:tr h="286011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More research into saving energy and developing greener energies.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If we all start driving electric cars we</a:t>
                      </a:r>
                      <a:r>
                        <a:rPr lang="en-GB" sz="2000" baseline="0" dirty="0">
                          <a:effectLst/>
                        </a:rPr>
                        <a:t> will</a:t>
                      </a:r>
                      <a:r>
                        <a:rPr lang="en-GB" sz="2000" dirty="0">
                          <a:effectLst/>
                        </a:rPr>
                        <a:t> need skilled mechanics to maintain them.   Making processes and products more efficient and sustainable.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Reduce pollution.</a:t>
                      </a:r>
                    </a:p>
                  </a:txBody>
                  <a:tcPr marL="57586" marR="57586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Engineering (including motor vehicle), Chemical processing, Recycling, Agriculture, Energy and Innovation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86" marR="57586" marT="0" marB="0" anchor="ctr"/>
                </a:tc>
                <a:extLst>
                  <a:ext uri="{0D108BD9-81ED-4DB2-BD59-A6C34878D82A}">
                    <a16:rowId xmlns:a16="http://schemas.microsoft.com/office/drawing/2014/main" val="226656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8894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Health Care - People are living longer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76087631"/>
              </p:ext>
            </p:extLst>
          </p:nvPr>
        </p:nvGraphicFramePr>
        <p:xfrm>
          <a:off x="455613" y="1847589"/>
          <a:ext cx="11074399" cy="38700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23570">
                  <a:extLst>
                    <a:ext uri="{9D8B030D-6E8A-4147-A177-3AD203B41FA5}">
                      <a16:colId xmlns:a16="http://schemas.microsoft.com/office/drawing/2014/main" val="3884740370"/>
                    </a:ext>
                  </a:extLst>
                </a:gridCol>
                <a:gridCol w="4244100">
                  <a:extLst>
                    <a:ext uri="{9D8B030D-6E8A-4147-A177-3AD203B41FA5}">
                      <a16:colId xmlns:a16="http://schemas.microsoft.com/office/drawing/2014/main" val="3444676263"/>
                    </a:ext>
                  </a:extLst>
                </a:gridCol>
                <a:gridCol w="4006729">
                  <a:extLst>
                    <a:ext uri="{9D8B030D-6E8A-4147-A177-3AD203B41FA5}">
                      <a16:colId xmlns:a16="http://schemas.microsoft.com/office/drawing/2014/main" val="2806725710"/>
                    </a:ext>
                  </a:extLst>
                </a:gridCol>
              </a:tblGrid>
              <a:tr h="1016411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How can it affect jobs?</a:t>
                      </a:r>
                      <a:endParaRPr lang="en-GB" sz="2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28" marR="58228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Think about it</a:t>
                      </a:r>
                      <a:endParaRPr lang="en-GB" sz="2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28" marR="58228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Which job areas will be important?</a:t>
                      </a:r>
                      <a:endParaRPr lang="en-GB" sz="2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28" marR="58228" marT="0" marB="0" anchor="ctr"/>
                </a:tc>
                <a:extLst>
                  <a:ext uri="{0D108BD9-81ED-4DB2-BD59-A6C34878D82A}">
                    <a16:rowId xmlns:a16="http://schemas.microsoft.com/office/drawing/2014/main" val="2174450151"/>
                  </a:ext>
                </a:extLst>
              </a:tr>
              <a:tr h="2853615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People will need more health and social care.</a:t>
                      </a:r>
                      <a:endParaRPr lang="en-GB" sz="2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28" marR="58228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More care needs</a:t>
                      </a:r>
                      <a:r>
                        <a:rPr lang="en-GB" sz="2100" baseline="0" dirty="0">
                          <a:effectLst/>
                        </a:rPr>
                        <a:t> = More h</a:t>
                      </a:r>
                      <a:r>
                        <a:rPr lang="en-GB" sz="2100" dirty="0">
                          <a:effectLst/>
                        </a:rPr>
                        <a:t>ealth and social care</a:t>
                      </a:r>
                      <a:r>
                        <a:rPr lang="en-GB" sz="2100" baseline="0" dirty="0">
                          <a:effectLst/>
                        </a:rPr>
                        <a:t> professionals. </a:t>
                      </a:r>
                      <a:r>
                        <a:rPr lang="en-GB" sz="2100" dirty="0">
                          <a:effectLst/>
                        </a:rPr>
                        <a:t>Increased</a:t>
                      </a:r>
                      <a:r>
                        <a:rPr lang="en-GB" sz="2100" baseline="0" dirty="0">
                          <a:effectLst/>
                        </a:rPr>
                        <a:t> d</a:t>
                      </a:r>
                      <a:r>
                        <a:rPr lang="en-GB" sz="2100" dirty="0">
                          <a:effectLst/>
                        </a:rPr>
                        <a:t>emand for</a:t>
                      </a:r>
                      <a:r>
                        <a:rPr lang="en-GB" sz="2100" baseline="0" dirty="0">
                          <a:effectLst/>
                        </a:rPr>
                        <a:t> medical</a:t>
                      </a:r>
                      <a:r>
                        <a:rPr lang="en-GB" sz="2100" dirty="0">
                          <a:effectLst/>
                        </a:rPr>
                        <a:t> research.</a:t>
                      </a:r>
                      <a:endParaRPr lang="en-GB" sz="2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28" marR="58228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100" dirty="0">
                          <a:effectLst/>
                        </a:rPr>
                        <a:t>Health care, Social care, Bioscience, Pharmacology and Leisure.</a:t>
                      </a:r>
                      <a:endParaRPr lang="en-GB" sz="2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28" marR="58228" marT="0" marB="0" anchor="ctr"/>
                </a:tc>
                <a:extLst>
                  <a:ext uri="{0D108BD9-81ED-4DB2-BD59-A6C34878D82A}">
                    <a16:rowId xmlns:a16="http://schemas.microsoft.com/office/drawing/2014/main" val="2995032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8804910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452</Words>
  <Application>Microsoft Office PowerPoint</Application>
  <PresentationFormat>Widescreen</PresentationFormat>
  <Paragraphs>56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Abadi</vt:lpstr>
      <vt:lpstr>Calibri</vt:lpstr>
      <vt:lpstr>Calibri Light</vt:lpstr>
      <vt:lpstr>Wingdings</vt:lpstr>
      <vt:lpstr>1_Retrospect</vt:lpstr>
      <vt:lpstr>Our Future –  Career Opportunities in Cumbria</vt:lpstr>
      <vt:lpstr>PowerPoint Presentation</vt:lpstr>
      <vt:lpstr>PowerPoint Presentation</vt:lpstr>
      <vt:lpstr>PowerPoint Presentation</vt:lpstr>
      <vt:lpstr>Today’s objectives</vt:lpstr>
      <vt:lpstr>PowerPoint Presentation</vt:lpstr>
      <vt:lpstr>Current themes affecting job growth now !!</vt:lpstr>
      <vt:lpstr>Going Green - We must preserve our environment</vt:lpstr>
      <vt:lpstr>Health Care - People are living longer</vt:lpstr>
      <vt:lpstr>Consumer trends - People are changing how they spend their money, especially to support their wellbeing</vt:lpstr>
      <vt:lpstr>Why is this important?</vt:lpstr>
      <vt:lpstr>RECAP: Today’s key question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Future –  Career Opportunities in Cumbria</dc:title>
  <dc:creator>Carruthers,Dave</dc:creator>
  <cp:lastModifiedBy>Carruthers,Dave</cp:lastModifiedBy>
  <cp:revision>32</cp:revision>
  <dcterms:created xsi:type="dcterms:W3CDTF">2021-12-09T11:50:50Z</dcterms:created>
  <dcterms:modified xsi:type="dcterms:W3CDTF">2022-02-16T09:48:56Z</dcterms:modified>
</cp:coreProperties>
</file>