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3" r:id="rId3"/>
    <p:sldId id="272" r:id="rId4"/>
    <p:sldId id="267" r:id="rId5"/>
    <p:sldId id="307" r:id="rId6"/>
    <p:sldId id="306" r:id="rId7"/>
    <p:sldId id="308" r:id="rId8"/>
    <p:sldId id="275" r:id="rId9"/>
    <p:sldId id="309" r:id="rId10"/>
    <p:sldId id="311" r:id="rId11"/>
    <p:sldId id="30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4216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lnSpc>
                <a:spcPct val="110000"/>
              </a:lnSpc>
              <a:buClr>
                <a:srgbClr val="ED6E4F"/>
              </a:buClr>
              <a:defRPr/>
            </a:lvl1pPr>
            <a:lvl2pPr>
              <a:lnSpc>
                <a:spcPct val="110000"/>
              </a:lnSpc>
              <a:buClr>
                <a:srgbClr val="ED6E4F"/>
              </a:buClr>
              <a:defRPr/>
            </a:lvl2pPr>
            <a:lvl3pPr>
              <a:lnSpc>
                <a:spcPct val="110000"/>
              </a:lnSpc>
              <a:buClr>
                <a:srgbClr val="ED6E4F"/>
              </a:buClr>
              <a:defRPr/>
            </a:lvl3pPr>
            <a:lvl4pPr>
              <a:lnSpc>
                <a:spcPct val="110000"/>
              </a:lnSpc>
              <a:buClr>
                <a:srgbClr val="ED6E4F"/>
              </a:buClr>
              <a:defRPr/>
            </a:lvl4pPr>
            <a:lvl5pPr>
              <a:lnSpc>
                <a:spcPct val="110000"/>
              </a:lnSpc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3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2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3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95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10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07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s://www.monster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KsJQ93dxCw?feature=oembed" TargetMode="External"/><Relationship Id="rId4" Type="http://schemas.openxmlformats.org/officeDocument/2006/relationships/hyperlink" Target="https://www.youtube.com/watch?v=OKsJQ93dxCw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epintothenhs.nhs.uk/careers/real-life-storie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91D2C33-97DD-6645-8F3A-1361AAAF5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NHS Logo Image">
            <a:extLst>
              <a:ext uri="{FF2B5EF4-FFF2-40B4-BE49-F238E27FC236}">
                <a16:creationId xmlns:a16="http://schemas.microsoft.com/office/drawing/2014/main" id="{C25F6DD3-7419-49E1-9C92-756B3FE81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22" y="2471042"/>
            <a:ext cx="1402955" cy="68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5CD586-457A-4841-BCDD-D876D042D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Why is it important…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BE3660-3348-F74B-8C07-CA70B2AE3E5C}"/>
              </a:ext>
            </a:extLst>
          </p:cNvPr>
          <p:cNvSpPr txBox="1"/>
          <p:nvPr/>
        </p:nvSpPr>
        <p:spPr>
          <a:xfrm>
            <a:off x="3799268" y="3281892"/>
            <a:ext cx="4636393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…to be aware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of Health Care being a growth sector?</a:t>
            </a:r>
          </a:p>
        </p:txBody>
      </p:sp>
    </p:spTree>
    <p:extLst>
      <p:ext uri="{BB962C8B-B14F-4D97-AF65-F5344CB8AC3E}">
        <p14:creationId xmlns:p14="http://schemas.microsoft.com/office/powerpoint/2010/main" val="1542802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255A1C-2795-E449-ADDF-DE04B3413F07}"/>
              </a:ext>
            </a:extLst>
          </p:cNvPr>
          <p:cNvSpPr txBox="1"/>
          <p:nvPr/>
        </p:nvSpPr>
        <p:spPr>
          <a:xfrm>
            <a:off x="3799268" y="3281892"/>
            <a:ext cx="4636393" cy="240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How many jobs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are there in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Health Care?</a:t>
            </a:r>
          </a:p>
          <a:p>
            <a:pPr algn="ctr">
              <a:lnSpc>
                <a:spcPts val="4500"/>
              </a:lnSpc>
            </a:pP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640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CF8C57-B45C-924E-A185-9FF71022A419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3458650"/>
          </a:xfrm>
          <a:prstGeom prst="rect">
            <a:avLst/>
          </a:prstGeom>
          <a:noFill/>
        </p:spPr>
        <p:txBody>
          <a:bodyPr vert="horz" lIns="0" tIns="45720" rIns="0" bIns="45720" rtlCol="0">
            <a:normAutofit fontScale="250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800" b="1" dirty="0">
                <a:solidFill>
                  <a:schemeClr val="bg1"/>
                </a:solidFill>
                <a:latin typeface="+mj-lt"/>
              </a:rPr>
              <a:t>HOMEWORK</a:t>
            </a:r>
          </a:p>
          <a:p>
            <a:pPr marL="0" indent="0" algn="ctr">
              <a:buNone/>
            </a:pPr>
            <a:r>
              <a:rPr lang="en-GB" sz="12800" dirty="0">
                <a:solidFill>
                  <a:schemeClr val="bg1"/>
                </a:solidFill>
                <a:latin typeface="+mj-lt"/>
              </a:rPr>
              <a:t>Visit the different job vacancies site to practice </a:t>
            </a:r>
            <a:br>
              <a:rPr lang="en-GB" sz="12800" dirty="0">
                <a:solidFill>
                  <a:schemeClr val="bg1"/>
                </a:solidFill>
                <a:latin typeface="+mj-lt"/>
              </a:rPr>
            </a:br>
            <a:r>
              <a:rPr lang="en-GB" sz="12800" dirty="0">
                <a:solidFill>
                  <a:schemeClr val="bg1"/>
                </a:solidFill>
                <a:latin typeface="+mj-lt"/>
              </a:rPr>
              <a:t>searching for jobs. </a:t>
            </a:r>
          </a:p>
          <a:p>
            <a:pPr marL="0" indent="0" algn="ctr">
              <a:buNone/>
            </a:pPr>
            <a:r>
              <a:rPr lang="en-GB" sz="12800" dirty="0">
                <a:solidFill>
                  <a:schemeClr val="bg1"/>
                </a:solidFill>
                <a:latin typeface="+mj-lt"/>
              </a:rPr>
              <a:t>Put in different sectors (e.g. retail, catering etc) to see </a:t>
            </a:r>
            <a:br>
              <a:rPr lang="en-GB" sz="12800" dirty="0">
                <a:solidFill>
                  <a:schemeClr val="bg1"/>
                </a:solidFill>
                <a:latin typeface="+mj-lt"/>
              </a:rPr>
            </a:br>
            <a:r>
              <a:rPr lang="en-GB" sz="12800" dirty="0">
                <a:solidFill>
                  <a:schemeClr val="bg1"/>
                </a:solidFill>
                <a:latin typeface="+mj-lt"/>
              </a:rPr>
              <a:t>which has the most vacancies.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Job Search | Indeed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Find a job - GOV.UK (www.gov.uk)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Monster Jobs: Jobsite &amp; Local job search | Find a Job today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endParaRPr lang="en-GB" sz="5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EE8769-B7CD-8549-AFEE-75AD38B9DF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- What important information can you learn from this job advert?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8F51DA-0480-864D-915B-A478F1F5F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1756598"/>
            <a:ext cx="7672299" cy="4540722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6776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50B7B4-4BBC-3945-B101-73017237BD6B}"/>
              </a:ext>
            </a:extLst>
          </p:cNvPr>
          <p:cNvSpPr txBox="1"/>
          <p:nvPr/>
        </p:nvSpPr>
        <p:spPr>
          <a:xfrm>
            <a:off x="3799268" y="2954930"/>
            <a:ext cx="46363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How many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jobs are there in Health Care?</a:t>
            </a:r>
          </a:p>
          <a:p>
            <a:pPr algn="ctr"/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pPr lvl="1"/>
            <a:r>
              <a:rPr lang="en-GB" dirty="0"/>
              <a:t>Identify the number of job within Health Care.</a:t>
            </a:r>
          </a:p>
          <a:p>
            <a:pPr lvl="1"/>
            <a:r>
              <a:rPr lang="en-GB" dirty="0"/>
              <a:t>Explain why health care is a growth sector. </a:t>
            </a:r>
          </a:p>
          <a:p>
            <a:pPr lvl="1"/>
            <a:r>
              <a:rPr lang="en-GB" dirty="0"/>
              <a:t>Outline the future opportunities in the Health Care sector.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A68FA-5F1C-420A-9F5E-FF077CBE8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Growth Area  - Health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815A9-FDEF-46FF-BCAC-BD4BB9451B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need for Health Care workers is going to grow due to the Ageing Population.</a:t>
            </a:r>
          </a:p>
          <a:p>
            <a:r>
              <a:rPr lang="en-GB" sz="3600" dirty="0"/>
              <a:t>The NHS is the largest employer in the UK and Cumbria. </a:t>
            </a:r>
          </a:p>
          <a:p>
            <a:r>
              <a:rPr lang="en-GB" sz="3600" dirty="0"/>
              <a:t>In 2020, the NHS advertised for 2,203 jobs in Cumbria – the next largest employer was 635.</a:t>
            </a:r>
          </a:p>
        </p:txBody>
      </p:sp>
    </p:spTree>
    <p:extLst>
      <p:ext uri="{BB962C8B-B14F-4D97-AF65-F5344CB8AC3E}">
        <p14:creationId xmlns:p14="http://schemas.microsoft.com/office/powerpoint/2010/main" val="2241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B73CB-F459-495E-BB2E-FAEC4350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many different people helped Danny?</a:t>
            </a:r>
          </a:p>
        </p:txBody>
      </p:sp>
      <p:pic>
        <p:nvPicPr>
          <p:cNvPr id="4" name="Online Media 3" title="Danny's journey with subtitles">
            <a:hlinkClick r:id="" action="ppaction://media"/>
            <a:extLst>
              <a:ext uri="{FF2B5EF4-FFF2-40B4-BE49-F238E27FC236}">
                <a16:creationId xmlns:a16="http://schemas.microsoft.com/office/drawing/2014/main" id="{A009EC05-9551-465D-B105-96736C11F3CD}"/>
              </a:ext>
            </a:extLst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36031" y="1960563"/>
            <a:ext cx="7119938" cy="40227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943742-2B40-4408-853C-530848049847}"/>
              </a:ext>
            </a:extLst>
          </p:cNvPr>
          <p:cNvSpPr txBox="1"/>
          <p:nvPr/>
        </p:nvSpPr>
        <p:spPr>
          <a:xfrm>
            <a:off x="2536031" y="605593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Danny's journey with subtitles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50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B73CB-F459-495E-BB2E-FAEC4350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many different people helped Danny?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43EC971-AA9B-034C-BEFD-8A4B93C3F9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023814" cy="3032636"/>
          </a:xfrm>
        </p:spPr>
        <p:txBody>
          <a:bodyPr numCol="3">
            <a:noAutofit/>
          </a:bodyPr>
          <a:lstStyle/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Emergency Call Handler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Emergency Medical Dispatcher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Paramedic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Receptionist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Registered General Nurse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Doctor in Emergency Department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 Radiographer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Orthopaedic Surgeon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Anaesthetist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Operating Department Practitioner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Dietitian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Chef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Physiotherapist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Doctor in General Practice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Pharmacist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Nursing Associate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Occupational Therapist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Phlebotomist</a:t>
            </a:r>
          </a:p>
          <a:p>
            <a:pPr fontAlgn="base">
              <a:lnSpc>
                <a:spcPct val="100000"/>
              </a:lnSpc>
            </a:pPr>
            <a:r>
              <a:rPr lang="en-GB" sz="2000" dirty="0">
                <a:solidFill>
                  <a:srgbClr val="3135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Biochemistry Healthcare Scientist</a:t>
            </a:r>
          </a:p>
          <a:p>
            <a:pPr fontAlgn="base">
              <a:lnSpc>
                <a:spcPct val="100000"/>
              </a:lnSpc>
            </a:pPr>
            <a:endParaRPr lang="en-GB" sz="1600" dirty="0">
              <a:solidFill>
                <a:srgbClr val="31353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100000"/>
              </a:lnSpc>
            </a:pPr>
            <a:endParaRPr lang="en-GB" sz="2000" dirty="0">
              <a:solidFill>
                <a:srgbClr val="31353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100000"/>
              </a:lnSpc>
            </a:pPr>
            <a:endParaRPr lang="en-GB" sz="2000" dirty="0">
              <a:solidFill>
                <a:srgbClr val="31353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06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CD586-457A-4841-BCDD-D876D042D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Did you know…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BE3660-3348-F74B-8C07-CA70B2AE3E5C}"/>
              </a:ext>
            </a:extLst>
          </p:cNvPr>
          <p:cNvSpPr txBox="1"/>
          <p:nvPr/>
        </p:nvSpPr>
        <p:spPr>
          <a:xfrm>
            <a:off x="3799268" y="3281892"/>
            <a:ext cx="4636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…there are over </a:t>
            </a:r>
          </a:p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350 different roles in the NHS!</a:t>
            </a:r>
          </a:p>
        </p:txBody>
      </p:sp>
      <p:pic>
        <p:nvPicPr>
          <p:cNvPr id="7" name="Picture 2" descr="Image result for NHS Logo Image">
            <a:extLst>
              <a:ext uri="{FF2B5EF4-FFF2-40B4-BE49-F238E27FC236}">
                <a16:creationId xmlns:a16="http://schemas.microsoft.com/office/drawing/2014/main" id="{90FC05B9-002F-4147-A0C6-532E69E88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22" y="2471042"/>
            <a:ext cx="1402955" cy="68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039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2BDE81-1559-4517-987C-65D540C3D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151" y="2023653"/>
            <a:ext cx="7043098" cy="3042618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FA7490-9922-41B1-A445-D94CD9DD6571}"/>
              </a:ext>
            </a:extLst>
          </p:cNvPr>
          <p:cNvSpPr txBox="1"/>
          <p:nvPr/>
        </p:nvSpPr>
        <p:spPr>
          <a:xfrm>
            <a:off x="4193317" y="534972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Step Into The NHS :: Real-life stories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4066F79-0F0B-D547-8841-D6F64DB9F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3CC85A-A634-A841-8597-3B84E3FC4F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3634473" cy="4261472"/>
          </a:xfrm>
        </p:spPr>
        <p:txBody>
          <a:bodyPr/>
          <a:lstStyle/>
          <a:p>
            <a:r>
              <a:rPr lang="en-GB" dirty="0"/>
              <a:t>You can find out more about the 350 roles on the NHS careers page</a:t>
            </a:r>
          </a:p>
          <a:p>
            <a:r>
              <a:rPr lang="en-GB" dirty="0"/>
              <a:t>You can even take the quiz to se which role would match your skills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21178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857</TotalTime>
  <Words>342</Words>
  <Application>Microsoft Office PowerPoint</Application>
  <PresentationFormat>Widescreen</PresentationFormat>
  <Paragraphs>55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RECAP - What important information can you learn from this job advert?</vt:lpstr>
      <vt:lpstr>Today’s key question</vt:lpstr>
      <vt:lpstr>Today’s objectives</vt:lpstr>
      <vt:lpstr>Growth Area  - Health Care</vt:lpstr>
      <vt:lpstr>How many different people helped Danny?</vt:lpstr>
      <vt:lpstr>How many different people helped Danny?</vt:lpstr>
      <vt:lpstr>Did you know…</vt:lpstr>
      <vt:lpstr>PowerPoint Presentation</vt:lpstr>
      <vt:lpstr>Why is it important… 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88</cp:revision>
  <dcterms:created xsi:type="dcterms:W3CDTF">2021-12-09T10:44:45Z</dcterms:created>
  <dcterms:modified xsi:type="dcterms:W3CDTF">2022-02-16T10:24:27Z</dcterms:modified>
</cp:coreProperties>
</file>