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3" r:id="rId3"/>
    <p:sldId id="272" r:id="rId4"/>
    <p:sldId id="267" r:id="rId5"/>
    <p:sldId id="304" r:id="rId6"/>
    <p:sldId id="288" r:id="rId7"/>
    <p:sldId id="305" r:id="rId8"/>
    <p:sldId id="306" r:id="rId9"/>
    <p:sldId id="296" r:id="rId10"/>
    <p:sldId id="297" r:id="rId11"/>
    <p:sldId id="308" r:id="rId12"/>
    <p:sldId id="309" r:id="rId13"/>
    <p:sldId id="300" r:id="rId14"/>
    <p:sldId id="301" r:id="rId15"/>
    <p:sldId id="310" r:id="rId16"/>
    <p:sldId id="26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B463"/>
    <a:srgbClr val="00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59" autoAdjust="0"/>
    <p:restoredTop sz="94660"/>
  </p:normalViewPr>
  <p:slideViewPr>
    <p:cSldViewPr snapToGrid="0">
      <p:cViewPr varScale="1">
        <p:scale>
          <a:sx n="63" d="100"/>
          <a:sy n="63" d="100"/>
        </p:scale>
        <p:origin x="5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4451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lnSpc>
                <a:spcPct val="110000"/>
              </a:lnSpc>
              <a:buClr>
                <a:srgbClr val="ED6E4F"/>
              </a:buClr>
              <a:defRPr/>
            </a:lvl1pPr>
            <a:lvl2pPr>
              <a:lnSpc>
                <a:spcPct val="110000"/>
              </a:lnSpc>
              <a:buClr>
                <a:srgbClr val="ED6E4F"/>
              </a:buClr>
              <a:defRPr/>
            </a:lvl2pPr>
            <a:lvl3pPr>
              <a:lnSpc>
                <a:spcPct val="110000"/>
              </a:lnSpc>
              <a:buClr>
                <a:srgbClr val="ED6E4F"/>
              </a:buClr>
              <a:defRPr/>
            </a:lvl3pPr>
            <a:lvl4pPr>
              <a:lnSpc>
                <a:spcPct val="110000"/>
              </a:lnSpc>
              <a:buClr>
                <a:srgbClr val="ED6E4F"/>
              </a:buClr>
              <a:defRPr/>
            </a:lvl4pPr>
            <a:lvl5pPr>
              <a:lnSpc>
                <a:spcPct val="110000"/>
              </a:lnSpc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74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0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94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317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0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1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findajob.dwp.gov.uk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find-a-job" TargetMode="External"/><Relationship Id="rId2" Type="http://schemas.openxmlformats.org/officeDocument/2006/relationships/hyperlink" Target="https://uk.indeed.com/?from=gnav-jobsearch--jasx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s://www.monster.co.u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areerpilot.org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find-a-job" TargetMode="External"/><Relationship Id="rId2" Type="http://schemas.openxmlformats.org/officeDocument/2006/relationships/hyperlink" Target="https://uk.indeed.com/?from=gnav-jobsearch--jas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onster.co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15FBFA2-DF11-6043-9B0A-5876A332AF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65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 a Job 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25267-2134-4665-A348-3D0D09E1DB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5405718"/>
            <a:ext cx="10058401" cy="1026072"/>
          </a:xfrm>
        </p:spPr>
        <p:txBody>
          <a:bodyPr/>
          <a:lstStyle/>
          <a:p>
            <a:r>
              <a:rPr lang="en-GB" dirty="0"/>
              <a:t>For example, on </a:t>
            </a:r>
            <a:r>
              <a:rPr lang="en-GB" dirty="0">
                <a:hlinkClick r:id="rId2"/>
              </a:rPr>
              <a:t>www.Findajob.dwp.gov.uk</a:t>
            </a:r>
            <a:r>
              <a:rPr lang="en-GB" dirty="0"/>
              <a:t>  – we can see that there was 454 Job in Carlisle in December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69845D-56D0-412E-BB1C-581B89C26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192" y="1779075"/>
            <a:ext cx="9988234" cy="3161052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28678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7F3CBB-C4EF-BF40-A1CA-CD7EFF112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192" y="1779075"/>
            <a:ext cx="9988234" cy="32010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 a Job 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25267-2134-4665-A348-3D0D09E1DB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5405718"/>
            <a:ext cx="10058401" cy="1026072"/>
          </a:xfrm>
        </p:spPr>
        <p:txBody>
          <a:bodyPr/>
          <a:lstStyle/>
          <a:p>
            <a:r>
              <a:rPr lang="en-GB" dirty="0"/>
              <a:t>If I type in HEALTH in the search box, we can see that out of the 454 Job in Carlisle in December, 156 were in Health Care</a:t>
            </a:r>
          </a:p>
        </p:txBody>
      </p:sp>
    </p:spTree>
    <p:extLst>
      <p:ext uri="{BB962C8B-B14F-4D97-AF65-F5344CB8AC3E}">
        <p14:creationId xmlns:p14="http://schemas.microsoft.com/office/powerpoint/2010/main" val="3922992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DBB1FF4-9F5F-0742-A558-889E11192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193" y="1779075"/>
            <a:ext cx="9988234" cy="32010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 a Job 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25267-2134-4665-A348-3D0D09E1DB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4935070"/>
            <a:ext cx="10759234" cy="102607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2400" dirty="0"/>
              <a:t>If I type in HOSPITALITY in the search box, we can see that out of the 454 Job in Carlisle in December, 14 were in HOSPITALITY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So, if I were looking for some part-time work, I might look at health jobs first. </a:t>
            </a:r>
            <a:br>
              <a:rPr lang="en-GB" sz="2400" dirty="0"/>
            </a:br>
            <a:r>
              <a:rPr lang="en-GB" sz="2400" b="1" dirty="0">
                <a:solidFill>
                  <a:srgbClr val="00A8A8"/>
                </a:solidFill>
              </a:rPr>
              <a:t>This is useful LMI for me.</a:t>
            </a:r>
          </a:p>
        </p:txBody>
      </p:sp>
    </p:spTree>
    <p:extLst>
      <p:ext uri="{BB962C8B-B14F-4D97-AF65-F5344CB8AC3E}">
        <p14:creationId xmlns:p14="http://schemas.microsoft.com/office/powerpoint/2010/main" val="4143322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can then search for individual jobs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82E936-7868-4F57-A317-252A8C7C4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259" y="1887573"/>
            <a:ext cx="6496384" cy="4476980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A686D2-E00B-4C73-9FC5-7AFEDAC3EC8E}"/>
              </a:ext>
            </a:extLst>
          </p:cNvPr>
          <p:cNvSpPr txBox="1"/>
          <p:nvPr/>
        </p:nvSpPr>
        <p:spPr>
          <a:xfrm>
            <a:off x="456147" y="2541650"/>
            <a:ext cx="2767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pay is £10 an hour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7DBA97-4743-48F6-AD64-7707D4E3DC50}"/>
              </a:ext>
            </a:extLst>
          </p:cNvPr>
          <p:cNvSpPr txBox="1"/>
          <p:nvPr/>
        </p:nvSpPr>
        <p:spPr>
          <a:xfrm>
            <a:off x="456147" y="4324581"/>
            <a:ext cx="2306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It’s full time – so between 35 – 40 hours per week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74DF27-1EC3-4E72-B0D9-9A3D28FA907B}"/>
              </a:ext>
            </a:extLst>
          </p:cNvPr>
          <p:cNvSpPr txBox="1"/>
          <p:nvPr/>
        </p:nvSpPr>
        <p:spPr>
          <a:xfrm>
            <a:off x="9725995" y="2609042"/>
            <a:ext cx="2352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Your application must be in by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18th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6B4825-B0EF-4345-8689-BC373B80E7F7}"/>
              </a:ext>
            </a:extLst>
          </p:cNvPr>
          <p:cNvSpPr txBox="1"/>
          <p:nvPr/>
        </p:nvSpPr>
        <p:spPr>
          <a:xfrm>
            <a:off x="9925544" y="5193757"/>
            <a:ext cx="1819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You will be based in Welton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992C2C-44AD-4E05-A5F9-433C0C44C888}"/>
              </a:ext>
            </a:extLst>
          </p:cNvPr>
          <p:cNvCxnSpPr>
            <a:cxnSpLocks/>
          </p:cNvCxnSpPr>
          <p:nvPr/>
        </p:nvCxnSpPr>
        <p:spPr>
          <a:xfrm flipV="1">
            <a:off x="8048624" y="3049838"/>
            <a:ext cx="1790783" cy="1198312"/>
          </a:xfrm>
          <a:prstGeom prst="straightConnector1">
            <a:avLst/>
          </a:prstGeom>
          <a:ln w="762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1B8938-C437-41D0-A9CC-47CE911297B6}"/>
              </a:ext>
            </a:extLst>
          </p:cNvPr>
          <p:cNvCxnSpPr>
            <a:cxnSpLocks/>
          </p:cNvCxnSpPr>
          <p:nvPr/>
        </p:nvCxnSpPr>
        <p:spPr>
          <a:xfrm flipH="1" flipV="1">
            <a:off x="2396942" y="2931594"/>
            <a:ext cx="923925" cy="457065"/>
          </a:xfrm>
          <a:prstGeom prst="straightConnector1">
            <a:avLst/>
          </a:prstGeom>
          <a:ln w="762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AFFF0EA-BE52-4876-857B-37C38521709C}"/>
              </a:ext>
            </a:extLst>
          </p:cNvPr>
          <p:cNvCxnSpPr>
            <a:cxnSpLocks/>
          </p:cNvCxnSpPr>
          <p:nvPr/>
        </p:nvCxnSpPr>
        <p:spPr>
          <a:xfrm flipH="1">
            <a:off x="2444484" y="3877682"/>
            <a:ext cx="876383" cy="370468"/>
          </a:xfrm>
          <a:prstGeom prst="straightConnector1">
            <a:avLst/>
          </a:prstGeom>
          <a:ln w="762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289AB0-9796-433E-8210-96A88A81F217}"/>
              </a:ext>
            </a:extLst>
          </p:cNvPr>
          <p:cNvCxnSpPr>
            <a:cxnSpLocks/>
          </p:cNvCxnSpPr>
          <p:nvPr/>
        </p:nvCxnSpPr>
        <p:spPr>
          <a:xfrm>
            <a:off x="8048624" y="4757459"/>
            <a:ext cx="2081212" cy="612129"/>
          </a:xfrm>
          <a:prstGeom prst="straightConnector1">
            <a:avLst/>
          </a:prstGeom>
          <a:ln w="762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1399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D939F7-61DC-4CEF-8615-332711359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75" y="1756598"/>
            <a:ext cx="7672299" cy="4540722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01BB971-1856-4C21-BB67-89B48AC57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important information can you learn </a:t>
            </a:r>
            <a:br>
              <a:rPr lang="en-GB" dirty="0"/>
            </a:br>
            <a:r>
              <a:rPr lang="en-GB" dirty="0"/>
              <a:t>from this job advert?</a:t>
            </a:r>
          </a:p>
        </p:txBody>
      </p:sp>
    </p:spTree>
    <p:extLst>
      <p:ext uri="{BB962C8B-B14F-4D97-AF65-F5344CB8AC3E}">
        <p14:creationId xmlns:p14="http://schemas.microsoft.com/office/powerpoint/2010/main" val="81337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6CBD03-4A8F-3F49-8E48-35AE8B0E9EC7}"/>
              </a:ext>
            </a:extLst>
          </p:cNvPr>
          <p:cNvSpPr txBox="1"/>
          <p:nvPr/>
        </p:nvSpPr>
        <p:spPr>
          <a:xfrm>
            <a:off x="3799268" y="2954930"/>
            <a:ext cx="46363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Where can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I find local job vacancies?</a:t>
            </a:r>
          </a:p>
        </p:txBody>
      </p:sp>
    </p:spTree>
    <p:extLst>
      <p:ext uri="{BB962C8B-B14F-4D97-AF65-F5344CB8AC3E}">
        <p14:creationId xmlns:p14="http://schemas.microsoft.com/office/powerpoint/2010/main" val="3812800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60A8EB3-4498-8444-A0A3-0621F6B4E4CB}"/>
              </a:ext>
            </a:extLst>
          </p:cNvPr>
          <p:cNvSpPr txBox="1">
            <a:spLocks/>
          </p:cNvSpPr>
          <p:nvPr/>
        </p:nvSpPr>
        <p:spPr>
          <a:xfrm>
            <a:off x="1036320" y="2848021"/>
            <a:ext cx="10058400" cy="3458650"/>
          </a:xfrm>
          <a:prstGeom prst="rect">
            <a:avLst/>
          </a:prstGeom>
          <a:noFill/>
        </p:spPr>
        <p:txBody>
          <a:bodyPr vert="horz" lIns="0" tIns="45720" rIns="0" bIns="45720" rtlCol="0">
            <a:normAutofit fontScale="25000" lnSpcReduction="2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800" b="1" dirty="0">
                <a:solidFill>
                  <a:schemeClr val="bg1"/>
                </a:solidFill>
                <a:latin typeface="+mj-lt"/>
              </a:rPr>
              <a:t>HOMEWORK</a:t>
            </a:r>
          </a:p>
          <a:p>
            <a:pPr marL="0" indent="0" algn="ctr">
              <a:buNone/>
            </a:pPr>
            <a:r>
              <a:rPr lang="en-GB" sz="12800" dirty="0">
                <a:solidFill>
                  <a:schemeClr val="bg1"/>
                </a:solidFill>
                <a:latin typeface="+mj-lt"/>
              </a:rPr>
              <a:t>Visit the different job vacancies site to practice </a:t>
            </a:r>
            <a:br>
              <a:rPr lang="en-GB" sz="12800" dirty="0">
                <a:solidFill>
                  <a:schemeClr val="bg1"/>
                </a:solidFill>
                <a:latin typeface="+mj-lt"/>
              </a:rPr>
            </a:br>
            <a:r>
              <a:rPr lang="en-GB" sz="12800" dirty="0">
                <a:solidFill>
                  <a:schemeClr val="bg1"/>
                </a:solidFill>
                <a:latin typeface="+mj-lt"/>
              </a:rPr>
              <a:t>searching for jobs. </a:t>
            </a:r>
          </a:p>
          <a:p>
            <a:pPr marL="0" indent="0" algn="ctr">
              <a:buNone/>
            </a:pPr>
            <a:r>
              <a:rPr lang="en-GB" sz="12800" dirty="0">
                <a:solidFill>
                  <a:schemeClr val="bg1"/>
                </a:solidFill>
                <a:latin typeface="+mj-lt"/>
              </a:rPr>
              <a:t>Put in different sectors (e.g. retail, catering etc) to see which has the most vacancies.</a:t>
            </a:r>
          </a:p>
          <a:p>
            <a:pPr marL="0" indent="0" algn="ctr">
              <a:buNone/>
            </a:pPr>
            <a:r>
              <a:rPr lang="en-GB" sz="9600" dirty="0">
                <a:solidFill>
                  <a:srgbClr val="E8B46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Job Search | Indeed</a:t>
            </a:r>
            <a:r>
              <a:rPr lang="en-GB" sz="9600" dirty="0">
                <a:solidFill>
                  <a:srgbClr val="E8B463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9600" dirty="0">
                <a:solidFill>
                  <a:srgbClr val="E8B46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Find a job - GOV.UK (www.gov.uk)</a:t>
            </a:r>
            <a:r>
              <a:rPr lang="en-GB" sz="9600" dirty="0">
                <a:solidFill>
                  <a:srgbClr val="E8B463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9600" dirty="0">
                <a:solidFill>
                  <a:srgbClr val="E8B46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Monster Jobs: Jobsite &amp; Local job search | Find a Job today</a:t>
            </a:r>
            <a:r>
              <a:rPr lang="en-GB" sz="9600" dirty="0">
                <a:solidFill>
                  <a:srgbClr val="E8B463"/>
                </a:solidFill>
              </a:rPr>
              <a:t> </a:t>
            </a:r>
          </a:p>
          <a:p>
            <a:pPr marL="0" indent="0" algn="ctr">
              <a:buNone/>
            </a:pPr>
            <a:endParaRPr lang="en-GB" sz="5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844E72-FC19-8E4E-BFE8-989067E181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E6DE-9384-451E-B19D-C1F33C6B5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Careers Pilot  - </a:t>
            </a:r>
            <a:r>
              <a:rPr lang="en-GB" dirty="0">
                <a:hlinkClick r:id="rId2"/>
              </a:rPr>
              <a:t>https://careerpilot.org.uk/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31578-0135-4B74-9463-493F1C03A2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8044506" cy="4261472"/>
          </a:xfrm>
        </p:spPr>
        <p:txBody>
          <a:bodyPr/>
          <a:lstStyle/>
          <a:p>
            <a:r>
              <a:rPr lang="en-GB" dirty="0"/>
              <a:t>The Careers Pilot website is a really useful place to help you decide if a job or career is right for you</a:t>
            </a:r>
          </a:p>
          <a:p>
            <a:r>
              <a:rPr lang="en-GB" dirty="0"/>
              <a:t>For example, I was able to find out all this information about being a Glass-maker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088D54-701E-4208-8246-1AA984997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7712" y="1735022"/>
            <a:ext cx="2518536" cy="191222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D034D6-0A25-4A19-9C56-5658BF7CD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819" y="3865215"/>
            <a:ext cx="2736129" cy="191222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3DED32-DCCC-4892-AF1F-E714FCDD5C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0969" y="3865215"/>
            <a:ext cx="2736129" cy="191222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7486FF-4315-4411-8170-E6BA4DDA80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0119" y="3865215"/>
            <a:ext cx="2736129" cy="1912223"/>
          </a:xfrm>
          <a:prstGeom prst="rect">
            <a:avLst/>
          </a:prstGeom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B8031F-86A2-4A71-8B12-B102A721E39F}"/>
              </a:ext>
            </a:extLst>
          </p:cNvPr>
          <p:cNvSpPr txBox="1"/>
          <p:nvPr/>
        </p:nvSpPr>
        <p:spPr>
          <a:xfrm>
            <a:off x="504825" y="6025948"/>
            <a:ext cx="1135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Be careful with the ‘Future Employment’ figure – Covid and changes because of Covid might effect this figure. </a:t>
            </a:r>
          </a:p>
        </p:txBody>
      </p:sp>
    </p:spTree>
    <p:extLst>
      <p:ext uri="{BB962C8B-B14F-4D97-AF65-F5344CB8AC3E}">
        <p14:creationId xmlns:p14="http://schemas.microsoft.com/office/powerpoint/2010/main" val="453300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6CBD03-4A8F-3F49-8E48-35AE8B0E9EC7}"/>
              </a:ext>
            </a:extLst>
          </p:cNvPr>
          <p:cNvSpPr txBox="1"/>
          <p:nvPr/>
        </p:nvSpPr>
        <p:spPr>
          <a:xfrm>
            <a:off x="3799268" y="2954930"/>
            <a:ext cx="46363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Where can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I find local job vacancies?</a:t>
            </a:r>
          </a:p>
        </p:txBody>
      </p:sp>
    </p:spTree>
    <p:extLst>
      <p:ext uri="{BB962C8B-B14F-4D97-AF65-F5344CB8AC3E}">
        <p14:creationId xmlns:p14="http://schemas.microsoft.com/office/powerpoint/2010/main" val="60504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1258867" cy="4261472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/>
              <a:t>To be able to:</a:t>
            </a:r>
          </a:p>
          <a:p>
            <a:pPr lvl="1"/>
            <a:r>
              <a:rPr lang="en-GB" sz="3200" dirty="0"/>
              <a:t>Identify job vacancy websites</a:t>
            </a:r>
          </a:p>
          <a:p>
            <a:pPr lvl="1"/>
            <a:r>
              <a:rPr lang="en-GB" sz="3200" dirty="0"/>
              <a:t>Describe the important information on a job vacancy.</a:t>
            </a:r>
          </a:p>
          <a:p>
            <a:pPr lvl="1"/>
            <a:r>
              <a:rPr lang="en-GB" sz="3200" dirty="0"/>
              <a:t>Judge how job vacancy information can help me with my career plans.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D2C7DF-0B62-4975-834A-45171CC5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908" y="416560"/>
            <a:ext cx="10058400" cy="1088172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Another useful piece of LMI is working patters</a:t>
            </a:r>
            <a:br>
              <a:rPr lang="en-GB" dirty="0"/>
            </a:br>
            <a:r>
              <a:rPr lang="en-GB" dirty="0"/>
              <a:t>– has anyone heard these phrases before?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2EF323-F85C-924D-B6D4-31BBF39F46AF}"/>
              </a:ext>
            </a:extLst>
          </p:cNvPr>
          <p:cNvSpPr/>
          <p:nvPr/>
        </p:nvSpPr>
        <p:spPr>
          <a:xfrm>
            <a:off x="1628425" y="2493921"/>
            <a:ext cx="2753716" cy="2753716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4AB7EA-17F6-974C-B657-EA96CAC6C526}"/>
              </a:ext>
            </a:extLst>
          </p:cNvPr>
          <p:cNvSpPr/>
          <p:nvPr/>
        </p:nvSpPr>
        <p:spPr>
          <a:xfrm>
            <a:off x="4882002" y="2493921"/>
            <a:ext cx="2753716" cy="2753716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B07E2B-0DED-B440-88EC-16112B630313}"/>
              </a:ext>
            </a:extLst>
          </p:cNvPr>
          <p:cNvSpPr/>
          <p:nvPr/>
        </p:nvSpPr>
        <p:spPr>
          <a:xfrm>
            <a:off x="8219615" y="2493921"/>
            <a:ext cx="2753716" cy="2753716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C7C23D-30A3-43B2-9D00-A51A58BBD33B}"/>
              </a:ext>
            </a:extLst>
          </p:cNvPr>
          <p:cNvSpPr/>
          <p:nvPr/>
        </p:nvSpPr>
        <p:spPr>
          <a:xfrm>
            <a:off x="4882002" y="3072196"/>
            <a:ext cx="2753716" cy="16868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Flexi-time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E2CBE7-2FEF-411E-9842-570437FFF73C}"/>
              </a:ext>
            </a:extLst>
          </p:cNvPr>
          <p:cNvSpPr/>
          <p:nvPr/>
        </p:nvSpPr>
        <p:spPr>
          <a:xfrm>
            <a:off x="8135579" y="3027346"/>
            <a:ext cx="2744729" cy="16868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Shift work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BA1E54-FF6A-433A-8FB4-1768D3F782EE}"/>
              </a:ext>
            </a:extLst>
          </p:cNvPr>
          <p:cNvSpPr/>
          <p:nvPr/>
        </p:nvSpPr>
        <p:spPr>
          <a:xfrm>
            <a:off x="1535402" y="3066218"/>
            <a:ext cx="2753716" cy="16868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Fixed-term</a:t>
            </a:r>
          </a:p>
        </p:txBody>
      </p:sp>
    </p:spTree>
    <p:extLst>
      <p:ext uri="{BB962C8B-B14F-4D97-AF65-F5344CB8AC3E}">
        <p14:creationId xmlns:p14="http://schemas.microsoft.com/office/powerpoint/2010/main" val="856509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D2C7DF-0B62-4975-834A-45171CC5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words – has anyone heard these phrases before?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F136B0-1872-4A42-82C4-E504A0D365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7051" y="2493921"/>
            <a:ext cx="6346963" cy="361514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Temporary or fixed-term contracts</a:t>
            </a:r>
          </a:p>
          <a:p>
            <a:pPr lvl="1"/>
            <a:r>
              <a:rPr lang="en-GB" dirty="0"/>
              <a:t>Employees recruit more people at busier times, such as in hospitality or agriculture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419E49-86BD-E74B-B406-97936EF59DA9}"/>
              </a:ext>
            </a:extLst>
          </p:cNvPr>
          <p:cNvSpPr/>
          <p:nvPr/>
        </p:nvSpPr>
        <p:spPr>
          <a:xfrm>
            <a:off x="951505" y="2493921"/>
            <a:ext cx="2753716" cy="2753716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21895F-6010-ED46-ACF2-3F25CF32A5D2}"/>
              </a:ext>
            </a:extLst>
          </p:cNvPr>
          <p:cNvSpPr/>
          <p:nvPr/>
        </p:nvSpPr>
        <p:spPr>
          <a:xfrm>
            <a:off x="951505" y="3059945"/>
            <a:ext cx="2753716" cy="16868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Fixed-term</a:t>
            </a:r>
          </a:p>
        </p:txBody>
      </p:sp>
    </p:spTree>
    <p:extLst>
      <p:ext uri="{BB962C8B-B14F-4D97-AF65-F5344CB8AC3E}">
        <p14:creationId xmlns:p14="http://schemas.microsoft.com/office/powerpoint/2010/main" val="1141368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A725475-FE1F-9D4B-BCF1-67DC023B0A73}"/>
              </a:ext>
            </a:extLst>
          </p:cNvPr>
          <p:cNvSpPr/>
          <p:nvPr/>
        </p:nvSpPr>
        <p:spPr>
          <a:xfrm>
            <a:off x="951505" y="2493921"/>
            <a:ext cx="2753716" cy="2753716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84F1A7-FBCC-F648-9695-A830666F799F}"/>
              </a:ext>
            </a:extLst>
          </p:cNvPr>
          <p:cNvSpPr/>
          <p:nvPr/>
        </p:nvSpPr>
        <p:spPr>
          <a:xfrm>
            <a:off x="951505" y="3059945"/>
            <a:ext cx="2753716" cy="16868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Flexi-time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D2C7DF-0B62-4975-834A-45171CC5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words – has anyone heard these phrases before?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F136B0-1872-4A42-82C4-E504A0D365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84171" y="2493921"/>
            <a:ext cx="6529843" cy="361514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Flexi-time working</a:t>
            </a:r>
          </a:p>
          <a:p>
            <a:pPr lvl="1"/>
            <a:r>
              <a:rPr lang="en-GB" dirty="0"/>
              <a:t>Employees do not work set hours every day, such as 8.30 to 4.30pm</a:t>
            </a:r>
          </a:p>
        </p:txBody>
      </p:sp>
    </p:spTree>
    <p:extLst>
      <p:ext uri="{BB962C8B-B14F-4D97-AF65-F5344CB8AC3E}">
        <p14:creationId xmlns:p14="http://schemas.microsoft.com/office/powerpoint/2010/main" val="4213588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D2C7DF-0B62-4975-834A-45171CC5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words – has anyone heard these phrases before?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F136B0-1872-4A42-82C4-E504A0D365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2549" y="2493921"/>
            <a:ext cx="6451465" cy="361514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Shift work</a:t>
            </a:r>
          </a:p>
          <a:p>
            <a:pPr lvl="1"/>
            <a:r>
              <a:rPr lang="en-GB" dirty="0"/>
              <a:t>People who work in factories, hospitals or hotels often work shifts as they’re needed through the night or early in the morning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419E49-86BD-E74B-B406-97936EF59DA9}"/>
              </a:ext>
            </a:extLst>
          </p:cNvPr>
          <p:cNvSpPr/>
          <p:nvPr/>
        </p:nvSpPr>
        <p:spPr>
          <a:xfrm>
            <a:off x="951505" y="2493921"/>
            <a:ext cx="2753716" cy="2753716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21895F-6010-ED46-ACF2-3F25CF32A5D2}"/>
              </a:ext>
            </a:extLst>
          </p:cNvPr>
          <p:cNvSpPr/>
          <p:nvPr/>
        </p:nvSpPr>
        <p:spPr>
          <a:xfrm>
            <a:off x="951505" y="3059945"/>
            <a:ext cx="2753716" cy="16868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Shift work</a:t>
            </a:r>
          </a:p>
        </p:txBody>
      </p:sp>
    </p:spTree>
    <p:extLst>
      <p:ext uri="{BB962C8B-B14F-4D97-AF65-F5344CB8AC3E}">
        <p14:creationId xmlns:p14="http://schemas.microsoft.com/office/powerpoint/2010/main" val="1838317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Using Job Vacancy websites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25267-2134-4665-A348-3D0D09E1DB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Searching online for current jobs can also be a useful form of Labour Market Information research. Using the job sites below, you can find out:</a:t>
            </a:r>
          </a:p>
          <a:p>
            <a:pPr lvl="1"/>
            <a:r>
              <a:rPr lang="en-GB" dirty="0"/>
              <a:t>Which jobs are advertised the most</a:t>
            </a:r>
          </a:p>
          <a:p>
            <a:pPr lvl="1"/>
            <a:r>
              <a:rPr lang="en-GB" dirty="0"/>
              <a:t>The salary/pay for different jobs</a:t>
            </a:r>
          </a:p>
          <a:p>
            <a:pPr lvl="1"/>
            <a:r>
              <a:rPr lang="en-GB" dirty="0"/>
              <a:t>The location of different jobs</a:t>
            </a:r>
          </a:p>
          <a:p>
            <a:pPr lvl="1"/>
            <a:r>
              <a:rPr lang="en-GB" dirty="0"/>
              <a:t>Number of vacancies in the area</a:t>
            </a:r>
          </a:p>
          <a:p>
            <a:pPr lvl="1"/>
            <a:r>
              <a:rPr lang="en-GB" dirty="0"/>
              <a:t>Skills and experience needed for different jobs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A7BF95-87C0-4E3B-9456-7C36049C21B3}"/>
              </a:ext>
            </a:extLst>
          </p:cNvPr>
          <p:cNvSpPr txBox="1"/>
          <p:nvPr/>
        </p:nvSpPr>
        <p:spPr>
          <a:xfrm>
            <a:off x="7631112" y="3163932"/>
            <a:ext cx="41052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hlinkClick r:id="rId2"/>
              </a:rPr>
              <a:t>Job Search | Indeed</a:t>
            </a:r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Find a job - GOV.UK (www.gov.uk)</a:t>
            </a:r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GB" sz="2400" dirty="0">
                <a:hlinkClick r:id="rId4"/>
              </a:rPr>
              <a:t>Monster Jobs: Jobsite &amp; Local job search | Find a Job today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9736169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566</TotalTime>
  <Words>597</Words>
  <Application>Microsoft Office PowerPoint</Application>
  <PresentationFormat>Widescreen</PresentationFormat>
  <Paragraphs>63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Careers Pilot  - https://careerpilot.org.uk/ </vt:lpstr>
      <vt:lpstr>Today’s key question</vt:lpstr>
      <vt:lpstr>Today’s objectives</vt:lpstr>
      <vt:lpstr>Another useful piece of LMI is working patters – has anyone heard these phrases before?</vt:lpstr>
      <vt:lpstr>Key words – has anyone heard these phrases before?</vt:lpstr>
      <vt:lpstr>Key words – has anyone heard these phrases before?</vt:lpstr>
      <vt:lpstr>Key words – has anyone heard these phrases before?</vt:lpstr>
      <vt:lpstr>Using Job Vacancy websites</vt:lpstr>
      <vt:lpstr>Find a Job Website</vt:lpstr>
      <vt:lpstr>Find a Job Website</vt:lpstr>
      <vt:lpstr>Find a Job Website</vt:lpstr>
      <vt:lpstr>You can then search for individual jobs</vt:lpstr>
      <vt:lpstr>What important information can you learn  from this job advert?</vt:lpstr>
      <vt:lpstr>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73</cp:revision>
  <dcterms:created xsi:type="dcterms:W3CDTF">2021-12-09T10:44:45Z</dcterms:created>
  <dcterms:modified xsi:type="dcterms:W3CDTF">2022-02-16T10:21:40Z</dcterms:modified>
</cp:coreProperties>
</file>