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0" r:id="rId3"/>
    <p:sldId id="262" r:id="rId4"/>
    <p:sldId id="272" r:id="rId5"/>
    <p:sldId id="267" r:id="rId6"/>
    <p:sldId id="263" r:id="rId7"/>
    <p:sldId id="268" r:id="rId8"/>
    <p:sldId id="269" r:id="rId9"/>
    <p:sldId id="271" r:id="rId10"/>
    <p:sldId id="261" r:id="rId11"/>
    <p:sldId id="274" r:id="rId12"/>
    <p:sldId id="273" r:id="rId13"/>
    <p:sldId id="266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972" autoAdjust="0"/>
    <p:restoredTop sz="94698"/>
  </p:normalViewPr>
  <p:slideViewPr>
    <p:cSldViewPr snapToGrid="0">
      <p:cViewPr varScale="1">
        <p:scale>
          <a:sx n="58" d="100"/>
          <a:sy n="58" d="100"/>
        </p:scale>
        <p:origin x="68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323DC58-E4CB-AE4A-AAFE-518F301E020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1687485"/>
            <a:ext cx="10058400" cy="1922732"/>
          </a:xfrm>
        </p:spPr>
        <p:txBody>
          <a:bodyPr anchor="ctr">
            <a:normAutofit/>
          </a:bodyPr>
          <a:lstStyle>
            <a:lvl1pPr algn="l">
              <a:lnSpc>
                <a:spcPct val="85000"/>
              </a:lnSpc>
              <a:defRPr sz="5400" spc="-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3740725"/>
            <a:ext cx="10058400" cy="859527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b="1" cap="all" spc="20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3558462"/>
            <a:ext cx="9875520" cy="0"/>
          </a:xfrm>
          <a:prstGeom prst="line">
            <a:avLst/>
          </a:prstGeom>
          <a:ln w="28575">
            <a:solidFill>
              <a:srgbClr val="ED6E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320B5FCA-2693-6F44-8A78-FFB8DBBB4C9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5439" y="4967656"/>
            <a:ext cx="6199958" cy="1346986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5532ECD-3ACD-1549-9201-77628368F905}"/>
              </a:ext>
            </a:extLst>
          </p:cNvPr>
          <p:cNvSpPr/>
          <p:nvPr userDrawn="1"/>
        </p:nvSpPr>
        <p:spPr>
          <a:xfrm>
            <a:off x="10217534" y="453162"/>
            <a:ext cx="1446541" cy="1446541"/>
          </a:xfrm>
          <a:prstGeom prst="rect">
            <a:avLst/>
          </a:prstGeom>
          <a:solidFill>
            <a:srgbClr val="ED6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90E7518-FFDD-D940-95FC-9EA171E05C55}"/>
              </a:ext>
            </a:extLst>
          </p:cNvPr>
          <p:cNvSpPr txBox="1"/>
          <p:nvPr userDrawn="1"/>
        </p:nvSpPr>
        <p:spPr>
          <a:xfrm>
            <a:off x="10424318" y="493975"/>
            <a:ext cx="1032972" cy="1376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5000"/>
              </a:lnSpc>
            </a:pPr>
            <a:r>
              <a:rPr lang="en-GB" sz="3200" dirty="0">
                <a:solidFill>
                  <a:schemeClr val="bg1"/>
                </a:solidFill>
              </a:rPr>
              <a:t>YEAR</a:t>
            </a:r>
          </a:p>
          <a:p>
            <a:pPr algn="ctr">
              <a:lnSpc>
                <a:spcPts val="5000"/>
              </a:lnSpc>
            </a:pPr>
            <a:r>
              <a:rPr lang="en-GB" sz="4800" b="1">
                <a:solidFill>
                  <a:schemeClr val="bg1"/>
                </a:solidFill>
              </a:rPr>
              <a:t>8</a:t>
            </a:r>
            <a:endParaRPr lang="en-GB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11365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892A9632-AEF8-5940-9056-3108D4CFD23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5613" y="1847589"/>
            <a:ext cx="10058401" cy="4261472"/>
          </a:xfrm>
        </p:spPr>
        <p:txBody>
          <a:bodyPr/>
          <a:lstStyle>
            <a:lvl1pPr>
              <a:buClr>
                <a:srgbClr val="ED6E4F"/>
              </a:buClr>
              <a:defRPr/>
            </a:lvl1pPr>
            <a:lvl2pPr>
              <a:buClr>
                <a:srgbClr val="ED6E4F"/>
              </a:buClr>
              <a:defRPr/>
            </a:lvl2pPr>
            <a:lvl3pPr>
              <a:buClr>
                <a:srgbClr val="ED6E4F"/>
              </a:buClr>
              <a:defRPr/>
            </a:lvl3pPr>
            <a:lvl4pPr>
              <a:buClr>
                <a:srgbClr val="ED6E4F"/>
              </a:buClr>
              <a:defRPr/>
            </a:lvl4pPr>
            <a:lvl5pPr>
              <a:buClr>
                <a:srgbClr val="ED6E4F"/>
              </a:buClr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5D82AA2-5FCB-CA44-9636-9F3382B3046E}"/>
              </a:ext>
            </a:extLst>
          </p:cNvPr>
          <p:cNvCxnSpPr/>
          <p:nvPr userDrawn="1"/>
        </p:nvCxnSpPr>
        <p:spPr>
          <a:xfrm>
            <a:off x="456148" y="1559170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0967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DD020889-A332-488F-8EC8-C04FE46BC5CB}" type="datetimeFigureOut">
              <a:rPr lang="en-GB" smtClean="0"/>
              <a:t>16/02/2022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D362E2C3-1645-41AB-88FD-527E5246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60278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DD020889-A332-488F-8EC8-C04FE46BC5CB}" type="datetimeFigureOut">
              <a:rPr lang="en-GB" smtClean="0"/>
              <a:t>16/02/2022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D362E2C3-1645-41AB-88FD-527E5246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30186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DD020889-A332-488F-8EC8-C04FE46BC5CB}" type="datetimeFigureOut">
              <a:rPr lang="en-GB" smtClean="0"/>
              <a:t>16/02/2022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D362E2C3-1645-41AB-88FD-527E5246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27492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FD21BD2-C480-3E49-83A0-B487E640635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C1BF565-DAEE-DE49-BC5E-DBA80AECBCCE}"/>
              </a:ext>
            </a:extLst>
          </p:cNvPr>
          <p:cNvSpPr/>
          <p:nvPr userDrawn="1"/>
        </p:nvSpPr>
        <p:spPr>
          <a:xfrm>
            <a:off x="3597411" y="2363738"/>
            <a:ext cx="4994031" cy="3492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F3A944D-21CC-B64A-BFCA-1B0B293CD452}"/>
              </a:ext>
            </a:extLst>
          </p:cNvPr>
          <p:cNvSpPr/>
          <p:nvPr userDrawn="1"/>
        </p:nvSpPr>
        <p:spPr>
          <a:xfrm>
            <a:off x="2749172" y="1972992"/>
            <a:ext cx="1446541" cy="1446541"/>
          </a:xfrm>
          <a:prstGeom prst="rect">
            <a:avLst/>
          </a:prstGeom>
          <a:solidFill>
            <a:srgbClr val="ED6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ACA8D55-F973-0741-BD80-D4FD4F86E659}"/>
              </a:ext>
            </a:extLst>
          </p:cNvPr>
          <p:cNvSpPr/>
          <p:nvPr userDrawn="1"/>
        </p:nvSpPr>
        <p:spPr>
          <a:xfrm>
            <a:off x="7869752" y="4641740"/>
            <a:ext cx="1446541" cy="1446541"/>
          </a:xfrm>
          <a:prstGeom prst="rect">
            <a:avLst/>
          </a:prstGeom>
          <a:solidFill>
            <a:srgbClr val="E8B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2205541-CBE6-6248-B558-DD4D702E214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9816" y="360738"/>
            <a:ext cx="1194794" cy="119479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599D726-E319-F94E-8875-A3C8E34578D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4029" y="2217808"/>
            <a:ext cx="557915" cy="96901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5BABDB8-C0F5-194E-B0A8-72C8E5766AD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2911" y="4872154"/>
            <a:ext cx="557915" cy="96901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410BFC8-7CFD-344C-876A-DB54D19CC5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7117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FD21BD2-C480-3E49-83A0-B487E640635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C1BF565-DAEE-DE49-BC5E-DBA80AECBCCE}"/>
              </a:ext>
            </a:extLst>
          </p:cNvPr>
          <p:cNvSpPr/>
          <p:nvPr userDrawn="1"/>
        </p:nvSpPr>
        <p:spPr>
          <a:xfrm>
            <a:off x="3597411" y="1013053"/>
            <a:ext cx="4994031" cy="49940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F3A944D-21CC-B64A-BFCA-1B0B293CD452}"/>
              </a:ext>
            </a:extLst>
          </p:cNvPr>
          <p:cNvSpPr/>
          <p:nvPr userDrawn="1"/>
        </p:nvSpPr>
        <p:spPr>
          <a:xfrm>
            <a:off x="2708770" y="636902"/>
            <a:ext cx="1446541" cy="1446541"/>
          </a:xfrm>
          <a:prstGeom prst="rect">
            <a:avLst/>
          </a:prstGeom>
          <a:solidFill>
            <a:srgbClr val="ED6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ACA8D55-F973-0741-BD80-D4FD4F86E659}"/>
              </a:ext>
            </a:extLst>
          </p:cNvPr>
          <p:cNvSpPr/>
          <p:nvPr userDrawn="1"/>
        </p:nvSpPr>
        <p:spPr>
          <a:xfrm>
            <a:off x="7869752" y="4953021"/>
            <a:ext cx="1446541" cy="1446541"/>
          </a:xfrm>
          <a:prstGeom prst="rect">
            <a:avLst/>
          </a:prstGeom>
          <a:solidFill>
            <a:srgbClr val="E8B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2205541-CBE6-6248-B558-DD4D702E214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9816" y="360738"/>
            <a:ext cx="1194794" cy="119479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599D726-E319-F94E-8875-A3C8E34578D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0023" y="859790"/>
            <a:ext cx="557915" cy="96901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5BABDB8-C0F5-194E-B0A8-72C8E5766AD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2911" y="5183435"/>
            <a:ext cx="557915" cy="969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4901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FD21BD2-C480-3E49-83A0-B487E640635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81914C6-8A53-1447-81C1-C5267982DAB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9816" y="360738"/>
            <a:ext cx="1194794" cy="1194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788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4E6AD9BA-9119-4F4E-9605-385D9151777E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6148" y="748940"/>
            <a:ext cx="10058400" cy="8065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6148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456148" y="1559170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BBBB0770-4468-9C45-99FD-35646B04A1E2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9816" y="360738"/>
            <a:ext cx="1194794" cy="1194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528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80" r:id="rId7"/>
    <p:sldLayoutId id="2147483679" r:id="rId8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500" b="1" kern="1200" spc="-50" baseline="0">
          <a:solidFill>
            <a:srgbClr val="00A8A8"/>
          </a:solidFill>
          <a:latin typeface="+mj-lt"/>
          <a:ea typeface="+mj-ea"/>
          <a:cs typeface="+mj-cs"/>
        </a:defRPr>
      </a:lvl1pPr>
    </p:titleStyle>
    <p:bodyStyle>
      <a:lvl1pPr marL="357188" indent="-357188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Wingdings" pitchFamily="2" charset="2"/>
        <a:buChar char="§"/>
        <a:tabLst/>
        <a:defRPr sz="25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1338" indent="-341313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itchFamily="2" charset="2"/>
        <a:buChar char="§"/>
        <a:tabLst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714375" indent="-3302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itchFamily="2" charset="2"/>
        <a:buChar char="§"/>
        <a:tabLst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900113" indent="-333375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itchFamily="2" charset="2"/>
        <a:buChar char="§"/>
        <a:tabLst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073150" indent="-32385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itchFamily="2" charset="2"/>
        <a:buChar char="§"/>
        <a:tabLst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5.xml"/><Relationship Id="rId1" Type="http://schemas.openxmlformats.org/officeDocument/2006/relationships/video" Target="https://www.youtube.com/embed/oIlP0EhOLz8?feature=oembed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66D132-25F2-4EA7-9D32-3D5F65DFCC1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Our Future – </a:t>
            </a:r>
            <a:br>
              <a:rPr lang="en-GB" dirty="0"/>
            </a:br>
            <a:r>
              <a:rPr lang="en-GB" dirty="0"/>
              <a:t>Career Opportunities in Cumbria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8053B86A-972A-EE4A-BCF2-CDD4357B476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Exploring possibilities within Cumbria</a:t>
            </a:r>
            <a:br>
              <a:rPr lang="en-GB" dirty="0"/>
            </a:br>
            <a:r>
              <a:rPr lang="en-GB" dirty="0"/>
              <a:t>so you can plan your future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16511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is the “labour market”?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5613" y="1795750"/>
            <a:ext cx="11189216" cy="466013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/>
              <a:t>Labour market information can tell you:</a:t>
            </a:r>
          </a:p>
          <a:p>
            <a:pPr lvl="1">
              <a:lnSpc>
                <a:spcPct val="150000"/>
              </a:lnSpc>
            </a:pPr>
            <a:r>
              <a:rPr lang="en-GB" sz="2800" dirty="0"/>
              <a:t>The number of people in certain types of jobs.</a:t>
            </a:r>
          </a:p>
          <a:p>
            <a:pPr lvl="1">
              <a:lnSpc>
                <a:spcPct val="150000"/>
              </a:lnSpc>
            </a:pPr>
            <a:r>
              <a:rPr lang="en-GB" sz="2800" dirty="0"/>
              <a:t>Which industries are recruiting and where they are located.</a:t>
            </a:r>
          </a:p>
          <a:p>
            <a:pPr lvl="1">
              <a:lnSpc>
                <a:spcPct val="150000"/>
              </a:lnSpc>
            </a:pPr>
            <a:r>
              <a:rPr lang="en-GB" sz="2800" dirty="0"/>
              <a:t>What jobs and skills employers are looking for.</a:t>
            </a:r>
          </a:p>
          <a:p>
            <a:pPr lvl="1">
              <a:lnSpc>
                <a:spcPct val="150000"/>
              </a:lnSpc>
            </a:pPr>
            <a:r>
              <a:rPr lang="en-GB" sz="2800" dirty="0"/>
              <a:t>Growing or declining job areas and general employment trends.</a:t>
            </a:r>
          </a:p>
          <a:p>
            <a:pPr lvl="1">
              <a:lnSpc>
                <a:spcPct val="150000"/>
              </a:lnSpc>
            </a:pPr>
            <a:r>
              <a:rPr lang="en-GB" sz="2800" dirty="0"/>
              <a:t>When thinking about career ideas it is useful to consider what is happening in the labour market and to have ‘back up’ ideas.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30750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is “Labour Market Information’’ LMI”?</a:t>
            </a:r>
          </a:p>
        </p:txBody>
      </p:sp>
      <p:pic>
        <p:nvPicPr>
          <p:cNvPr id="5" name="Online Media 4" title="National Careers Service - Labour Market Information">
            <a:hlinkClick r:id="" action="ppaction://media"/>
            <a:extLst>
              <a:ext uri="{FF2B5EF4-FFF2-40B4-BE49-F238E27FC236}">
                <a16:creationId xmlns:a16="http://schemas.microsoft.com/office/drawing/2014/main" id="{E9BCA258-25AF-42EC-B6D0-901F426AACBC}"/>
              </a:ext>
            </a:extLst>
          </p:cNvPr>
          <p:cNvPicPr>
            <a:picLocks noGrp="1" noRot="1" noChangeAspect="1"/>
          </p:cNvPicPr>
          <p:nvPr>
            <p:ph idx="4294967295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263775" y="1925638"/>
            <a:ext cx="7664450" cy="433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7567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AFD752-B1F7-4476-A2CA-E4B8D1A503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Today’s key question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DB9BD2F9-4030-AC48-B082-920E9D0BEC80}"/>
              </a:ext>
            </a:extLst>
          </p:cNvPr>
          <p:cNvSpPr txBox="1">
            <a:spLocks/>
          </p:cNvSpPr>
          <p:nvPr/>
        </p:nvSpPr>
        <p:spPr>
          <a:xfrm>
            <a:off x="3747247" y="2893512"/>
            <a:ext cx="4607860" cy="28684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357188" indent="-357188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Wingdings" pitchFamily="2" charset="2"/>
              <a:buChar char="§"/>
              <a:tabLst/>
              <a:defRPr sz="25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1338" indent="-341313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" pitchFamily="2" charset="2"/>
              <a:buChar char="§"/>
              <a:tabLst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14375" indent="-3302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" pitchFamily="2" charset="2"/>
              <a:buChar char="§"/>
              <a:tabLst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00113" indent="-333375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" pitchFamily="2" charset="2"/>
              <a:buChar char="§"/>
              <a:tabLst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073150" indent="-32385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" pitchFamily="2" charset="2"/>
              <a:buChar char="§"/>
              <a:tabLst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en-GB" sz="3600" dirty="0">
                <a:latin typeface="Calibri" panose="020F0502020204030204" pitchFamily="34" charset="0"/>
                <a:cs typeface="Calibri" panose="020F0502020204030204" pitchFamily="34" charset="0"/>
              </a:rPr>
              <a:t>How can we use </a:t>
            </a:r>
            <a:br>
              <a:rPr lang="en-GB" sz="36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3600" dirty="0">
                <a:latin typeface="Calibri" panose="020F0502020204030204" pitchFamily="34" charset="0"/>
                <a:cs typeface="Calibri" panose="020F0502020204030204" pitchFamily="34" charset="0"/>
              </a:rPr>
              <a:t>Labour Market Information (LMI) to help us choose a </a:t>
            </a:r>
            <a:br>
              <a:rPr lang="en-GB" sz="36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3600" dirty="0">
                <a:latin typeface="Calibri" panose="020F0502020204030204" pitchFamily="34" charset="0"/>
                <a:cs typeface="Calibri" panose="020F0502020204030204" pitchFamily="34" charset="0"/>
              </a:rPr>
              <a:t>career path?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46589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DE9202-B6AB-4C6C-8E0C-0496B50407D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133600" y="287338"/>
            <a:ext cx="10058400" cy="1449387"/>
          </a:xfrm>
        </p:spPr>
        <p:txBody>
          <a:bodyPr/>
          <a:lstStyle/>
          <a:p>
            <a:pPr algn="ctr"/>
            <a:r>
              <a:rPr lang="en-GB" dirty="0">
                <a:latin typeface="Abadi" panose="020B0604020104020204" pitchFamily="34" charset="0"/>
              </a:rPr>
              <a:t>Homework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5836B32-46C2-0243-A87A-3834FB8FC738}"/>
              </a:ext>
            </a:extLst>
          </p:cNvPr>
          <p:cNvSpPr txBox="1">
            <a:spLocks/>
          </p:cNvSpPr>
          <p:nvPr/>
        </p:nvSpPr>
        <p:spPr>
          <a:xfrm>
            <a:off x="1036320" y="2848021"/>
            <a:ext cx="10058400" cy="2422525"/>
          </a:xfrm>
          <a:prstGeom prst="rect">
            <a:avLst/>
          </a:prstGeom>
        </p:spPr>
        <p:txBody>
          <a:bodyPr vert="horz" lIns="0" tIns="45720" rIns="0" bIns="45720" rtlCol="0">
            <a:normAutofit fontScale="92500" lnSpcReduction="20000"/>
          </a:bodyPr>
          <a:lstStyle>
            <a:lvl1pPr marL="357188" indent="-357188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Wingdings" pitchFamily="2" charset="2"/>
              <a:buChar char="§"/>
              <a:tabLst/>
              <a:defRPr sz="25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1338" indent="-341313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" pitchFamily="2" charset="2"/>
              <a:buChar char="§"/>
              <a:tabLst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14375" indent="-3302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" pitchFamily="2" charset="2"/>
              <a:buChar char="§"/>
              <a:tabLst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00113" indent="-333375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" pitchFamily="2" charset="2"/>
              <a:buChar char="§"/>
              <a:tabLst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073150" indent="-32385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" pitchFamily="2" charset="2"/>
              <a:buChar char="§"/>
              <a:tabLst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en-GB" sz="4000" b="1" dirty="0">
                <a:solidFill>
                  <a:schemeClr val="bg1"/>
                </a:solidFill>
                <a:latin typeface="+mj-lt"/>
              </a:rPr>
              <a:t>HOMEWORK</a:t>
            </a:r>
            <a:endParaRPr lang="en-GB" sz="5400" b="1" dirty="0">
              <a:solidFill>
                <a:schemeClr val="bg1"/>
              </a:solidFill>
              <a:latin typeface="+mj-lt"/>
            </a:endParaRPr>
          </a:p>
          <a:p>
            <a:pPr marL="0" indent="0" algn="ctr">
              <a:buNone/>
            </a:pPr>
            <a:r>
              <a:rPr lang="en-GB" sz="5400" dirty="0">
                <a:solidFill>
                  <a:schemeClr val="bg1"/>
                </a:solidFill>
                <a:latin typeface="+mj-lt"/>
              </a:rPr>
              <a:t>Speak to someone at home or a family friend to find out what information they used to pick their job/career.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F49B61D-CE65-2A44-8339-89CBEEB2E9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5434" y="1152526"/>
            <a:ext cx="2220172" cy="1497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71229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AFD752-B1F7-4476-A2CA-E4B8D1A503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In year 7 we thought about…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235F498-483C-514D-B62E-94653ABE48E1}"/>
              </a:ext>
            </a:extLst>
          </p:cNvPr>
          <p:cNvSpPr txBox="1"/>
          <p:nvPr/>
        </p:nvSpPr>
        <p:spPr>
          <a:xfrm>
            <a:off x="3799268" y="3429000"/>
            <a:ext cx="463639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>
                <a:latin typeface="Calibri" panose="020F0502020204030204" pitchFamily="34" charset="0"/>
                <a:cs typeface="Calibri" panose="020F0502020204030204" pitchFamily="34" charset="0"/>
              </a:rPr>
              <a:t>Why do </a:t>
            </a:r>
            <a:br>
              <a:rPr lang="en-GB" sz="4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4000" dirty="0">
                <a:latin typeface="Calibri" panose="020F0502020204030204" pitchFamily="34" charset="0"/>
                <a:cs typeface="Calibri" panose="020F0502020204030204" pitchFamily="34" charset="0"/>
              </a:rPr>
              <a:t>people work?</a:t>
            </a:r>
          </a:p>
          <a:p>
            <a:pPr algn="ctr"/>
            <a:endParaRPr lang="en-GB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08790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96B306-3E83-4B8A-A760-C02410A6A7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Common factors which motivate people to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91C4CB-02FA-40B0-A631-1EB73210A02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Pay/money/to buy things</a:t>
            </a:r>
          </a:p>
          <a:p>
            <a:r>
              <a:rPr lang="en-GB" dirty="0"/>
              <a:t>Helping others/reward – job satisfaction</a:t>
            </a:r>
          </a:p>
          <a:p>
            <a:r>
              <a:rPr lang="en-GB" dirty="0"/>
              <a:t>Get a work/life balance</a:t>
            </a:r>
          </a:p>
          <a:p>
            <a:r>
              <a:rPr lang="en-GB" dirty="0"/>
              <a:t>For a challenge</a:t>
            </a:r>
          </a:p>
          <a:p>
            <a:r>
              <a:rPr lang="en-GB" dirty="0"/>
              <a:t>It is something they are interested in </a:t>
            </a:r>
          </a:p>
          <a:p>
            <a:r>
              <a:rPr lang="en-GB" dirty="0"/>
              <a:t>Something they are good at, have a talent in</a:t>
            </a:r>
          </a:p>
          <a:p>
            <a:r>
              <a:rPr lang="en-GB" dirty="0"/>
              <a:t>Want to be their own boss</a:t>
            </a:r>
          </a:p>
          <a:p>
            <a:r>
              <a:rPr lang="en-GB" dirty="0"/>
              <a:t>Wish to travel</a:t>
            </a:r>
          </a:p>
          <a:p>
            <a:r>
              <a:rPr lang="en-GB" dirty="0"/>
              <a:t>Only want to work 9 - 5</a:t>
            </a:r>
          </a:p>
        </p:txBody>
      </p:sp>
    </p:spTree>
    <p:extLst>
      <p:ext uri="{BB962C8B-B14F-4D97-AF65-F5344CB8AC3E}">
        <p14:creationId xmlns:p14="http://schemas.microsoft.com/office/powerpoint/2010/main" val="3221186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AFD752-B1F7-4476-A2CA-E4B8D1A503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Today’s key question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0D458D-B861-49C0-A2E7-DA1D5F4A273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747247" y="2893512"/>
            <a:ext cx="4607860" cy="286846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GB" sz="3600" dirty="0">
                <a:latin typeface="Calibri" panose="020F0502020204030204" pitchFamily="34" charset="0"/>
                <a:cs typeface="Calibri" panose="020F0502020204030204" pitchFamily="34" charset="0"/>
              </a:rPr>
              <a:t>How can we use </a:t>
            </a:r>
            <a:br>
              <a:rPr lang="en-GB" sz="36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3600" dirty="0">
                <a:latin typeface="Calibri" panose="020F0502020204030204" pitchFamily="34" charset="0"/>
                <a:cs typeface="Calibri" panose="020F0502020204030204" pitchFamily="34" charset="0"/>
              </a:rPr>
              <a:t>Labour Market Information (LMI) to help us choose a </a:t>
            </a:r>
            <a:br>
              <a:rPr lang="en-GB" sz="36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3600" dirty="0">
                <a:latin typeface="Calibri" panose="020F0502020204030204" pitchFamily="34" charset="0"/>
                <a:cs typeface="Calibri" panose="020F0502020204030204" pitchFamily="34" charset="0"/>
              </a:rPr>
              <a:t>career path?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50472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AFD752-B1F7-4476-A2CA-E4B8D1A503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Today’s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0D458D-B861-49C0-A2E7-DA1D5F4A273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To be able to:</a:t>
            </a:r>
          </a:p>
          <a:p>
            <a:pPr lvl="1"/>
            <a:r>
              <a:rPr lang="en-GB" dirty="0"/>
              <a:t>Identify the factors to consider when choosing a job.</a:t>
            </a:r>
          </a:p>
          <a:p>
            <a:pPr lvl="1"/>
            <a:r>
              <a:rPr lang="en-GB" dirty="0"/>
              <a:t>Define the term ‘Labour Market Information’ (LMI).</a:t>
            </a:r>
          </a:p>
          <a:p>
            <a:pPr lvl="1"/>
            <a:r>
              <a:rPr lang="en-GB" dirty="0"/>
              <a:t>Evaluate the importance of using LMI.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57908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FB0791-C94D-4D57-90AB-564663540D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For starters….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2FEFC9-501A-4B5F-AD89-131C56FD12C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5613" y="1847589"/>
            <a:ext cx="5156293" cy="4261472"/>
          </a:xfrm>
        </p:spPr>
        <p:txBody>
          <a:bodyPr/>
          <a:lstStyle/>
          <a:p>
            <a:r>
              <a:rPr lang="en-GB" dirty="0"/>
              <a:t>If you were buying your first car, what would you want to know about it before buying?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21D005A-5FFE-4D9F-B6DE-65222F34B2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997" y="2530450"/>
            <a:ext cx="4769095" cy="2895749"/>
          </a:xfrm>
          <a:prstGeom prst="rect">
            <a:avLst/>
          </a:prstGeom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1847306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FB0791-C94D-4D57-90AB-564663540D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For starters….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2FEFC9-501A-4B5F-AD89-131C56FD12C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5614" y="1847589"/>
            <a:ext cx="5895384" cy="4261472"/>
          </a:xfrm>
        </p:spPr>
        <p:txBody>
          <a:bodyPr/>
          <a:lstStyle/>
          <a:p>
            <a:r>
              <a:rPr lang="en-GB" dirty="0"/>
              <a:t>Price</a:t>
            </a:r>
          </a:p>
          <a:p>
            <a:r>
              <a:rPr lang="en-GB" dirty="0"/>
              <a:t>Number of miles</a:t>
            </a:r>
          </a:p>
          <a:p>
            <a:r>
              <a:rPr lang="en-GB" dirty="0"/>
              <a:t>Type of fuel </a:t>
            </a:r>
          </a:p>
          <a:p>
            <a:r>
              <a:rPr lang="en-GB" dirty="0"/>
              <a:t>If it has an MOT</a:t>
            </a:r>
          </a:p>
          <a:p>
            <a:r>
              <a:rPr lang="en-GB" dirty="0"/>
              <a:t>What features does it have – air conditioning, CD player etc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E6B3413-850E-3340-AD14-C22EF112E4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997" y="2530450"/>
            <a:ext cx="4769095" cy="2895749"/>
          </a:xfrm>
          <a:prstGeom prst="rect">
            <a:avLst/>
          </a:prstGeom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7876436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FB0791-C94D-4D57-90AB-564663540D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about when picking a job?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2FEFC9-501A-4B5F-AD89-131C56FD12C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5614" y="1847589"/>
            <a:ext cx="5981045" cy="4261472"/>
          </a:xfrm>
        </p:spPr>
        <p:txBody>
          <a:bodyPr/>
          <a:lstStyle/>
          <a:p>
            <a:r>
              <a:rPr lang="en-GB" dirty="0"/>
              <a:t>Let’s consider - You’ve just watched a new Police drama on TV and think it looks cool!</a:t>
            </a:r>
          </a:p>
          <a:p>
            <a:r>
              <a:rPr lang="en-GB" dirty="0"/>
              <a:t>What extra information would you like to know more about before deciding if becoming a Police Officer is right for you?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4DF9D80-C7B3-468F-9356-8E9CFD6267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08747" y="2365342"/>
            <a:ext cx="4438878" cy="3225966"/>
          </a:xfrm>
          <a:prstGeom prst="rect">
            <a:avLst/>
          </a:prstGeom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6878263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FB0791-C94D-4D57-90AB-564663540D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We call this information Labour Market Information (LMI)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2FEFC9-501A-4B5F-AD89-131C56FD12C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5614" y="1847589"/>
            <a:ext cx="6453134" cy="4051187"/>
          </a:xfrm>
        </p:spPr>
        <p:txBody>
          <a:bodyPr numCol="2"/>
          <a:lstStyle/>
          <a:p>
            <a:r>
              <a:rPr lang="en-GB" dirty="0"/>
              <a:t>Pay/salary</a:t>
            </a:r>
          </a:p>
          <a:p>
            <a:r>
              <a:rPr lang="en-GB" dirty="0"/>
              <a:t>Qualifications </a:t>
            </a:r>
            <a:br>
              <a:rPr lang="en-GB" dirty="0"/>
            </a:br>
            <a:r>
              <a:rPr lang="en-GB" dirty="0"/>
              <a:t>needed</a:t>
            </a:r>
          </a:p>
          <a:p>
            <a:r>
              <a:rPr lang="en-GB" dirty="0"/>
              <a:t>Main duties of a Police Officer</a:t>
            </a:r>
          </a:p>
          <a:p>
            <a:r>
              <a:rPr lang="en-GB" dirty="0"/>
              <a:t>Is it a growth area</a:t>
            </a:r>
          </a:p>
          <a:p>
            <a:r>
              <a:rPr lang="en-GB" dirty="0"/>
              <a:t>The skills needed</a:t>
            </a:r>
          </a:p>
          <a:p>
            <a:endParaRPr lang="en-GB" dirty="0"/>
          </a:p>
          <a:p>
            <a:r>
              <a:rPr lang="en-GB" dirty="0"/>
              <a:t>Hours they work each week – shift patterns </a:t>
            </a:r>
          </a:p>
          <a:p>
            <a:r>
              <a:rPr lang="en-GB" dirty="0"/>
              <a:t>Routes into the Police after year 11</a:t>
            </a:r>
          </a:p>
          <a:p>
            <a:r>
              <a:rPr lang="en-GB" dirty="0"/>
              <a:t>Do I need work experience? </a:t>
            </a:r>
          </a:p>
          <a:p>
            <a:r>
              <a:rPr lang="en-GB" dirty="0"/>
              <a:t>Training involved </a:t>
            </a:r>
          </a:p>
          <a:p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6D8C681-DCED-1E44-BE5A-C91CEAE014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97508" y="1847589"/>
            <a:ext cx="4438878" cy="3225966"/>
          </a:xfrm>
          <a:prstGeom prst="rect">
            <a:avLst/>
          </a:prstGeom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3470739368"/>
      </p:ext>
    </p:extLst>
  </p:cSld>
  <p:clrMapOvr>
    <a:masterClrMapping/>
  </p:clrMapOvr>
</p:sld>
</file>

<file path=ppt/theme/theme1.xml><?xml version="1.0" encoding="utf-8"?>
<a:theme xmlns:a="http://schemas.openxmlformats.org/drawingml/2006/main" name="1_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584</TotalTime>
  <Words>438</Words>
  <Application>Microsoft Office PowerPoint</Application>
  <PresentationFormat>Widescreen</PresentationFormat>
  <Paragraphs>56</Paragraphs>
  <Slides>13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Abadi</vt:lpstr>
      <vt:lpstr>Calibri</vt:lpstr>
      <vt:lpstr>Calibri Light</vt:lpstr>
      <vt:lpstr>Wingdings</vt:lpstr>
      <vt:lpstr>1_Retrospect</vt:lpstr>
      <vt:lpstr>Our Future –  Career Opportunities in Cumbria</vt:lpstr>
      <vt:lpstr>In year 7 we thought about…</vt:lpstr>
      <vt:lpstr>Common factors which motivate people to work</vt:lpstr>
      <vt:lpstr>Today’s key question</vt:lpstr>
      <vt:lpstr>Today’s objectives</vt:lpstr>
      <vt:lpstr>For starters….</vt:lpstr>
      <vt:lpstr>For starters….</vt:lpstr>
      <vt:lpstr>What about when picking a job?</vt:lpstr>
      <vt:lpstr>We call this information Labour Market Information (LMI)</vt:lpstr>
      <vt:lpstr>What is the “labour market”?</vt:lpstr>
      <vt:lpstr>What is “Labour Market Information’’ LMI”?</vt:lpstr>
      <vt:lpstr>Today’s key question</vt:lpstr>
      <vt:lpstr>Homework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Future –  Career Opportunities in Cumbria</dc:title>
  <dc:creator>Carruthers,Dave</dc:creator>
  <cp:lastModifiedBy>Carruthers,Dave</cp:lastModifiedBy>
  <cp:revision>43</cp:revision>
  <dcterms:created xsi:type="dcterms:W3CDTF">2021-12-09T10:44:45Z</dcterms:created>
  <dcterms:modified xsi:type="dcterms:W3CDTF">2022-02-16T10:10:07Z</dcterms:modified>
</cp:coreProperties>
</file>