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5" r:id="rId3"/>
    <p:sldId id="276" r:id="rId4"/>
    <p:sldId id="272" r:id="rId5"/>
    <p:sldId id="267" r:id="rId6"/>
    <p:sldId id="279" r:id="rId7"/>
    <p:sldId id="280" r:id="rId8"/>
    <p:sldId id="286" r:id="rId9"/>
    <p:sldId id="287" r:id="rId10"/>
    <p:sldId id="288" r:id="rId11"/>
    <p:sldId id="284" r:id="rId12"/>
    <p:sldId id="285" r:id="rId13"/>
    <p:sldId id="278" r:id="rId14"/>
    <p:sldId id="26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62" autoAdjust="0"/>
    <p:restoredTop sz="94660"/>
  </p:normalViewPr>
  <p:slideViewPr>
    <p:cSldViewPr snapToGrid="0">
      <p:cViewPr varScale="1">
        <p:scale>
          <a:sx n="63" d="100"/>
          <a:sy n="63" d="100"/>
        </p:scale>
        <p:origin x="59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323DC58-E4CB-AE4A-AAFE-518F301E02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687485"/>
            <a:ext cx="10058400" cy="1922732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5400" spc="-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3740725"/>
            <a:ext cx="10058400" cy="859527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3558462"/>
            <a:ext cx="9875520" cy="0"/>
          </a:xfrm>
          <a:prstGeom prst="line">
            <a:avLst/>
          </a:prstGeom>
          <a:ln w="28575">
            <a:solidFill>
              <a:srgbClr val="ED6E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20B5FCA-2693-6F44-8A78-FFB8DBBB4C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439" y="4967656"/>
            <a:ext cx="6199958" cy="134698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5532ECD-3ACD-1549-9201-77628368F905}"/>
              </a:ext>
            </a:extLst>
          </p:cNvPr>
          <p:cNvSpPr/>
          <p:nvPr userDrawn="1"/>
        </p:nvSpPr>
        <p:spPr>
          <a:xfrm>
            <a:off x="10217534" y="45316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0E7518-FFDD-D940-95FC-9EA171E05C55}"/>
              </a:ext>
            </a:extLst>
          </p:cNvPr>
          <p:cNvSpPr txBox="1"/>
          <p:nvPr userDrawn="1"/>
        </p:nvSpPr>
        <p:spPr>
          <a:xfrm>
            <a:off x="10424318" y="493975"/>
            <a:ext cx="1032972" cy="137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GB" sz="3200" dirty="0">
                <a:solidFill>
                  <a:schemeClr val="bg1"/>
                </a:solidFill>
              </a:rPr>
              <a:t>YEAR</a:t>
            </a:r>
          </a:p>
          <a:p>
            <a:pPr algn="ctr">
              <a:lnSpc>
                <a:spcPts val="5000"/>
              </a:lnSpc>
            </a:pPr>
            <a:r>
              <a:rPr lang="en-GB" sz="4800" b="1" dirty="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807888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92A9632-AEF8-5940-9056-3108D4CFD2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0058401" cy="4261472"/>
          </a:xfrm>
        </p:spPr>
        <p:txBody>
          <a:bodyPr/>
          <a:lstStyle>
            <a:lvl1pPr>
              <a:lnSpc>
                <a:spcPct val="110000"/>
              </a:lnSpc>
              <a:buClr>
                <a:srgbClr val="ED6E4F"/>
              </a:buClr>
              <a:defRPr/>
            </a:lvl1pPr>
            <a:lvl2pPr>
              <a:lnSpc>
                <a:spcPct val="110000"/>
              </a:lnSpc>
              <a:buClr>
                <a:srgbClr val="ED6E4F"/>
              </a:buClr>
              <a:defRPr/>
            </a:lvl2pPr>
            <a:lvl3pPr>
              <a:lnSpc>
                <a:spcPct val="110000"/>
              </a:lnSpc>
              <a:buClr>
                <a:srgbClr val="ED6E4F"/>
              </a:buClr>
              <a:defRPr/>
            </a:lvl3pPr>
            <a:lvl4pPr>
              <a:lnSpc>
                <a:spcPct val="110000"/>
              </a:lnSpc>
              <a:buClr>
                <a:srgbClr val="ED6E4F"/>
              </a:buClr>
              <a:defRPr/>
            </a:lvl4pPr>
            <a:lvl5pPr>
              <a:lnSpc>
                <a:spcPct val="110000"/>
              </a:lnSpc>
              <a:buClr>
                <a:srgbClr val="ED6E4F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D82AA2-5FCB-CA44-9636-9F3382B3046E}"/>
              </a:ext>
            </a:extLst>
          </p:cNvPr>
          <p:cNvCxnSpPr/>
          <p:nvPr userDrawn="1"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9048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8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657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213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2363738"/>
            <a:ext cx="4994031" cy="349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49172" y="197299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641740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029" y="2217808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4872154"/>
            <a:ext cx="557915" cy="96901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41649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1914C6-8A53-1447-81C1-C5267982DAB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326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6AD9BA-9119-4F4E-9605-385D9151777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6148" y="748940"/>
            <a:ext cx="10058400" cy="806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148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BB0770-4468-9C45-99FD-35646B04A1E2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389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500" b="1" kern="1200" spc="-50" baseline="0">
          <a:solidFill>
            <a:srgbClr val="00A8A8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itchFamily="2" charset="2"/>
        <a:buChar char="§"/>
        <a:tabLst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338" indent="-341313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14375" indent="-3302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00113" indent="-33337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73150" indent="-3238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careerpilot.org.uk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results?search_query=day+in+the+life+glass+maker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careerpilot.org.uk/job-sectors/sectors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careerpilot.org.uk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careerpilot.org.uk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6D132-25F2-4EA7-9D32-3D5F65DFCC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Our Future – </a:t>
            </a:r>
            <a:br>
              <a:rPr lang="en-GB" dirty="0"/>
            </a:br>
            <a:r>
              <a:rPr lang="en-GB" dirty="0"/>
              <a:t>Career Opportunities in Cumbria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84F35D38-90A6-7D43-9163-A8FD18E3F7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Exploring possibilities within Cumbria </a:t>
            </a:r>
            <a:br>
              <a:rPr lang="en-GB" dirty="0"/>
            </a:br>
            <a:r>
              <a:rPr lang="en-GB" dirty="0"/>
              <a:t>so you can plan your future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651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3E6DE-9384-451E-B19D-C1F33C6B5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Careers Pilot - </a:t>
            </a:r>
            <a:r>
              <a:rPr lang="en-GB" dirty="0">
                <a:hlinkClick r:id="rId2"/>
              </a:rPr>
              <a:t>https://careerpilot.org.uk/</a:t>
            </a:r>
            <a:r>
              <a:rPr lang="en-G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631578-0135-4B74-9463-493F1C03A2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7991701" cy="1581411"/>
          </a:xfrm>
        </p:spPr>
        <p:txBody>
          <a:bodyPr/>
          <a:lstStyle/>
          <a:p>
            <a:r>
              <a:rPr lang="en-GB" dirty="0"/>
              <a:t>Through the Careers Pilot site I can also find out information about duties, areas where glass-makers are needed and vacancies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E9D1DE-4781-5E45-BFE5-AD9D5CF7E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7712" y="1735022"/>
            <a:ext cx="2518536" cy="1912223"/>
          </a:xfrm>
          <a:prstGeom prst="rect">
            <a:avLst/>
          </a:prstGeom>
          <a:ln>
            <a:noFill/>
          </a:ln>
          <a:effectLst/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1443320-B896-2142-8BB5-B7FE8AD5206F}"/>
              </a:ext>
            </a:extLst>
          </p:cNvPr>
          <p:cNvSpPr/>
          <p:nvPr/>
        </p:nvSpPr>
        <p:spPr>
          <a:xfrm>
            <a:off x="562572" y="4087379"/>
            <a:ext cx="1997081" cy="199708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56504E-62EF-3742-95D0-94CC0C4EB337}"/>
              </a:ext>
            </a:extLst>
          </p:cNvPr>
          <p:cNvSpPr txBox="1"/>
          <p:nvPr/>
        </p:nvSpPr>
        <p:spPr>
          <a:xfrm>
            <a:off x="478975" y="4432150"/>
            <a:ext cx="22142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</a:rPr>
              <a:t>What </a:t>
            </a:r>
            <a:br>
              <a:rPr lang="en-GB" sz="2800" dirty="0">
                <a:solidFill>
                  <a:schemeClr val="bg1"/>
                </a:solidFill>
              </a:rPr>
            </a:br>
            <a:r>
              <a:rPr lang="en-GB" sz="2800" dirty="0">
                <a:solidFill>
                  <a:schemeClr val="bg1"/>
                </a:solidFill>
              </a:rPr>
              <a:t>you’ll </a:t>
            </a:r>
            <a:br>
              <a:rPr lang="en-GB" sz="2800" dirty="0">
                <a:solidFill>
                  <a:schemeClr val="bg1"/>
                </a:solidFill>
              </a:rPr>
            </a:br>
            <a:r>
              <a:rPr lang="en-GB" sz="2800" dirty="0">
                <a:solidFill>
                  <a:schemeClr val="bg1"/>
                </a:solidFill>
              </a:rPr>
              <a:t>do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497534C-28DA-6447-8175-F27B8A734A3B}"/>
              </a:ext>
            </a:extLst>
          </p:cNvPr>
          <p:cNvSpPr/>
          <p:nvPr/>
        </p:nvSpPr>
        <p:spPr>
          <a:xfrm>
            <a:off x="2737238" y="4087379"/>
            <a:ext cx="1997081" cy="199708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8D0B0-A793-DD4B-8209-AF92AD738239}"/>
              </a:ext>
            </a:extLst>
          </p:cNvPr>
          <p:cNvSpPr txBox="1"/>
          <p:nvPr/>
        </p:nvSpPr>
        <p:spPr>
          <a:xfrm>
            <a:off x="2653641" y="4534978"/>
            <a:ext cx="22142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Entry Requirements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49C9790-6CED-6B43-BE0B-B7C92AE8E5D0}"/>
              </a:ext>
            </a:extLst>
          </p:cNvPr>
          <p:cNvSpPr/>
          <p:nvPr/>
        </p:nvSpPr>
        <p:spPr>
          <a:xfrm>
            <a:off x="4969132" y="4087379"/>
            <a:ext cx="1997081" cy="199708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2BA5AF-E97A-4E4A-836D-C8A4D67A3B10}"/>
              </a:ext>
            </a:extLst>
          </p:cNvPr>
          <p:cNvSpPr txBox="1"/>
          <p:nvPr/>
        </p:nvSpPr>
        <p:spPr>
          <a:xfrm>
            <a:off x="4885535" y="4083809"/>
            <a:ext cx="221421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GB" sz="2800" dirty="0">
                <a:solidFill>
                  <a:schemeClr val="bg1"/>
                </a:solidFill>
              </a:rPr>
              <a:t>People Currently working in this job by region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0677BED-720E-9047-B988-84196A3B350E}"/>
              </a:ext>
            </a:extLst>
          </p:cNvPr>
          <p:cNvSpPr/>
          <p:nvPr/>
        </p:nvSpPr>
        <p:spPr>
          <a:xfrm>
            <a:off x="7162874" y="4087379"/>
            <a:ext cx="1997081" cy="199708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5348842-134D-F940-8376-126731A77E73}"/>
              </a:ext>
            </a:extLst>
          </p:cNvPr>
          <p:cNvSpPr txBox="1"/>
          <p:nvPr/>
        </p:nvSpPr>
        <p:spPr>
          <a:xfrm>
            <a:off x="7079277" y="4432150"/>
            <a:ext cx="22142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</a:rPr>
              <a:t>Live job vacancies </a:t>
            </a:r>
            <a:br>
              <a:rPr lang="en-GB" sz="2800" dirty="0">
                <a:solidFill>
                  <a:schemeClr val="bg1"/>
                </a:solidFill>
              </a:rPr>
            </a:br>
            <a:r>
              <a:rPr lang="en-GB" sz="2800" dirty="0">
                <a:solidFill>
                  <a:schemeClr val="bg1"/>
                </a:solidFill>
              </a:rPr>
              <a:t>by region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CB12228-E62A-894E-A92C-4EDC450BE218}"/>
              </a:ext>
            </a:extLst>
          </p:cNvPr>
          <p:cNvSpPr/>
          <p:nvPr/>
        </p:nvSpPr>
        <p:spPr>
          <a:xfrm>
            <a:off x="9299387" y="4087379"/>
            <a:ext cx="1997081" cy="199708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682B023-83F9-8949-84C7-63DEB301CB29}"/>
              </a:ext>
            </a:extLst>
          </p:cNvPr>
          <p:cNvSpPr txBox="1"/>
          <p:nvPr/>
        </p:nvSpPr>
        <p:spPr>
          <a:xfrm>
            <a:off x="9215791" y="4432150"/>
            <a:ext cx="22142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</a:rPr>
              <a:t>Career path and progression</a:t>
            </a:r>
          </a:p>
        </p:txBody>
      </p:sp>
    </p:spTree>
    <p:extLst>
      <p:ext uri="{BB962C8B-B14F-4D97-AF65-F5344CB8AC3E}">
        <p14:creationId xmlns:p14="http://schemas.microsoft.com/office/powerpoint/2010/main" val="3369564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F9A8A-6780-4881-8880-70CFE0025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Labour Market Information…next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7B8D8-3AA7-45B5-B456-2A4BAFC70B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4" y="1847589"/>
            <a:ext cx="5256980" cy="4261472"/>
          </a:xfrm>
        </p:spPr>
        <p:txBody>
          <a:bodyPr/>
          <a:lstStyle/>
          <a:p>
            <a:r>
              <a:rPr lang="en-GB" dirty="0"/>
              <a:t>I could then follow up my research by watching a ‘’Day in the life’’ of a Glassmaker video on YouTube.</a:t>
            </a:r>
          </a:p>
          <a:p>
            <a:r>
              <a:rPr lang="en-GB" dirty="0"/>
              <a:t>When combined with other labour market information, this will help you decide which job or career you might wish to follow.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302537-3393-477C-94D7-FA95B71A20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4114" y="1900237"/>
            <a:ext cx="5256980" cy="3371899"/>
          </a:xfrm>
          <a:prstGeom prst="rect">
            <a:avLst/>
          </a:prstGeom>
          <a:ln>
            <a:noFill/>
          </a:ln>
          <a:effectLst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AEC6276-1E12-4C1B-95DD-A2298F5D740F}"/>
              </a:ext>
            </a:extLst>
          </p:cNvPr>
          <p:cNvSpPr txBox="1"/>
          <p:nvPr/>
        </p:nvSpPr>
        <p:spPr>
          <a:xfrm>
            <a:off x="6174925" y="5432175"/>
            <a:ext cx="43396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day in the life glass maker - YouTube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7283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DA36D-3A6C-47F8-B94F-6A4432836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Your turn…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9A1C79-46D9-4D62-A495-632AB1F0E5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As a class, decide on a job you would like to find out more about on Careers Pilot and conduct some Labour Market Research. Use the link in blue to start.</a:t>
            </a:r>
          </a:p>
          <a:p>
            <a:pPr marL="0" indent="0">
              <a:buNone/>
            </a:pPr>
            <a:r>
              <a:rPr lang="en-GB" b="1" dirty="0"/>
              <a:t>Make sure you look into:</a:t>
            </a:r>
          </a:p>
          <a:p>
            <a:pPr lvl="1"/>
            <a:r>
              <a:rPr lang="en-GB" dirty="0"/>
              <a:t>Pay/salary</a:t>
            </a:r>
          </a:p>
          <a:p>
            <a:pPr lvl="1"/>
            <a:r>
              <a:rPr lang="en-GB" dirty="0"/>
              <a:t>Hours you work each week</a:t>
            </a:r>
          </a:p>
          <a:p>
            <a:pPr lvl="1"/>
            <a:r>
              <a:rPr lang="en-GB" dirty="0"/>
              <a:t>Qualifications needed</a:t>
            </a:r>
          </a:p>
          <a:p>
            <a:pPr lvl="1"/>
            <a:r>
              <a:rPr lang="en-GB" dirty="0"/>
              <a:t>Routes into the job</a:t>
            </a:r>
          </a:p>
          <a:p>
            <a:pPr lvl="1"/>
            <a:r>
              <a:rPr lang="en-GB" dirty="0"/>
              <a:t>Where most jobs are for that job</a:t>
            </a:r>
          </a:p>
          <a:p>
            <a:pPr lvl="1"/>
            <a:r>
              <a:rPr lang="en-GB" dirty="0"/>
              <a:t>Live vacancies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05825FC-0D69-6A46-BBE4-E8E012727D1F}"/>
              </a:ext>
            </a:extLst>
          </p:cNvPr>
          <p:cNvSpPr/>
          <p:nvPr/>
        </p:nvSpPr>
        <p:spPr>
          <a:xfrm>
            <a:off x="8190412" y="3429000"/>
            <a:ext cx="2753716" cy="2753716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CDD329-6E25-9E4F-BF5D-EF14CF1A3AC7}"/>
              </a:ext>
            </a:extLst>
          </p:cNvPr>
          <p:cNvSpPr txBox="1"/>
          <p:nvPr/>
        </p:nvSpPr>
        <p:spPr>
          <a:xfrm>
            <a:off x="8447102" y="4453040"/>
            <a:ext cx="22142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Careerpilot: Jobs by job sector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04C8EB-7A24-0B46-8459-AB6CB78276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7644" y="3656359"/>
            <a:ext cx="1270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551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Today’s key question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A7A77F-04AF-4E47-AA6F-FBD9F89EEB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70516" b="-4403"/>
          <a:stretch/>
        </p:blipFill>
        <p:spPr>
          <a:xfrm>
            <a:off x="10436575" y="257099"/>
            <a:ext cx="1403000" cy="1262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A374B0-A4AB-1140-98C4-635C7EE718C8}"/>
              </a:ext>
            </a:extLst>
          </p:cNvPr>
          <p:cNvSpPr txBox="1"/>
          <p:nvPr/>
        </p:nvSpPr>
        <p:spPr>
          <a:xfrm>
            <a:off x="3799268" y="3187754"/>
            <a:ext cx="46363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Where can we find Labour Market Information?</a:t>
            </a:r>
          </a:p>
        </p:txBody>
      </p:sp>
    </p:spTree>
    <p:extLst>
      <p:ext uri="{BB962C8B-B14F-4D97-AF65-F5344CB8AC3E}">
        <p14:creationId xmlns:p14="http://schemas.microsoft.com/office/powerpoint/2010/main" val="26801224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287338"/>
            <a:ext cx="10058400" cy="1449387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Homework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9258331-D6F1-E94C-AB72-37EEE269C632}"/>
              </a:ext>
            </a:extLst>
          </p:cNvPr>
          <p:cNvSpPr txBox="1">
            <a:spLocks/>
          </p:cNvSpPr>
          <p:nvPr/>
        </p:nvSpPr>
        <p:spPr>
          <a:xfrm>
            <a:off x="1036320" y="2848021"/>
            <a:ext cx="10058400" cy="2422525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20000"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tabLst/>
              <a:defRPr sz="25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1338" indent="-341313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14375" indent="-3302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00113" indent="-33337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73150" indent="-32385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GB" sz="4000" b="1" dirty="0">
                <a:solidFill>
                  <a:schemeClr val="bg1"/>
                </a:solidFill>
                <a:latin typeface="+mj-lt"/>
              </a:rPr>
              <a:t>HOMEWORK</a:t>
            </a:r>
            <a:endParaRPr lang="en-GB" sz="5400" b="1" dirty="0">
              <a:solidFill>
                <a:schemeClr val="bg1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sz="5400" dirty="0">
                <a:solidFill>
                  <a:schemeClr val="bg1"/>
                </a:solidFill>
                <a:latin typeface="+mj-lt"/>
              </a:rPr>
              <a:t>Visit the Careers Pilot website and do some research on 1 job you are interested in.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7FF761-00F6-194C-A38D-968B431FE0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434" y="1152526"/>
            <a:ext cx="2220172" cy="149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122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D047B-D4EF-C54D-B5EB-05FC0B4D4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RECAP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458BC9-1D9F-604F-84C0-FB9808230E35}"/>
              </a:ext>
            </a:extLst>
          </p:cNvPr>
          <p:cNvSpPr txBox="1"/>
          <p:nvPr/>
        </p:nvSpPr>
        <p:spPr>
          <a:xfrm>
            <a:off x="3799268" y="3174951"/>
            <a:ext cx="46363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What </a:t>
            </a:r>
            <a:b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is LMI?</a:t>
            </a:r>
          </a:p>
        </p:txBody>
      </p:sp>
    </p:spTree>
    <p:extLst>
      <p:ext uri="{BB962C8B-B14F-4D97-AF65-F5344CB8AC3E}">
        <p14:creationId xmlns:p14="http://schemas.microsoft.com/office/powerpoint/2010/main" val="3946039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“labour market information”?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5613" y="1686560"/>
            <a:ext cx="11197907" cy="47752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3200" dirty="0"/>
              <a:t>Labour market information can tell you:</a:t>
            </a:r>
          </a:p>
          <a:p>
            <a:pPr lvl="1">
              <a:lnSpc>
                <a:spcPct val="150000"/>
              </a:lnSpc>
            </a:pPr>
            <a:r>
              <a:rPr lang="en-GB" sz="2800" dirty="0"/>
              <a:t>The number of people in certain types of jobs.</a:t>
            </a:r>
          </a:p>
          <a:p>
            <a:pPr lvl="1">
              <a:lnSpc>
                <a:spcPct val="150000"/>
              </a:lnSpc>
            </a:pPr>
            <a:r>
              <a:rPr lang="en-GB" sz="2800" dirty="0"/>
              <a:t>Which industries are recruiting and where they are located.</a:t>
            </a:r>
          </a:p>
          <a:p>
            <a:pPr lvl="1">
              <a:lnSpc>
                <a:spcPct val="150000"/>
              </a:lnSpc>
            </a:pPr>
            <a:r>
              <a:rPr lang="en-GB" sz="2800" dirty="0"/>
              <a:t>What jobs and skills employers are looking for.</a:t>
            </a:r>
          </a:p>
          <a:p>
            <a:pPr lvl="1">
              <a:lnSpc>
                <a:spcPct val="150000"/>
              </a:lnSpc>
            </a:pPr>
            <a:r>
              <a:rPr lang="en-GB" sz="2800" dirty="0"/>
              <a:t>Growing or declining job areas and general employment trends.</a:t>
            </a:r>
          </a:p>
          <a:p>
            <a:pPr lvl="1">
              <a:lnSpc>
                <a:spcPct val="150000"/>
              </a:lnSpc>
            </a:pPr>
            <a:r>
              <a:rPr lang="en-GB" sz="2800" dirty="0"/>
              <a:t>When thinking about career ideas it is useful to consider what is happening in the labour market and to have ‘back up’ ideas.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829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Today’s key question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23F21F-8CFC-5641-93CF-E70654206367}"/>
              </a:ext>
            </a:extLst>
          </p:cNvPr>
          <p:cNvSpPr txBox="1"/>
          <p:nvPr/>
        </p:nvSpPr>
        <p:spPr>
          <a:xfrm>
            <a:off x="3799268" y="2617738"/>
            <a:ext cx="463639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Where can </a:t>
            </a:r>
          </a:p>
          <a:p>
            <a:pPr algn="ctr"/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we find </a:t>
            </a:r>
            <a:b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Labour Market Information?</a:t>
            </a:r>
          </a:p>
        </p:txBody>
      </p:sp>
    </p:spTree>
    <p:extLst>
      <p:ext uri="{BB962C8B-B14F-4D97-AF65-F5344CB8AC3E}">
        <p14:creationId xmlns:p14="http://schemas.microsoft.com/office/powerpoint/2010/main" val="605047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Today’s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To be able to:</a:t>
            </a:r>
          </a:p>
          <a:p>
            <a:pPr lvl="1">
              <a:lnSpc>
                <a:spcPct val="150000"/>
              </a:lnSpc>
            </a:pPr>
            <a:r>
              <a:rPr lang="en-GB" sz="2400" dirty="0"/>
              <a:t>Identify places to find LMI.</a:t>
            </a:r>
          </a:p>
          <a:p>
            <a:pPr lvl="1">
              <a:lnSpc>
                <a:spcPct val="150000"/>
              </a:lnSpc>
            </a:pPr>
            <a:r>
              <a:rPr lang="en-GB" sz="2400" dirty="0"/>
              <a:t>Explain the different information you might to know </a:t>
            </a:r>
            <a:br>
              <a:rPr lang="en-GB" sz="2400" dirty="0"/>
            </a:br>
            <a:r>
              <a:rPr lang="en-GB" sz="2400" dirty="0"/>
              <a:t>about a job.</a:t>
            </a:r>
          </a:p>
          <a:p>
            <a:pPr lvl="1">
              <a:lnSpc>
                <a:spcPct val="150000"/>
              </a:lnSpc>
            </a:pPr>
            <a:r>
              <a:rPr lang="en-GB" sz="2400" dirty="0"/>
              <a:t>Evaluate the usefulness of LMI.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5790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B6AF0-3CF6-4830-AE92-34F3D3383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do I become a glass-maker?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5D8A9-931C-4DD0-91C7-6D2D0CF166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5640387" cy="4261472"/>
          </a:xfrm>
        </p:spPr>
        <p:txBody>
          <a:bodyPr/>
          <a:lstStyle/>
          <a:p>
            <a:r>
              <a:rPr lang="en-GB" dirty="0"/>
              <a:t>You might be considering becoming a glass-maker.</a:t>
            </a:r>
          </a:p>
          <a:p>
            <a:r>
              <a:rPr lang="en-GB" dirty="0"/>
              <a:t>What would you want to know first about the job to help you decide?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4A110D-6222-4923-B3F2-66C3526E53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4153" y="2138005"/>
            <a:ext cx="4529172" cy="3438817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524597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B6AF0-3CF6-4830-AE92-34F3D3383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 might want to know…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5D8A9-931C-4DD0-91C7-6D2D0CF166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Pay</a:t>
            </a:r>
          </a:p>
          <a:p>
            <a:r>
              <a:rPr lang="en-GB" dirty="0"/>
              <a:t>Skills needed</a:t>
            </a:r>
          </a:p>
          <a:p>
            <a:r>
              <a:rPr lang="en-GB" dirty="0"/>
              <a:t>Hours of work</a:t>
            </a:r>
          </a:p>
          <a:p>
            <a:r>
              <a:rPr lang="en-GB" dirty="0"/>
              <a:t>Qualifications</a:t>
            </a:r>
          </a:p>
          <a:p>
            <a:r>
              <a:rPr lang="en-GB" dirty="0"/>
              <a:t>Locations of businesses hiring</a:t>
            </a:r>
          </a:p>
          <a:p>
            <a:r>
              <a:rPr lang="en-GB" dirty="0"/>
              <a:t>Duties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4A110D-6222-4923-B3F2-66C3526E53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138005"/>
            <a:ext cx="4529172" cy="3438817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519546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3E6DE-9384-451E-B19D-C1F33C6B5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Careers Pilot - </a:t>
            </a:r>
            <a:r>
              <a:rPr lang="en-GB" dirty="0">
                <a:hlinkClick r:id="rId2"/>
              </a:rPr>
              <a:t>https://careerpilot.org.uk/</a:t>
            </a:r>
            <a:r>
              <a:rPr lang="en-G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631578-0135-4B74-9463-493F1C03A2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4" y="1847589"/>
            <a:ext cx="7599815" cy="2345399"/>
          </a:xfrm>
        </p:spPr>
        <p:txBody>
          <a:bodyPr/>
          <a:lstStyle/>
          <a:p>
            <a:r>
              <a:rPr lang="en-GB" dirty="0"/>
              <a:t>The Careers Pilot website is a really useful place to help you decide if a job or career is right for you</a:t>
            </a:r>
          </a:p>
          <a:p>
            <a:r>
              <a:rPr lang="en-GB" dirty="0"/>
              <a:t>For example, I was able to find out all this information about being a Glass-maker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088D54-701E-4208-8246-1AA984997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7712" y="1735022"/>
            <a:ext cx="2518536" cy="191222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4D034D6-0A25-4A19-9C56-5658BF7CDC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819" y="3865215"/>
            <a:ext cx="2736129" cy="191222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3DED32-DCCC-4892-AF1F-E714FCDD5C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0969" y="3865215"/>
            <a:ext cx="2736129" cy="191222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A7486FF-4315-4411-8170-E6BA4DDA80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0119" y="3865215"/>
            <a:ext cx="2736129" cy="1912223"/>
          </a:xfrm>
          <a:prstGeom prst="rect">
            <a:avLst/>
          </a:prstGeom>
          <a:effectLst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9B8031F-86A2-4A71-8B12-B102A721E39F}"/>
              </a:ext>
            </a:extLst>
          </p:cNvPr>
          <p:cNvSpPr txBox="1"/>
          <p:nvPr/>
        </p:nvSpPr>
        <p:spPr>
          <a:xfrm>
            <a:off x="504825" y="6025948"/>
            <a:ext cx="1135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Be careful with the ‘Future Employment’ figure – Covid and changes because of Covid might effect this figure. </a:t>
            </a:r>
          </a:p>
        </p:txBody>
      </p:sp>
    </p:spTree>
    <p:extLst>
      <p:ext uri="{BB962C8B-B14F-4D97-AF65-F5344CB8AC3E}">
        <p14:creationId xmlns:p14="http://schemas.microsoft.com/office/powerpoint/2010/main" val="453300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3E6DE-9384-451E-B19D-C1F33C6B5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Careers Pilot - </a:t>
            </a:r>
            <a:r>
              <a:rPr lang="en-GB" dirty="0">
                <a:hlinkClick r:id="rId2"/>
              </a:rPr>
              <a:t>https://careerpilot.org.uk/</a:t>
            </a:r>
            <a:r>
              <a:rPr lang="en-G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631578-0135-4B74-9463-493F1C03A2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8262099" cy="4261472"/>
          </a:xfrm>
        </p:spPr>
        <p:txBody>
          <a:bodyPr/>
          <a:lstStyle/>
          <a:p>
            <a:pPr marL="0" indent="0">
              <a:buNone/>
            </a:pPr>
            <a:r>
              <a:rPr lang="en-GB" sz="3600" b="1" dirty="0"/>
              <a:t>How do I become a Glass-Maker?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b="1" dirty="0"/>
              <a:t>COLLEGE</a:t>
            </a:r>
          </a:p>
          <a:p>
            <a:pPr marL="0" indent="0">
              <a:buNone/>
            </a:pPr>
            <a:r>
              <a:rPr lang="en-GB" dirty="0"/>
              <a:t>You could see if your local college offers a course in this, which would teach you some of the skills and knowledge you need to get into glass manufacturing. Relevant subjects include:</a:t>
            </a:r>
          </a:p>
          <a:p>
            <a:r>
              <a:rPr lang="en-GB" dirty="0"/>
              <a:t>Level 2 Certificate and Diploma in Glass Processing</a:t>
            </a:r>
          </a:p>
          <a:p>
            <a:r>
              <a:rPr lang="en-GB" dirty="0"/>
              <a:t>Level 3 Diploma in Glass Manufacturing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43D1880-A229-4F41-8F1B-5831B9DF4C61}"/>
              </a:ext>
            </a:extLst>
          </p:cNvPr>
          <p:cNvSpPr txBox="1"/>
          <p:nvPr/>
        </p:nvSpPr>
        <p:spPr>
          <a:xfrm>
            <a:off x="419100" y="5971133"/>
            <a:ext cx="11353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Through the Careers Pilot site I can find out routes into the job, such as how I can become a Glass-Maker through a college course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E9D1DE-4781-5E45-BFE5-AD9D5CF7E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7712" y="1735022"/>
            <a:ext cx="2518536" cy="1912223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226736418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427</TotalTime>
  <Words>579</Words>
  <Application>Microsoft Office PowerPoint</Application>
  <PresentationFormat>Widescreen</PresentationFormat>
  <Paragraphs>66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Abadi</vt:lpstr>
      <vt:lpstr>Calibri</vt:lpstr>
      <vt:lpstr>Calibri Light</vt:lpstr>
      <vt:lpstr>Wingdings</vt:lpstr>
      <vt:lpstr>1_Retrospect</vt:lpstr>
      <vt:lpstr>Our Future –  Career Opportunities in Cumbria</vt:lpstr>
      <vt:lpstr>RECAP</vt:lpstr>
      <vt:lpstr>What is “labour market information”?</vt:lpstr>
      <vt:lpstr>Today’s key question</vt:lpstr>
      <vt:lpstr>Today’s objectives</vt:lpstr>
      <vt:lpstr>How do I become a glass-maker?</vt:lpstr>
      <vt:lpstr>You might want to know…</vt:lpstr>
      <vt:lpstr>Careers Pilot - https://careerpilot.org.uk/ </vt:lpstr>
      <vt:lpstr>Careers Pilot - https://careerpilot.org.uk/ </vt:lpstr>
      <vt:lpstr>Careers Pilot - https://careerpilot.org.uk/ </vt:lpstr>
      <vt:lpstr>Labour Market Information…next steps</vt:lpstr>
      <vt:lpstr>Your turn…</vt:lpstr>
      <vt:lpstr>Today’s key question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Future –  Career Opportunities in Cumbria</dc:title>
  <dc:creator>Carruthers,Dave</dc:creator>
  <cp:lastModifiedBy>Carruthers,Dave</cp:lastModifiedBy>
  <cp:revision>52</cp:revision>
  <dcterms:created xsi:type="dcterms:W3CDTF">2021-12-09T10:44:45Z</dcterms:created>
  <dcterms:modified xsi:type="dcterms:W3CDTF">2022-02-16T10:16:36Z</dcterms:modified>
</cp:coreProperties>
</file>