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4" r:id="rId3"/>
    <p:sldId id="272" r:id="rId4"/>
    <p:sldId id="267" r:id="rId5"/>
    <p:sldId id="302" r:id="rId6"/>
    <p:sldId id="258" r:id="rId7"/>
    <p:sldId id="305" r:id="rId8"/>
    <p:sldId id="307" r:id="rId9"/>
    <p:sldId id="306" r:id="rId10"/>
    <p:sldId id="308" r:id="rId11"/>
    <p:sldId id="281" r:id="rId12"/>
    <p:sldId id="309" r:id="rId13"/>
    <p:sldId id="310" r:id="rId14"/>
    <p:sldId id="311" r:id="rId15"/>
    <p:sldId id="26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E4F"/>
    <a:srgbClr val="E8B463"/>
    <a:srgbClr val="00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267" autoAdjust="0"/>
    <p:restoredTop sz="94660"/>
  </p:normalViewPr>
  <p:slideViewPr>
    <p:cSldViewPr snapToGrid="0">
      <p:cViewPr varScale="1">
        <p:scale>
          <a:sx n="63" d="100"/>
          <a:sy n="63" d="100"/>
        </p:scale>
        <p:origin x="2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1352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95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41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19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440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8955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5190710" y="1580343"/>
            <a:ext cx="1807431" cy="180743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D65EAE-3246-DD4B-AE11-8078E12C9A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270" y="1757906"/>
            <a:ext cx="284311" cy="144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2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610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248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22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1" r:id="rId7"/>
    <p:sldLayoutId id="2147483679" r:id="rId8"/>
    <p:sldLayoutId id="2147483680" r:id="rId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AB5CCED-0080-9A4B-B533-24D225B4CB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651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3CFDD-EECA-4767-AD94-AD58C481D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Myth Busting!!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D879D-1976-454D-8CE9-BF4F928556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3831574" cy="4261472"/>
          </a:xfrm>
        </p:spPr>
        <p:txBody>
          <a:bodyPr/>
          <a:lstStyle/>
          <a:p>
            <a:r>
              <a:rPr lang="en-GB" dirty="0"/>
              <a:t>The top employer in Cumbria 2020 was the NHS, following by the County Council.</a:t>
            </a:r>
          </a:p>
          <a:p>
            <a:endParaRPr lang="en-GB" dirty="0"/>
          </a:p>
          <a:p>
            <a:r>
              <a:rPr lang="en-GB" dirty="0"/>
              <a:t>Engineering was third, followed by jobs in education and social care.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5A4F09-752A-4CFE-BF9E-B43A104F9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496" y="1652718"/>
            <a:ext cx="6908184" cy="484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70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925730" y="3859289"/>
            <a:ext cx="1886400" cy="36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Health Care </a:t>
            </a:r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045199" y="3859289"/>
            <a:ext cx="1886400" cy="36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Care 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173280" y="3639221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Manufacturing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7284868" y="3639221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&amp; Clean Energy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2111889" y="7102474"/>
            <a:ext cx="2351471" cy="15510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FF0000"/>
                </a:solidFill>
                <a:latin typeface="Arial" panose="020B0604020202020204" pitchFamily="34" charset="0"/>
              </a:rPr>
              <a:t>Professional Services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44" name="Picture 2" descr="Health Care Careers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30" y="1767324"/>
            <a:ext cx="1886552" cy="209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Image result for social  care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06"/>
          <a:stretch/>
        </p:blipFill>
        <p:spPr bwMode="auto">
          <a:xfrm>
            <a:off x="3045199" y="1767324"/>
            <a:ext cx="1886400" cy="209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Image result for manufactur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326" name="Picture 14" descr="Image result for wind turbine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868" y="1767323"/>
            <a:ext cx="1888165" cy="187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9422894" y="1767322"/>
            <a:ext cx="1886400" cy="20919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2737" y="4515591"/>
            <a:ext cx="1886400" cy="13882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t="22158"/>
          <a:stretch/>
        </p:blipFill>
        <p:spPr>
          <a:xfrm>
            <a:off x="3602398" y="4515592"/>
            <a:ext cx="1886400" cy="13882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8039" y="4515591"/>
            <a:ext cx="1886400" cy="167729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28148" y="4422642"/>
            <a:ext cx="1886400" cy="162847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EE900D3-BBB5-7B4B-98CF-7896BB2A1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altLang="en-US" dirty="0"/>
              <a:t>Myth Busting!! The top Growth Areas/Sectors </a:t>
            </a:r>
            <a:br>
              <a:rPr lang="en-GB" altLang="en-US" dirty="0"/>
            </a:br>
            <a:r>
              <a:rPr lang="en-GB" altLang="en-US" dirty="0"/>
              <a:t>in Cumbria</a:t>
            </a:r>
            <a:endParaRPr lang="en-GB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A615BCE-A0B0-CA4E-9EA1-9D1D661E14FC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5173280" y="1767323"/>
            <a:ext cx="1887389" cy="1871898"/>
          </a:xfrm>
          <a:prstGeom prst="rect">
            <a:avLst/>
          </a:prstGeom>
        </p:spPr>
      </p:pic>
      <p:sp>
        <p:nvSpPr>
          <p:cNvPr id="37" name="Text Box 2">
            <a:extLst>
              <a:ext uri="{FF2B5EF4-FFF2-40B4-BE49-F238E27FC236}">
                <a16:creationId xmlns:a16="http://schemas.microsoft.com/office/drawing/2014/main" id="{8FF259E3-3647-9142-8C0F-27ED7C9DD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2894" y="3859289"/>
            <a:ext cx="1886400" cy="36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Construction</a:t>
            </a:r>
            <a:r>
              <a:rPr lang="en-US" alt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70F60D31-626B-CD46-873A-7C2EC1EAD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737" y="5945362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Tourism &amp; The Visitor Economy </a:t>
            </a: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EC00F995-E6C2-B647-8B32-530CB8B84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5610" y="5936375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 &amp; Logistics </a:t>
            </a: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2F31361F-B5C6-FC48-9D99-07CDBD4CD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0741" y="5989259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Professional Services</a:t>
            </a: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47C9EAC0-C18D-1B4C-A6FE-581DF941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9561" y="6109060"/>
            <a:ext cx="1886400" cy="36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Rural</a:t>
            </a:r>
          </a:p>
        </p:txBody>
      </p:sp>
    </p:spTree>
    <p:extLst>
      <p:ext uri="{BB962C8B-B14F-4D97-AF65-F5344CB8AC3E}">
        <p14:creationId xmlns:p14="http://schemas.microsoft.com/office/powerpoint/2010/main" val="2329972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B8A83A-5262-9F46-84A2-913AE5FD8697}"/>
              </a:ext>
            </a:extLst>
          </p:cNvPr>
          <p:cNvSpPr txBox="1"/>
          <p:nvPr/>
        </p:nvSpPr>
        <p:spPr>
          <a:xfrm>
            <a:off x="3799268" y="2498093"/>
            <a:ext cx="46363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What were the </a:t>
            </a:r>
            <a:b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top ten jobs advertised in Cumbria?</a:t>
            </a:r>
          </a:p>
        </p:txBody>
      </p:sp>
    </p:spTree>
    <p:extLst>
      <p:ext uri="{BB962C8B-B14F-4D97-AF65-F5344CB8AC3E}">
        <p14:creationId xmlns:p14="http://schemas.microsoft.com/office/powerpoint/2010/main" val="155545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8A42C21-0EB8-CA41-92AF-50294A7B2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 10 jobs advertised in Cumbria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CF1EEB-10ED-8747-9004-EA9598B433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2782261" cy="4261472"/>
          </a:xfrm>
        </p:spPr>
        <p:txBody>
          <a:bodyPr/>
          <a:lstStyle/>
          <a:p>
            <a:r>
              <a:rPr lang="en-GB" dirty="0"/>
              <a:t>This shows a large range of job opportunities in Cumbria, and career </a:t>
            </a:r>
          </a:p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72F835-5343-DF41-80F0-25FCC9518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7482" y="1609558"/>
            <a:ext cx="7907009" cy="4842042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00019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A1A7CF-F911-1142-BBA5-07C9E335D806}"/>
              </a:ext>
            </a:extLst>
          </p:cNvPr>
          <p:cNvSpPr txBox="1"/>
          <p:nvPr/>
        </p:nvSpPr>
        <p:spPr>
          <a:xfrm>
            <a:off x="4270578" y="3007759"/>
            <a:ext cx="36508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What are the biggest employment opportunities in Cumbria?</a:t>
            </a:r>
          </a:p>
          <a:p>
            <a:pPr algn="ctr"/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974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880A20E-11BE-454C-957B-C7C8ECC33D5C}"/>
              </a:ext>
            </a:extLst>
          </p:cNvPr>
          <p:cNvSpPr txBox="1">
            <a:spLocks/>
          </p:cNvSpPr>
          <p:nvPr/>
        </p:nvSpPr>
        <p:spPr>
          <a:xfrm>
            <a:off x="1036320" y="2848021"/>
            <a:ext cx="10058400" cy="2422525"/>
          </a:xfrm>
          <a:prstGeom prst="rect">
            <a:avLst/>
          </a:prstGeom>
        </p:spPr>
        <p:txBody>
          <a:bodyPr vert="horz" lIns="0" tIns="45720" rIns="0" bIns="45720" rtlCol="0">
            <a:normAutofit fontScale="77500" lnSpcReduction="20000"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4000" b="1" dirty="0">
                <a:solidFill>
                  <a:schemeClr val="bg1"/>
                </a:solidFill>
                <a:latin typeface="+mj-lt"/>
              </a:rPr>
              <a:t>HOMEWORK</a:t>
            </a:r>
            <a:endParaRPr lang="en-GB" sz="5400" b="1" dirty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+mj-lt"/>
              </a:rPr>
              <a:t>Ask a family member or friend if they know the top employment areas in Cumbria, such as Health Care, Construction, Engineering and Education.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60D787-603A-EC42-AB98-67755BF120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122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C106C-E6C5-BE4F-B28F-443ADD8E9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RECAP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0BC57B-A35D-C049-B39A-317DB484767E}"/>
              </a:ext>
            </a:extLst>
          </p:cNvPr>
          <p:cNvSpPr txBox="1"/>
          <p:nvPr/>
        </p:nvSpPr>
        <p:spPr>
          <a:xfrm>
            <a:off x="3799268" y="3007759"/>
            <a:ext cx="46363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What are the good things about living and working in Cumbria?</a:t>
            </a:r>
          </a:p>
          <a:p>
            <a:pPr algn="ctr"/>
            <a:endParaRPr lang="en-GB" sz="3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312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47A544-BE82-3140-BF5A-121C8C678536}"/>
              </a:ext>
            </a:extLst>
          </p:cNvPr>
          <p:cNvSpPr txBox="1"/>
          <p:nvPr/>
        </p:nvSpPr>
        <p:spPr>
          <a:xfrm>
            <a:off x="3799268" y="3007759"/>
            <a:ext cx="4636393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What are the biggest employment opportunities in Cumbria?</a:t>
            </a:r>
          </a:p>
          <a:p>
            <a:pPr algn="ctr"/>
            <a:endParaRPr lang="en-GB" sz="3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04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872787" cy="4261472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sz="3600" dirty="0"/>
              <a:t>To be able to:</a:t>
            </a:r>
          </a:p>
          <a:p>
            <a:pPr lvl="1">
              <a:lnSpc>
                <a:spcPct val="150000"/>
              </a:lnSpc>
            </a:pPr>
            <a:r>
              <a:rPr lang="en-GB" sz="3200" dirty="0"/>
              <a:t>Identify some of the biggest employers in Cumbria.</a:t>
            </a:r>
          </a:p>
          <a:p>
            <a:pPr lvl="1">
              <a:lnSpc>
                <a:spcPct val="150000"/>
              </a:lnSpc>
            </a:pPr>
            <a:r>
              <a:rPr lang="en-GB" sz="3200" dirty="0"/>
              <a:t>Describe the jobs which are most looked for in Cumbria.</a:t>
            </a:r>
          </a:p>
          <a:p>
            <a:pPr lvl="1">
              <a:lnSpc>
                <a:spcPct val="150000"/>
              </a:lnSpc>
            </a:pPr>
            <a:r>
              <a:rPr lang="en-GB" sz="3200" dirty="0"/>
              <a:t>Link employment opportunities to Year 9 GCSE options.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198CA-9948-4028-86CD-449DF61A6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Employment opportunities in Cumbria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83581-6250-459D-8C8D-F7BC0E6296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6148" y="1725669"/>
            <a:ext cx="11279187" cy="4261472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There are over 23,000 small, medium and large businesses in Cumbria.</a:t>
            </a:r>
          </a:p>
          <a:p>
            <a:pPr marL="0" indent="0" algn="ctr">
              <a:buNone/>
            </a:pPr>
            <a:r>
              <a:rPr lang="en-GB" dirty="0"/>
              <a:t>Below are just a few – how many of these have you heard of?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30AA9D-ABE2-4786-9AA8-2A308F314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816480"/>
            <a:ext cx="10566400" cy="3584638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139426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Cumbria is a great place to live and work!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8148741" cy="80659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Cumbria is not just rural or agriculture, it offers a wide variety of industries, including: 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E11053E-706C-0A49-88D9-6FDD9EF12ACA}"/>
              </a:ext>
            </a:extLst>
          </p:cNvPr>
          <p:cNvSpPr txBox="1">
            <a:spLocks/>
          </p:cNvSpPr>
          <p:nvPr/>
        </p:nvSpPr>
        <p:spPr>
          <a:xfrm>
            <a:off x="425633" y="2806960"/>
            <a:ext cx="10058401" cy="1720069"/>
          </a:xfrm>
          <a:prstGeom prst="rect">
            <a:avLst/>
          </a:prstGeom>
        </p:spPr>
        <p:txBody>
          <a:bodyPr vert="horz" lIns="0" tIns="45720" rIns="0" bIns="45720" numCol="2" rtlCol="0">
            <a:no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D6E4F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ED6E4F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ED6E4F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ED6E4F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ED6E4F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Nuclear &amp; Clean Energy</a:t>
            </a:r>
          </a:p>
          <a:p>
            <a:r>
              <a:rPr lang="en-GB" sz="2400" dirty="0"/>
              <a:t>Advanced Manufacturing</a:t>
            </a:r>
          </a:p>
          <a:p>
            <a:r>
              <a:rPr lang="en-GB" sz="2400" dirty="0"/>
              <a:t>Food Production</a:t>
            </a:r>
          </a:p>
          <a:p>
            <a:r>
              <a:rPr lang="en-GB" sz="2400" dirty="0"/>
              <a:t>Tourism and Hospitality</a:t>
            </a:r>
          </a:p>
          <a:p>
            <a:r>
              <a:rPr lang="en-GB" sz="2400" dirty="0"/>
              <a:t>Health &amp; Social Care</a:t>
            </a:r>
          </a:p>
          <a:p>
            <a:r>
              <a:rPr lang="en-GB" sz="2400" dirty="0"/>
              <a:t>Construction</a:t>
            </a:r>
          </a:p>
          <a:p>
            <a:r>
              <a:rPr lang="en-GB" sz="2400" dirty="0"/>
              <a:t>Logistics</a:t>
            </a:r>
          </a:p>
          <a:p>
            <a:r>
              <a:rPr lang="en-GB" sz="2400" dirty="0"/>
              <a:t>Creative Cultural &amp; Digital Arts and Media </a:t>
            </a:r>
          </a:p>
          <a:p>
            <a:r>
              <a:rPr lang="en-GB" sz="2400" dirty="0"/>
              <a:t>Professional Services. </a:t>
            </a:r>
          </a:p>
        </p:txBody>
      </p:sp>
    </p:spTree>
    <p:extLst>
      <p:ext uri="{BB962C8B-B14F-4D97-AF65-F5344CB8AC3E}">
        <p14:creationId xmlns:p14="http://schemas.microsoft.com/office/powerpoint/2010/main" val="1983936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0937837-AC30-784D-9841-6CAC1B97F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Myth #1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BB5D56-92C2-F440-AA6C-036D7639B851}"/>
              </a:ext>
            </a:extLst>
          </p:cNvPr>
          <p:cNvSpPr txBox="1"/>
          <p:nvPr/>
        </p:nvSpPr>
        <p:spPr>
          <a:xfrm>
            <a:off x="3799268" y="3607366"/>
            <a:ext cx="46363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‘’</a:t>
            </a: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There aren’t many jobs in Cumbria for me to apply for.’’</a:t>
            </a: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373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3CFDD-EECA-4767-AD94-AD58C481D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Myth Busting!!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D879D-1976-454D-8CE9-BF4F928556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In 2020, there were over 27,000 jobs advertised in Cumbria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83C0C8-F779-4A9D-9594-4BC794768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25" y="2592435"/>
            <a:ext cx="5933142" cy="231433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4B29E3-56B0-4B43-AA22-ACB1234A6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920" y="2672214"/>
            <a:ext cx="5518467" cy="2314339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37841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B74880-EF64-7545-99C0-31E75C0A6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Calibri" panose="020F0502020204030204" pitchFamily="34" charset="0"/>
                <a:cs typeface="Calibri" panose="020F0502020204030204" pitchFamily="34" charset="0"/>
              </a:rPr>
              <a:t>Myth #2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1644CB-793D-254F-86E6-E7CA56E983D8}"/>
              </a:ext>
            </a:extLst>
          </p:cNvPr>
          <p:cNvSpPr txBox="1"/>
          <p:nvPr/>
        </p:nvSpPr>
        <p:spPr>
          <a:xfrm>
            <a:off x="3799268" y="3817228"/>
            <a:ext cx="46363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‘’There’s only </a:t>
            </a:r>
            <a:b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manual and practical </a:t>
            </a:r>
            <a:b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jobs in Cumbria.’’</a:t>
            </a:r>
          </a:p>
        </p:txBody>
      </p:sp>
    </p:spTree>
    <p:extLst>
      <p:ext uri="{BB962C8B-B14F-4D97-AF65-F5344CB8AC3E}">
        <p14:creationId xmlns:p14="http://schemas.microsoft.com/office/powerpoint/2010/main" val="1991070096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626</TotalTime>
  <Words>352</Words>
  <Application>Microsoft Office PowerPoint</Application>
  <PresentationFormat>Widescreen</PresentationFormat>
  <Paragraphs>54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Abadi</vt:lpstr>
      <vt:lpstr>Arial</vt:lpstr>
      <vt:lpstr>Calibri</vt:lpstr>
      <vt:lpstr>Calibri Light</vt:lpstr>
      <vt:lpstr>Wingdings</vt:lpstr>
      <vt:lpstr>1_Retrospect</vt:lpstr>
      <vt:lpstr>Our Future –  Career Opportunities in Cumbria</vt:lpstr>
      <vt:lpstr>RECAP</vt:lpstr>
      <vt:lpstr>Today’s key question</vt:lpstr>
      <vt:lpstr>Today’s objectives</vt:lpstr>
      <vt:lpstr>Employment opportunities in Cumbria</vt:lpstr>
      <vt:lpstr>Cumbria is a great place to live and work! </vt:lpstr>
      <vt:lpstr>Myth #1</vt:lpstr>
      <vt:lpstr>Myth Busting!!</vt:lpstr>
      <vt:lpstr>Myth #2</vt:lpstr>
      <vt:lpstr>Myth Busting!!</vt:lpstr>
      <vt:lpstr>Myth Busting!! The top Growth Areas/Sectors  in Cumbria</vt:lpstr>
      <vt:lpstr>PowerPoint Presentation</vt:lpstr>
      <vt:lpstr>Top 10 jobs advertised in Cumbria </vt:lpstr>
      <vt:lpstr>Today’s key question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62</cp:revision>
  <dcterms:created xsi:type="dcterms:W3CDTF">2021-12-09T10:44:45Z</dcterms:created>
  <dcterms:modified xsi:type="dcterms:W3CDTF">2022-02-16T10:32:38Z</dcterms:modified>
</cp:coreProperties>
</file>