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4" r:id="rId3"/>
    <p:sldId id="308" r:id="rId4"/>
    <p:sldId id="281" r:id="rId5"/>
    <p:sldId id="312" r:id="rId6"/>
    <p:sldId id="267" r:id="rId7"/>
    <p:sldId id="314" r:id="rId8"/>
    <p:sldId id="315" r:id="rId9"/>
    <p:sldId id="317" r:id="rId10"/>
    <p:sldId id="323" r:id="rId11"/>
    <p:sldId id="310" r:id="rId12"/>
    <p:sldId id="320" r:id="rId13"/>
    <p:sldId id="324" r:id="rId14"/>
    <p:sldId id="32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B4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69" autoAdjust="0"/>
    <p:restoredTop sz="94660"/>
  </p:normalViewPr>
  <p:slideViewPr>
    <p:cSldViewPr snapToGrid="0">
      <p:cViewPr varScale="1">
        <p:scale>
          <a:sx n="63" d="100"/>
          <a:sy n="63" d="100"/>
        </p:scale>
        <p:origin x="4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9045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80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13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4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387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6098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18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74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20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EF9DF45-CD1C-A447-B728-5A54781C1E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651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19DE1AA0-D727-0944-8A9F-64D38F52BA9D}"/>
              </a:ext>
            </a:extLst>
          </p:cNvPr>
          <p:cNvSpPr/>
          <p:nvPr/>
        </p:nvSpPr>
        <p:spPr>
          <a:xfrm>
            <a:off x="929537" y="1881783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016335-FB01-2643-A156-53B42FC4FE91}"/>
              </a:ext>
            </a:extLst>
          </p:cNvPr>
          <p:cNvSpPr txBox="1"/>
          <p:nvPr/>
        </p:nvSpPr>
        <p:spPr>
          <a:xfrm>
            <a:off x="929537" y="2331102"/>
            <a:ext cx="2264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Team-worker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B97BAC-7C6B-0F43-9314-E3FD0B7687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79557" y="404531"/>
            <a:ext cx="10058400" cy="806450"/>
          </a:xfrm>
        </p:spPr>
        <p:txBody>
          <a:bodyPr>
            <a:normAutofit/>
          </a:bodyPr>
          <a:lstStyle/>
          <a:p>
            <a:pPr algn="ctr"/>
            <a:r>
              <a:rPr lang="en-GB" sz="32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key skills for each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702BDD9-1EFA-4F43-A8F8-4EE54D7AE3A6}"/>
              </a:ext>
            </a:extLst>
          </p:cNvPr>
          <p:cNvSpPr/>
          <p:nvPr/>
        </p:nvSpPr>
        <p:spPr>
          <a:xfrm>
            <a:off x="6094469" y="4998697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2ADCE5-F6D5-49F5-AE63-E419D9A0BCC5}"/>
              </a:ext>
            </a:extLst>
          </p:cNvPr>
          <p:cNvSpPr txBox="1"/>
          <p:nvPr/>
        </p:nvSpPr>
        <p:spPr>
          <a:xfrm>
            <a:off x="6094469" y="5073456"/>
            <a:ext cx="2264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Knowledge </a:t>
            </a:r>
            <a:b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computer software 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C50AA67-BC98-7447-A072-466A7362E295}"/>
              </a:ext>
            </a:extLst>
          </p:cNvPr>
          <p:cNvSpPr/>
          <p:nvPr/>
        </p:nvSpPr>
        <p:spPr>
          <a:xfrm>
            <a:off x="6108757" y="3446838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2326DBF-36C7-B148-B549-A25879FAFDB3}"/>
              </a:ext>
            </a:extLst>
          </p:cNvPr>
          <p:cNvSpPr txBox="1"/>
          <p:nvPr/>
        </p:nvSpPr>
        <p:spPr>
          <a:xfrm>
            <a:off x="6108757" y="3736559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own initiative 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7DEF285-6288-B944-A47B-5F0ACF319A50}"/>
              </a:ext>
            </a:extLst>
          </p:cNvPr>
          <p:cNvSpPr/>
          <p:nvPr/>
        </p:nvSpPr>
        <p:spPr>
          <a:xfrm>
            <a:off x="6122910" y="1881783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CD2B30-D8A2-4A47-A902-CF41964826CF}"/>
              </a:ext>
            </a:extLst>
          </p:cNvPr>
          <p:cNvSpPr txBox="1"/>
          <p:nvPr/>
        </p:nvSpPr>
        <p:spPr>
          <a:xfrm>
            <a:off x="6122910" y="2341517"/>
            <a:ext cx="2264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Persistent 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FE35DC5-19B9-E147-8623-679BE6089552}"/>
              </a:ext>
            </a:extLst>
          </p:cNvPr>
          <p:cNvSpPr/>
          <p:nvPr/>
        </p:nvSpPr>
        <p:spPr>
          <a:xfrm>
            <a:off x="3508431" y="3446838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EF4F25-3154-C14F-BD3D-7D027DE9CFBE}"/>
              </a:ext>
            </a:extLst>
          </p:cNvPr>
          <p:cNvSpPr txBox="1"/>
          <p:nvPr/>
        </p:nvSpPr>
        <p:spPr>
          <a:xfrm>
            <a:off x="3508431" y="3911604"/>
            <a:ext cx="2264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Patience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E220131-67D9-8942-B381-20ABFDEB72BB}"/>
              </a:ext>
            </a:extLst>
          </p:cNvPr>
          <p:cNvSpPr/>
          <p:nvPr/>
        </p:nvSpPr>
        <p:spPr>
          <a:xfrm>
            <a:off x="8744533" y="1881783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AAEB0D9-EF7E-F84F-BFFC-140CC89C5C2F}"/>
              </a:ext>
            </a:extLst>
          </p:cNvPr>
          <p:cNvSpPr txBox="1"/>
          <p:nvPr/>
        </p:nvSpPr>
        <p:spPr>
          <a:xfrm>
            <a:off x="8744533" y="2341517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Flexible </a:t>
            </a: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2AFE9DB-B51F-2C46-8D27-CE4518AC68EC}"/>
              </a:ext>
            </a:extLst>
          </p:cNvPr>
          <p:cNvSpPr/>
          <p:nvPr/>
        </p:nvSpPr>
        <p:spPr>
          <a:xfrm>
            <a:off x="8744533" y="3446838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DC3294C-D557-2749-AF66-1229F6067E84}"/>
              </a:ext>
            </a:extLst>
          </p:cNvPr>
          <p:cNvSpPr txBox="1"/>
          <p:nvPr/>
        </p:nvSpPr>
        <p:spPr>
          <a:xfrm>
            <a:off x="8716124" y="3736559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Maths </a:t>
            </a:r>
            <a:b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98A1F0-DB9B-9149-B1BC-19F7DD8B2494}"/>
              </a:ext>
            </a:extLst>
          </p:cNvPr>
          <p:cNvSpPr/>
          <p:nvPr/>
        </p:nvSpPr>
        <p:spPr>
          <a:xfrm>
            <a:off x="922394" y="4998697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4038054-2340-3147-BDB1-C7DF73FF6E1B}"/>
              </a:ext>
            </a:extLst>
          </p:cNvPr>
          <p:cNvSpPr txBox="1"/>
          <p:nvPr/>
        </p:nvSpPr>
        <p:spPr>
          <a:xfrm>
            <a:off x="922394" y="5279219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accept criticism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1F2597B-4C8E-574C-9FC8-2BBD6596CD29}"/>
              </a:ext>
            </a:extLst>
          </p:cNvPr>
          <p:cNvSpPr/>
          <p:nvPr/>
        </p:nvSpPr>
        <p:spPr>
          <a:xfrm>
            <a:off x="3508431" y="4998697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B9EE75B-23D5-1549-B441-A76B993B84A2}"/>
              </a:ext>
            </a:extLst>
          </p:cNvPr>
          <p:cNvSpPr txBox="1"/>
          <p:nvPr/>
        </p:nvSpPr>
        <p:spPr>
          <a:xfrm>
            <a:off x="3508431" y="5279219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Customer service skills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DF66A93-E66C-8D4C-A4D3-4C248C57700C}"/>
              </a:ext>
            </a:extLst>
          </p:cNvPr>
          <p:cNvSpPr/>
          <p:nvPr/>
        </p:nvSpPr>
        <p:spPr>
          <a:xfrm>
            <a:off x="3501287" y="1881783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A503-DC5C-6B44-9115-DB3081010A08}"/>
              </a:ext>
            </a:extLst>
          </p:cNvPr>
          <p:cNvSpPr txBox="1"/>
          <p:nvPr/>
        </p:nvSpPr>
        <p:spPr>
          <a:xfrm>
            <a:off x="3501287" y="2172392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well under pressure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B07C049-1393-6442-B215-1686A5AE2E06}"/>
              </a:ext>
            </a:extLst>
          </p:cNvPr>
          <p:cNvSpPr/>
          <p:nvPr/>
        </p:nvSpPr>
        <p:spPr>
          <a:xfrm>
            <a:off x="922394" y="3446838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15152F9-DAC1-E14F-ACD1-B59502BA5C34}"/>
              </a:ext>
            </a:extLst>
          </p:cNvPr>
          <p:cNvSpPr txBox="1"/>
          <p:nvPr/>
        </p:nvSpPr>
        <p:spPr>
          <a:xfrm>
            <a:off x="922394" y="3736559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Desire to help others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A13550F-A739-BD42-9CBD-076817FADC77}"/>
              </a:ext>
            </a:extLst>
          </p:cNvPr>
          <p:cNvSpPr/>
          <p:nvPr/>
        </p:nvSpPr>
        <p:spPr>
          <a:xfrm>
            <a:off x="8744533" y="4998697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0C36FEE-8E70-554A-8D9E-CD9052EDBBE9}"/>
              </a:ext>
            </a:extLst>
          </p:cNvPr>
          <p:cNvSpPr txBox="1"/>
          <p:nvPr/>
        </p:nvSpPr>
        <p:spPr>
          <a:xfrm>
            <a:off x="8716124" y="5279219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Attention to detail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DCCD77E-82DD-5748-8AE9-05AAA53A80E6}"/>
              </a:ext>
            </a:extLst>
          </p:cNvPr>
          <p:cNvCxnSpPr>
            <a:cxnSpLocks/>
          </p:cNvCxnSpPr>
          <p:nvPr/>
        </p:nvCxnSpPr>
        <p:spPr>
          <a:xfrm>
            <a:off x="5943602" y="1574827"/>
            <a:ext cx="0" cy="4772059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itle 3">
            <a:extLst>
              <a:ext uri="{FF2B5EF4-FFF2-40B4-BE49-F238E27FC236}">
                <a16:creationId xmlns:a16="http://schemas.microsoft.com/office/drawing/2014/main" id="{89AE6FD9-3682-2C4E-9D3E-7034901340F7}"/>
              </a:ext>
            </a:extLst>
          </p:cNvPr>
          <p:cNvSpPr txBox="1">
            <a:spLocks/>
          </p:cNvSpPr>
          <p:nvPr/>
        </p:nvSpPr>
        <p:spPr>
          <a:xfrm>
            <a:off x="922394" y="1282727"/>
            <a:ext cx="3449581" cy="806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 spc="-50" baseline="0">
                <a:solidFill>
                  <a:srgbClr val="00A8A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Nurse</a:t>
            </a:r>
          </a:p>
        </p:txBody>
      </p:sp>
      <p:sp>
        <p:nvSpPr>
          <p:cNvPr id="54" name="Title 3">
            <a:extLst>
              <a:ext uri="{FF2B5EF4-FFF2-40B4-BE49-F238E27FC236}">
                <a16:creationId xmlns:a16="http://schemas.microsoft.com/office/drawing/2014/main" id="{6228F102-6B6D-954B-9B34-BDE14E311F4F}"/>
              </a:ext>
            </a:extLst>
          </p:cNvPr>
          <p:cNvSpPr txBox="1">
            <a:spLocks/>
          </p:cNvSpPr>
          <p:nvPr/>
        </p:nvSpPr>
        <p:spPr>
          <a:xfrm>
            <a:off x="6051606" y="1282727"/>
            <a:ext cx="4206819" cy="806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 spc="-50" baseline="0">
                <a:solidFill>
                  <a:srgbClr val="00A8A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Web-site Designer?</a:t>
            </a:r>
          </a:p>
        </p:txBody>
      </p:sp>
    </p:spTree>
    <p:extLst>
      <p:ext uri="{BB962C8B-B14F-4D97-AF65-F5344CB8AC3E}">
        <p14:creationId xmlns:p14="http://schemas.microsoft.com/office/powerpoint/2010/main" val="1343071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8A42C21-0EB8-CA41-92AF-50294A7B2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 10 jobs advertised in Cumbria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CF1EEB-10ED-8747-9004-EA9598B433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2782261" cy="4261472"/>
          </a:xfrm>
        </p:spPr>
        <p:txBody>
          <a:bodyPr/>
          <a:lstStyle/>
          <a:p>
            <a:r>
              <a:rPr lang="en-GB" dirty="0"/>
              <a:t>These were the top 10 jobs in Cumbria, based on these jobs, what do you think were the top skills employers wanted?</a:t>
            </a:r>
          </a:p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72F835-5343-DF41-80F0-25FCC9518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034" y="1741699"/>
            <a:ext cx="7643365" cy="4517967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00019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E0EF4B-A18E-466C-AD6F-CA788164E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480" y="1659600"/>
            <a:ext cx="8149906" cy="4637449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32C00C1-0418-4649-885D-D35B7A1FC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 skills sought after in Cumbria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2C31BD9-00AE-BE4B-9223-D21EC5A581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2901950" cy="4261472"/>
          </a:xfrm>
        </p:spPr>
        <p:txBody>
          <a:bodyPr/>
          <a:lstStyle/>
          <a:p>
            <a:r>
              <a:rPr lang="en-GB" dirty="0"/>
              <a:t>How many have you demonstrated?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800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B586FD-BBBE-E446-B7FF-18F9BAD20E78}"/>
              </a:ext>
            </a:extLst>
          </p:cNvPr>
          <p:cNvSpPr txBox="1"/>
          <p:nvPr/>
        </p:nvSpPr>
        <p:spPr>
          <a:xfrm>
            <a:off x="3799268" y="3007759"/>
            <a:ext cx="463639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What are the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key skills employers want?</a:t>
            </a:r>
          </a:p>
        </p:txBody>
      </p:sp>
    </p:spTree>
    <p:extLst>
      <p:ext uri="{BB962C8B-B14F-4D97-AF65-F5344CB8AC3E}">
        <p14:creationId xmlns:p14="http://schemas.microsoft.com/office/powerpoint/2010/main" val="2718632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880A20E-11BE-454C-957B-C7C8ECC33D5C}"/>
              </a:ext>
            </a:extLst>
          </p:cNvPr>
          <p:cNvSpPr txBox="1">
            <a:spLocks/>
          </p:cNvSpPr>
          <p:nvPr/>
        </p:nvSpPr>
        <p:spPr>
          <a:xfrm>
            <a:off x="1036320" y="2848021"/>
            <a:ext cx="10058400" cy="242252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4000" b="1" dirty="0">
                <a:solidFill>
                  <a:schemeClr val="bg1"/>
                </a:solidFill>
                <a:latin typeface="+mj-lt"/>
              </a:rPr>
              <a:t>HOMEWORK</a:t>
            </a:r>
            <a:endParaRPr lang="en-GB" sz="5400" b="1" dirty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+mj-lt"/>
              </a:rPr>
              <a:t>Ask a family member or friend for the top skills they use in their job and how many different jobs they’ve had.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60D787-603A-EC42-AB98-67755BF120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23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C106C-E6C5-BE4F-B28F-443ADD8E9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0BC57B-A35D-C049-B39A-317DB484767E}"/>
              </a:ext>
            </a:extLst>
          </p:cNvPr>
          <p:cNvSpPr txBox="1"/>
          <p:nvPr/>
        </p:nvSpPr>
        <p:spPr>
          <a:xfrm>
            <a:off x="3799268" y="3007759"/>
            <a:ext cx="4636393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What are the biggest employment opportunities in Cumbria?</a:t>
            </a:r>
          </a:p>
          <a:p>
            <a:pPr algn="ctr"/>
            <a:endParaRPr lang="en-GB" sz="3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312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3CFDD-EECA-4767-AD94-AD58C481D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Biggest employment opportunities over the last years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5A4F09-752A-4CFE-BF9E-B43A104F9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652719"/>
            <a:ext cx="8362949" cy="452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70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925730" y="3859289"/>
            <a:ext cx="1886400" cy="36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Health Care </a:t>
            </a:r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045199" y="3859289"/>
            <a:ext cx="1886400" cy="36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Care 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173280" y="3639221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Manufacturing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7284868" y="3639221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&amp; Clean Energy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2111889" y="7102474"/>
            <a:ext cx="2351471" cy="15510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FF0000"/>
                </a:solidFill>
                <a:latin typeface="Arial" panose="020B0604020202020204" pitchFamily="34" charset="0"/>
              </a:rPr>
              <a:t>Professional Services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44" name="Picture 2" descr="Health Care Careers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30" y="1767324"/>
            <a:ext cx="1886552" cy="209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Image result for social  care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06"/>
          <a:stretch/>
        </p:blipFill>
        <p:spPr bwMode="auto">
          <a:xfrm>
            <a:off x="3045199" y="1767324"/>
            <a:ext cx="1886400" cy="209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Image result for manufactur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326" name="Picture 14" descr="Image result for wind turbine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868" y="1767323"/>
            <a:ext cx="1888165" cy="187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9422894" y="1767322"/>
            <a:ext cx="1886400" cy="20919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2737" y="4515591"/>
            <a:ext cx="1886400" cy="13882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t="22158"/>
          <a:stretch/>
        </p:blipFill>
        <p:spPr>
          <a:xfrm>
            <a:off x="3602398" y="4515592"/>
            <a:ext cx="1886400" cy="13882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8039" y="4515591"/>
            <a:ext cx="1886400" cy="167729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28148" y="4422642"/>
            <a:ext cx="1886400" cy="162847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EE900D3-BBB5-7B4B-98CF-7896BB2A1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altLang="en-US" dirty="0"/>
              <a:t>Myth Busting!! The top Growth Areas/Sectors </a:t>
            </a:r>
            <a:br>
              <a:rPr lang="en-GB" altLang="en-US" dirty="0"/>
            </a:br>
            <a:r>
              <a:rPr lang="en-GB" altLang="en-US" dirty="0"/>
              <a:t>in Cumbria</a:t>
            </a:r>
            <a:endParaRPr lang="en-GB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A615BCE-A0B0-CA4E-9EA1-9D1D661E14FC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5173280" y="1767323"/>
            <a:ext cx="1887389" cy="1871898"/>
          </a:xfrm>
          <a:prstGeom prst="rect">
            <a:avLst/>
          </a:prstGeom>
        </p:spPr>
      </p:pic>
      <p:sp>
        <p:nvSpPr>
          <p:cNvPr id="37" name="Text Box 2">
            <a:extLst>
              <a:ext uri="{FF2B5EF4-FFF2-40B4-BE49-F238E27FC236}">
                <a16:creationId xmlns:a16="http://schemas.microsoft.com/office/drawing/2014/main" id="{8FF259E3-3647-9142-8C0F-27ED7C9DD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2894" y="3859289"/>
            <a:ext cx="1886400" cy="36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Construction</a:t>
            </a:r>
            <a:r>
              <a:rPr lang="en-US" alt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70F60D31-626B-CD46-873A-7C2EC1EAD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737" y="5945362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Tourism &amp; The Visitor Economy </a:t>
            </a: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EC00F995-E6C2-B647-8B32-530CB8B84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5610" y="5936375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 &amp; Logistics </a:t>
            </a: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2F31361F-B5C6-FC48-9D99-07CDBD4CD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0741" y="5989259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Professional Services</a:t>
            </a: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47C9EAC0-C18D-1B4C-A6FE-581DF941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9561" y="6109060"/>
            <a:ext cx="1886400" cy="36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Rural</a:t>
            </a:r>
          </a:p>
        </p:txBody>
      </p:sp>
    </p:spTree>
    <p:extLst>
      <p:ext uri="{BB962C8B-B14F-4D97-AF65-F5344CB8AC3E}">
        <p14:creationId xmlns:p14="http://schemas.microsoft.com/office/powerpoint/2010/main" val="2329972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B586FD-BBBE-E446-B7FF-18F9BAD20E78}"/>
              </a:ext>
            </a:extLst>
          </p:cNvPr>
          <p:cNvSpPr txBox="1"/>
          <p:nvPr/>
        </p:nvSpPr>
        <p:spPr>
          <a:xfrm>
            <a:off x="3799268" y="3007759"/>
            <a:ext cx="463639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What are the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key skills employers want?</a:t>
            </a:r>
          </a:p>
        </p:txBody>
      </p:sp>
    </p:spTree>
    <p:extLst>
      <p:ext uri="{BB962C8B-B14F-4D97-AF65-F5344CB8AC3E}">
        <p14:creationId xmlns:p14="http://schemas.microsoft.com/office/powerpoint/2010/main" val="469675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1015027" cy="4261472"/>
          </a:xfrm>
        </p:spPr>
        <p:txBody>
          <a:bodyPr/>
          <a:lstStyle/>
          <a:p>
            <a:pPr marL="0" indent="0">
              <a:buNone/>
            </a:pPr>
            <a:r>
              <a:rPr lang="en-GB" sz="4000" dirty="0"/>
              <a:t>To be able to:</a:t>
            </a:r>
          </a:p>
          <a:p>
            <a:pPr lvl="1"/>
            <a:r>
              <a:rPr lang="en-GB" sz="3600" dirty="0"/>
              <a:t>Define the term ‘skill’.</a:t>
            </a:r>
          </a:p>
          <a:p>
            <a:pPr lvl="1"/>
            <a:r>
              <a:rPr lang="en-GB" sz="3600" dirty="0"/>
              <a:t>Outline different skills needed for different roles.</a:t>
            </a:r>
          </a:p>
          <a:p>
            <a:pPr lvl="1"/>
            <a:r>
              <a:rPr lang="en-GB" sz="3600" dirty="0"/>
              <a:t>Link the importance of skills throughout your career.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CCDE5-D850-42F1-8ADD-8B2EB02F5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Build your skills!!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F7AFD-1C05-48F5-A1DF-D05C9D92F8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Research suggests that you may have 10 – 15 different jobs throughout your working lives – and many people move between sectors and jobs roles.</a:t>
            </a:r>
          </a:p>
          <a:p>
            <a:r>
              <a:rPr lang="en-GB" dirty="0"/>
              <a:t>This means developing transferable skills, such as communication skills and team work skills, is really important.</a:t>
            </a:r>
          </a:p>
        </p:txBody>
      </p:sp>
    </p:spTree>
    <p:extLst>
      <p:ext uri="{BB962C8B-B14F-4D97-AF65-F5344CB8AC3E}">
        <p14:creationId xmlns:p14="http://schemas.microsoft.com/office/powerpoint/2010/main" val="475626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34DEF-1A7D-411E-8FBE-2AD7BFFFC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Which skills do different jobs need?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FAD69-2686-4EAD-BC0D-E26BBFEDB8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On the next slide you will see two different jobs and lots of different skills – try to think which skills go with which job.</a:t>
            </a:r>
          </a:p>
          <a:p>
            <a:endParaRPr lang="en-GB" sz="3600" dirty="0"/>
          </a:p>
          <a:p>
            <a:r>
              <a:rPr lang="en-GB" sz="3600" dirty="0"/>
              <a:t>The two jobs are a nurse and a web-stie designer. Try to think which skill links with each job.</a:t>
            </a:r>
          </a:p>
        </p:txBody>
      </p:sp>
    </p:spTree>
    <p:extLst>
      <p:ext uri="{BB962C8B-B14F-4D97-AF65-F5344CB8AC3E}">
        <p14:creationId xmlns:p14="http://schemas.microsoft.com/office/powerpoint/2010/main" val="225547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B97BAC-7C6B-0F43-9314-E3FD0B768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120" y="470490"/>
            <a:ext cx="10189428" cy="1085042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Nurse or Web-site Designer? Which skills link with each role (6 for each)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702BDD9-1EFA-4F43-A8F8-4EE54D7AE3A6}"/>
              </a:ext>
            </a:extLst>
          </p:cNvPr>
          <p:cNvSpPr/>
          <p:nvPr/>
        </p:nvSpPr>
        <p:spPr>
          <a:xfrm>
            <a:off x="922394" y="1881783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2ADCE5-F6D5-49F5-AE63-E419D9A0BCC5}"/>
              </a:ext>
            </a:extLst>
          </p:cNvPr>
          <p:cNvSpPr txBox="1"/>
          <p:nvPr/>
        </p:nvSpPr>
        <p:spPr>
          <a:xfrm>
            <a:off x="922394" y="1956542"/>
            <a:ext cx="2264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Knowledge </a:t>
            </a:r>
            <a:b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computer software 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9D266AE-B54B-DF48-A3E8-6C15FDB8A218}"/>
              </a:ext>
            </a:extLst>
          </p:cNvPr>
          <p:cNvSpPr/>
          <p:nvPr/>
        </p:nvSpPr>
        <p:spPr>
          <a:xfrm>
            <a:off x="3508431" y="1867495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A8FCDBA-292D-CD47-98B8-CA3705C9228F}"/>
              </a:ext>
            </a:extLst>
          </p:cNvPr>
          <p:cNvSpPr txBox="1"/>
          <p:nvPr/>
        </p:nvSpPr>
        <p:spPr>
          <a:xfrm>
            <a:off x="3508431" y="2150646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Attention to detail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9DE1AA0-D727-0944-8A9F-64D38F52BA9D}"/>
              </a:ext>
            </a:extLst>
          </p:cNvPr>
          <p:cNvSpPr/>
          <p:nvPr/>
        </p:nvSpPr>
        <p:spPr>
          <a:xfrm>
            <a:off x="6094469" y="1881783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016335-FB01-2643-A156-53B42FC4FE91}"/>
              </a:ext>
            </a:extLst>
          </p:cNvPr>
          <p:cNvSpPr txBox="1"/>
          <p:nvPr/>
        </p:nvSpPr>
        <p:spPr>
          <a:xfrm>
            <a:off x="6094469" y="2331102"/>
            <a:ext cx="2264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Team-worker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C50AA67-BC98-7447-A072-466A7362E295}"/>
              </a:ext>
            </a:extLst>
          </p:cNvPr>
          <p:cNvSpPr/>
          <p:nvPr/>
        </p:nvSpPr>
        <p:spPr>
          <a:xfrm>
            <a:off x="8666219" y="1881783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2326DBF-36C7-B148-B549-A25879FAFDB3}"/>
              </a:ext>
            </a:extLst>
          </p:cNvPr>
          <p:cNvSpPr txBox="1"/>
          <p:nvPr/>
        </p:nvSpPr>
        <p:spPr>
          <a:xfrm>
            <a:off x="8666219" y="2150646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own initiative 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7DEF285-6288-B944-A47B-5F0ACF319A50}"/>
              </a:ext>
            </a:extLst>
          </p:cNvPr>
          <p:cNvSpPr/>
          <p:nvPr/>
        </p:nvSpPr>
        <p:spPr>
          <a:xfrm>
            <a:off x="922394" y="3467696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CD2B30-D8A2-4A47-A902-CF41964826CF}"/>
              </a:ext>
            </a:extLst>
          </p:cNvPr>
          <p:cNvSpPr txBox="1"/>
          <p:nvPr/>
        </p:nvSpPr>
        <p:spPr>
          <a:xfrm>
            <a:off x="922394" y="3911604"/>
            <a:ext cx="2264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Persistent 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FE35DC5-19B9-E147-8623-679BE6089552}"/>
              </a:ext>
            </a:extLst>
          </p:cNvPr>
          <p:cNvSpPr/>
          <p:nvPr/>
        </p:nvSpPr>
        <p:spPr>
          <a:xfrm>
            <a:off x="3508431" y="3467696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EF4F25-3154-C14F-BD3D-7D027DE9CFBE}"/>
              </a:ext>
            </a:extLst>
          </p:cNvPr>
          <p:cNvSpPr txBox="1"/>
          <p:nvPr/>
        </p:nvSpPr>
        <p:spPr>
          <a:xfrm>
            <a:off x="3508431" y="3911604"/>
            <a:ext cx="2264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Patience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E220131-67D9-8942-B381-20ABFDEB72BB}"/>
              </a:ext>
            </a:extLst>
          </p:cNvPr>
          <p:cNvSpPr/>
          <p:nvPr/>
        </p:nvSpPr>
        <p:spPr>
          <a:xfrm>
            <a:off x="6094469" y="3467696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AAEB0D9-EF7E-F84F-BFFC-140CC89C5C2F}"/>
              </a:ext>
            </a:extLst>
          </p:cNvPr>
          <p:cNvSpPr txBox="1"/>
          <p:nvPr/>
        </p:nvSpPr>
        <p:spPr>
          <a:xfrm>
            <a:off x="6094469" y="3911604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Flexible </a:t>
            </a: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2AFE9DB-B51F-2C46-8D27-CE4518AC68EC}"/>
              </a:ext>
            </a:extLst>
          </p:cNvPr>
          <p:cNvSpPr/>
          <p:nvPr/>
        </p:nvSpPr>
        <p:spPr>
          <a:xfrm>
            <a:off x="8666219" y="3467696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DC3294C-D557-2749-AF66-1229F6067E84}"/>
              </a:ext>
            </a:extLst>
          </p:cNvPr>
          <p:cNvSpPr txBox="1"/>
          <p:nvPr/>
        </p:nvSpPr>
        <p:spPr>
          <a:xfrm>
            <a:off x="8666219" y="3736559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Maths </a:t>
            </a:r>
            <a:b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98A1F0-DB9B-9149-B1BC-19F7DD8B2494}"/>
              </a:ext>
            </a:extLst>
          </p:cNvPr>
          <p:cNvSpPr/>
          <p:nvPr/>
        </p:nvSpPr>
        <p:spPr>
          <a:xfrm>
            <a:off x="922394" y="5025033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4038054-2340-3147-BDB1-C7DF73FF6E1B}"/>
              </a:ext>
            </a:extLst>
          </p:cNvPr>
          <p:cNvSpPr txBox="1"/>
          <p:nvPr/>
        </p:nvSpPr>
        <p:spPr>
          <a:xfrm>
            <a:off x="922394" y="5299816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accept criticism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1F2597B-4C8E-574C-9FC8-2BBD6596CD29}"/>
              </a:ext>
            </a:extLst>
          </p:cNvPr>
          <p:cNvSpPr/>
          <p:nvPr/>
        </p:nvSpPr>
        <p:spPr>
          <a:xfrm>
            <a:off x="3508431" y="5025033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B9EE75B-23D5-1549-B441-A76B993B84A2}"/>
              </a:ext>
            </a:extLst>
          </p:cNvPr>
          <p:cNvSpPr txBox="1"/>
          <p:nvPr/>
        </p:nvSpPr>
        <p:spPr>
          <a:xfrm>
            <a:off x="3508431" y="5299816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Customer service skills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DF66A93-E66C-8D4C-A4D3-4C248C57700C}"/>
              </a:ext>
            </a:extLst>
          </p:cNvPr>
          <p:cNvSpPr/>
          <p:nvPr/>
        </p:nvSpPr>
        <p:spPr>
          <a:xfrm>
            <a:off x="6094469" y="5025033"/>
            <a:ext cx="2264670" cy="136247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A503-DC5C-6B44-9115-DB3081010A08}"/>
              </a:ext>
            </a:extLst>
          </p:cNvPr>
          <p:cNvSpPr txBox="1"/>
          <p:nvPr/>
        </p:nvSpPr>
        <p:spPr>
          <a:xfrm>
            <a:off x="6094469" y="5299816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well under pressure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B07C049-1393-6442-B215-1686A5AE2E06}"/>
              </a:ext>
            </a:extLst>
          </p:cNvPr>
          <p:cNvSpPr/>
          <p:nvPr/>
        </p:nvSpPr>
        <p:spPr>
          <a:xfrm>
            <a:off x="8666219" y="5025033"/>
            <a:ext cx="2264670" cy="1362477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15152F9-DAC1-E14F-ACD1-B59502BA5C34}"/>
              </a:ext>
            </a:extLst>
          </p:cNvPr>
          <p:cNvSpPr txBox="1"/>
          <p:nvPr/>
        </p:nvSpPr>
        <p:spPr>
          <a:xfrm>
            <a:off x="8666219" y="5299816"/>
            <a:ext cx="2264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Desire to help others</a:t>
            </a:r>
          </a:p>
        </p:txBody>
      </p:sp>
    </p:spTree>
    <p:extLst>
      <p:ext uri="{BB962C8B-B14F-4D97-AF65-F5344CB8AC3E}">
        <p14:creationId xmlns:p14="http://schemas.microsoft.com/office/powerpoint/2010/main" val="2350123709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876</TotalTime>
  <Words>389</Words>
  <Application>Microsoft Office PowerPoint</Application>
  <PresentationFormat>Widescreen</PresentationFormat>
  <Paragraphs>69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Abadi</vt:lpstr>
      <vt:lpstr>Arial</vt:lpstr>
      <vt:lpstr>Calibri</vt:lpstr>
      <vt:lpstr>Calibri Light</vt:lpstr>
      <vt:lpstr>Wingdings</vt:lpstr>
      <vt:lpstr>1_Retrospect</vt:lpstr>
      <vt:lpstr>Our Future –  Career Opportunities in Cumbria</vt:lpstr>
      <vt:lpstr>RECAP</vt:lpstr>
      <vt:lpstr>Biggest employment opportunities over the last years</vt:lpstr>
      <vt:lpstr>Myth Busting!! The top Growth Areas/Sectors  in Cumbria</vt:lpstr>
      <vt:lpstr>Today’s key question</vt:lpstr>
      <vt:lpstr>Today’s objectives</vt:lpstr>
      <vt:lpstr>Build your skills!! </vt:lpstr>
      <vt:lpstr>Which skills do different jobs need?</vt:lpstr>
      <vt:lpstr>Nurse or Web-site Designer? Which skills link with each role (6 for each)</vt:lpstr>
      <vt:lpstr>6 key skills for each</vt:lpstr>
      <vt:lpstr>Top 10 jobs advertised in Cumbria</vt:lpstr>
      <vt:lpstr>Top skills sought after in Cumbria</vt:lpstr>
      <vt:lpstr>Today’s key question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75</cp:revision>
  <dcterms:created xsi:type="dcterms:W3CDTF">2021-12-09T10:44:45Z</dcterms:created>
  <dcterms:modified xsi:type="dcterms:W3CDTF">2022-02-16T10:39:36Z</dcterms:modified>
</cp:coreProperties>
</file>