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7" r:id="rId2"/>
    <p:sldId id="258" r:id="rId3"/>
    <p:sldId id="321" r:id="rId4"/>
    <p:sldId id="260" r:id="rId5"/>
    <p:sldId id="272" r:id="rId6"/>
    <p:sldId id="273" r:id="rId7"/>
    <p:sldId id="276" r:id="rId8"/>
    <p:sldId id="278" r:id="rId9"/>
    <p:sldId id="277" r:id="rId10"/>
    <p:sldId id="274" r:id="rId11"/>
    <p:sldId id="275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742" autoAdjust="0"/>
    <p:restoredTop sz="94660"/>
  </p:normalViewPr>
  <p:slideViewPr>
    <p:cSldViewPr snapToGrid="0">
      <p:cViewPr varScale="1">
        <p:scale>
          <a:sx n="69" d="100"/>
          <a:sy n="69" d="100"/>
        </p:scale>
        <p:origin x="3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F9A6DA-8108-428D-B73A-642D4CCACC3B}" type="datetimeFigureOut">
              <a:rPr lang="en-GB" smtClean="0"/>
              <a:t>16/02/2022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DD94C8-838B-4DED-A516-C457E52E92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49925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323DC58-E4CB-AE4A-AAFE-518F301E020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1687485"/>
            <a:ext cx="10058400" cy="1922732"/>
          </a:xfrm>
        </p:spPr>
        <p:txBody>
          <a:bodyPr anchor="ctr">
            <a:normAutofit/>
          </a:bodyPr>
          <a:lstStyle>
            <a:lvl1pPr algn="l">
              <a:lnSpc>
                <a:spcPct val="85000"/>
              </a:lnSpc>
              <a:defRPr sz="5400" spc="-5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3740725"/>
            <a:ext cx="10058400" cy="859527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b="1" cap="all" spc="20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3558462"/>
            <a:ext cx="9875520" cy="0"/>
          </a:xfrm>
          <a:prstGeom prst="line">
            <a:avLst/>
          </a:prstGeom>
          <a:ln w="28575">
            <a:solidFill>
              <a:srgbClr val="ED6E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>
            <a:extLst>
              <a:ext uri="{FF2B5EF4-FFF2-40B4-BE49-F238E27FC236}">
                <a16:creationId xmlns:a16="http://schemas.microsoft.com/office/drawing/2014/main" id="{320B5FCA-2693-6F44-8A78-FFB8DBBB4C9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5439" y="4967656"/>
            <a:ext cx="6199958" cy="1346986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35532ECD-3ACD-1549-9201-77628368F905}"/>
              </a:ext>
            </a:extLst>
          </p:cNvPr>
          <p:cNvSpPr/>
          <p:nvPr userDrawn="1"/>
        </p:nvSpPr>
        <p:spPr>
          <a:xfrm>
            <a:off x="10217534" y="453162"/>
            <a:ext cx="1446541" cy="1446541"/>
          </a:xfrm>
          <a:prstGeom prst="rect">
            <a:avLst/>
          </a:prstGeom>
          <a:solidFill>
            <a:srgbClr val="ED6E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90E7518-FFDD-D940-95FC-9EA171E05C55}"/>
              </a:ext>
            </a:extLst>
          </p:cNvPr>
          <p:cNvSpPr txBox="1"/>
          <p:nvPr userDrawn="1"/>
        </p:nvSpPr>
        <p:spPr>
          <a:xfrm>
            <a:off x="10424318" y="493975"/>
            <a:ext cx="1032972" cy="1376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5000"/>
              </a:lnSpc>
            </a:pPr>
            <a:r>
              <a:rPr lang="en-GB" sz="3200" dirty="0">
                <a:solidFill>
                  <a:schemeClr val="bg1"/>
                </a:solidFill>
              </a:rPr>
              <a:t>YEAR</a:t>
            </a:r>
          </a:p>
          <a:p>
            <a:pPr algn="ctr">
              <a:lnSpc>
                <a:spcPts val="5000"/>
              </a:lnSpc>
            </a:pPr>
            <a:r>
              <a:rPr lang="en-GB" sz="4800" b="1">
                <a:solidFill>
                  <a:schemeClr val="bg1"/>
                </a:solidFill>
              </a:rPr>
              <a:t>11</a:t>
            </a:r>
            <a:endParaRPr lang="en-GB" sz="4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89338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892A9632-AEF8-5940-9056-3108D4CFD23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5613" y="1847589"/>
            <a:ext cx="10058401" cy="4261472"/>
          </a:xfrm>
        </p:spPr>
        <p:txBody>
          <a:bodyPr/>
          <a:lstStyle>
            <a:lvl1pPr>
              <a:buClr>
                <a:srgbClr val="ED6E4F"/>
              </a:buClr>
              <a:defRPr/>
            </a:lvl1pPr>
            <a:lvl2pPr>
              <a:buClr>
                <a:srgbClr val="ED6E4F"/>
              </a:buClr>
              <a:defRPr/>
            </a:lvl2pPr>
            <a:lvl3pPr>
              <a:buClr>
                <a:srgbClr val="ED6E4F"/>
              </a:buClr>
              <a:defRPr/>
            </a:lvl3pPr>
            <a:lvl4pPr>
              <a:buClr>
                <a:srgbClr val="ED6E4F"/>
              </a:buClr>
              <a:defRPr/>
            </a:lvl4pPr>
            <a:lvl5pPr>
              <a:buClr>
                <a:srgbClr val="ED6E4F"/>
              </a:buClr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5D82AA2-5FCB-CA44-9636-9F3382B3046E}"/>
              </a:ext>
            </a:extLst>
          </p:cNvPr>
          <p:cNvCxnSpPr/>
          <p:nvPr userDrawn="1"/>
        </p:nvCxnSpPr>
        <p:spPr>
          <a:xfrm>
            <a:off x="456148" y="1559170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49978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fld id="{DD020889-A332-488F-8EC8-C04FE46BC5CB}" type="datetimeFigureOut">
              <a:rPr lang="en-GB" smtClean="0"/>
              <a:t>16/02/2022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D362E2C3-1645-41AB-88FD-527E5246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8288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fld id="{DD020889-A332-488F-8EC8-C04FE46BC5CB}" type="datetimeFigureOut">
              <a:rPr lang="en-GB" smtClean="0"/>
              <a:t>16/02/2022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D362E2C3-1645-41AB-88FD-527E5246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2356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fld id="{DD020889-A332-488F-8EC8-C04FE46BC5CB}" type="datetimeFigureOut">
              <a:rPr lang="en-GB" smtClean="0"/>
              <a:t>16/02/2022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D362E2C3-1645-41AB-88FD-527E5246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41926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FD21BD2-C480-3E49-83A0-B487E640635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C1BF565-DAEE-DE49-BC5E-DBA80AECBCCE}"/>
              </a:ext>
            </a:extLst>
          </p:cNvPr>
          <p:cNvSpPr/>
          <p:nvPr userDrawn="1"/>
        </p:nvSpPr>
        <p:spPr>
          <a:xfrm>
            <a:off x="3597411" y="2363738"/>
            <a:ext cx="4994031" cy="34923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F3A944D-21CC-B64A-BFCA-1B0B293CD452}"/>
              </a:ext>
            </a:extLst>
          </p:cNvPr>
          <p:cNvSpPr/>
          <p:nvPr userDrawn="1"/>
        </p:nvSpPr>
        <p:spPr>
          <a:xfrm>
            <a:off x="2749172" y="1972992"/>
            <a:ext cx="1446541" cy="1446541"/>
          </a:xfrm>
          <a:prstGeom prst="rect">
            <a:avLst/>
          </a:prstGeom>
          <a:solidFill>
            <a:srgbClr val="ED6E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ACA8D55-F973-0741-BD80-D4FD4F86E659}"/>
              </a:ext>
            </a:extLst>
          </p:cNvPr>
          <p:cNvSpPr/>
          <p:nvPr userDrawn="1"/>
        </p:nvSpPr>
        <p:spPr>
          <a:xfrm>
            <a:off x="7869752" y="4641740"/>
            <a:ext cx="1446541" cy="1446541"/>
          </a:xfrm>
          <a:prstGeom prst="rect">
            <a:avLst/>
          </a:prstGeom>
          <a:solidFill>
            <a:srgbClr val="E8B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2205541-CBE6-6248-B558-DD4D702E214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9816" y="360738"/>
            <a:ext cx="1194794" cy="119479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599D726-E319-F94E-8875-A3C8E34578D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4029" y="2217808"/>
            <a:ext cx="557915" cy="96901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5BABDB8-C0F5-194E-B0A8-72C8E5766AD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2911" y="4872154"/>
            <a:ext cx="557915" cy="96901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410BFC8-7CFD-344C-876A-DB54D19CC5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094816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FD21BD2-C480-3E49-83A0-B487E640635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194"/>
            <a:ext cx="12192000" cy="68580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C1BF565-DAEE-DE49-BC5E-DBA80AECBCCE}"/>
              </a:ext>
            </a:extLst>
          </p:cNvPr>
          <p:cNvSpPr/>
          <p:nvPr userDrawn="1"/>
        </p:nvSpPr>
        <p:spPr>
          <a:xfrm>
            <a:off x="3598985" y="2363738"/>
            <a:ext cx="4994031" cy="32176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F3A944D-21CC-B64A-BFCA-1B0B293CD452}"/>
              </a:ext>
            </a:extLst>
          </p:cNvPr>
          <p:cNvSpPr/>
          <p:nvPr userDrawn="1"/>
        </p:nvSpPr>
        <p:spPr>
          <a:xfrm>
            <a:off x="5372730" y="1645702"/>
            <a:ext cx="1446541" cy="1446541"/>
          </a:xfrm>
          <a:prstGeom prst="rect">
            <a:avLst/>
          </a:prstGeom>
          <a:solidFill>
            <a:srgbClr val="ED6E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2205541-CBE6-6248-B558-DD4D702E214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9816" y="360738"/>
            <a:ext cx="1194794" cy="1194794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410BFC8-7CFD-344C-876A-DB54D19CC5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C3F91D6-427A-DD47-A709-DACAA4BB5E2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2743" y="1885823"/>
            <a:ext cx="173317" cy="883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40027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FD21BD2-C480-3E49-83A0-B487E640635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C1BF565-DAEE-DE49-BC5E-DBA80AECBCCE}"/>
              </a:ext>
            </a:extLst>
          </p:cNvPr>
          <p:cNvSpPr/>
          <p:nvPr userDrawn="1"/>
        </p:nvSpPr>
        <p:spPr>
          <a:xfrm>
            <a:off x="3597411" y="1013053"/>
            <a:ext cx="4994031" cy="49940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F3A944D-21CC-B64A-BFCA-1B0B293CD452}"/>
              </a:ext>
            </a:extLst>
          </p:cNvPr>
          <p:cNvSpPr/>
          <p:nvPr userDrawn="1"/>
        </p:nvSpPr>
        <p:spPr>
          <a:xfrm>
            <a:off x="2708770" y="636902"/>
            <a:ext cx="1446541" cy="1446541"/>
          </a:xfrm>
          <a:prstGeom prst="rect">
            <a:avLst/>
          </a:prstGeom>
          <a:solidFill>
            <a:srgbClr val="ED6E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ACA8D55-F973-0741-BD80-D4FD4F86E659}"/>
              </a:ext>
            </a:extLst>
          </p:cNvPr>
          <p:cNvSpPr/>
          <p:nvPr userDrawn="1"/>
        </p:nvSpPr>
        <p:spPr>
          <a:xfrm>
            <a:off x="7869752" y="4953021"/>
            <a:ext cx="1446541" cy="1446541"/>
          </a:xfrm>
          <a:prstGeom prst="rect">
            <a:avLst/>
          </a:prstGeom>
          <a:solidFill>
            <a:srgbClr val="E8B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2205541-CBE6-6248-B558-DD4D702E214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9816" y="360738"/>
            <a:ext cx="1194794" cy="119479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599D726-E319-F94E-8875-A3C8E34578D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0023" y="859790"/>
            <a:ext cx="557915" cy="96901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5BABDB8-C0F5-194E-B0A8-72C8E5766AD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2911" y="5183435"/>
            <a:ext cx="557915" cy="969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37021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FD21BD2-C480-3E49-83A0-B487E640635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81914C6-8A53-1447-81C1-C5267982DAB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9816" y="360738"/>
            <a:ext cx="1194794" cy="1194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95994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4E6AD9BA-9119-4F4E-9605-385D9151777E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6148" y="748940"/>
            <a:ext cx="10058400" cy="8065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6148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456148" y="1559170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BBBB0770-4468-9C45-99FD-35646B04A1E2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9816" y="360738"/>
            <a:ext cx="1194794" cy="1194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42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500" b="1" kern="1200" spc="-50" baseline="0">
          <a:solidFill>
            <a:srgbClr val="00A8A8"/>
          </a:solidFill>
          <a:latin typeface="+mj-lt"/>
          <a:ea typeface="+mj-ea"/>
          <a:cs typeface="+mj-cs"/>
        </a:defRPr>
      </a:lvl1pPr>
    </p:titleStyle>
    <p:bodyStyle>
      <a:lvl1pPr marL="357188" indent="-357188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Wingdings" pitchFamily="2" charset="2"/>
        <a:buChar char="§"/>
        <a:tabLst/>
        <a:defRPr sz="25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1338" indent="-341313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itchFamily="2" charset="2"/>
        <a:buChar char="§"/>
        <a:tabLst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714375" indent="-3302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itchFamily="2" charset="2"/>
        <a:buChar char="§"/>
        <a:tabLst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900113" indent="-333375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itchFamily="2" charset="2"/>
        <a:buChar char="§"/>
        <a:tabLst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073150" indent="-32385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itchFamily="2" charset="2"/>
        <a:buChar char="§"/>
        <a:tabLst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jpeg"/><Relationship Id="rId7" Type="http://schemas.openxmlformats.org/officeDocument/2006/relationships/image" Target="../media/image1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jpeg"/><Relationship Id="rId9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stem.org.uk/resources/elibrary/resource/30410/where-stem-can-take-you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stem.org.uk/resources/elibrary/resource/448959/engineering-engineers-can-change-world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bing.com/videos/search?q=bae+systems+barrow+in+frness&amp;&amp;view=detail&amp;mid=31E59C6F222ED0251EC631E59C6F222ED0251EC6&amp;&amp;FORM=VRDGAR&amp;ru=%2Fvideos%2Fsearch%3Fq%3Dbae%2520systems%2520barrow%2520in%2520frness%26qs%3Dn%26form%3DQBVR%26sp%3D-1%26pq%3Dbae%2520systems%2520barrow%2520in%2520frness%26sc%3D7-28%26sk%3D%26cvid%3D2291E097766045AEBFF137DA615ED733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66D132-25F2-4EA7-9D32-3D5F65DFCC1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Our Future – </a:t>
            </a:r>
            <a:br>
              <a:rPr lang="en-GB" dirty="0"/>
            </a:br>
            <a:r>
              <a:rPr lang="en-GB" dirty="0"/>
              <a:t>Career Opportunities in Cumbria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A8508B55-DB28-D84C-90B2-12CC0A1DF54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Exploring possibilities within Cumbria </a:t>
            </a:r>
            <a:br>
              <a:rPr lang="en-GB" dirty="0"/>
            </a:br>
            <a:r>
              <a:rPr lang="en-GB" dirty="0"/>
              <a:t>so you can plan your future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29249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Where can you find Labour Market Information?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Careers Fairs</a:t>
            </a:r>
          </a:p>
          <a:p>
            <a:r>
              <a:rPr lang="en-GB" dirty="0"/>
              <a:t>Open days and taster sessions at colleges and training providers</a:t>
            </a:r>
          </a:p>
          <a:p>
            <a:r>
              <a:rPr lang="en-GB" dirty="0"/>
              <a:t>Local newspapers</a:t>
            </a:r>
          </a:p>
          <a:p>
            <a:r>
              <a:rPr lang="en-GB" dirty="0"/>
              <a:t>Social Media</a:t>
            </a:r>
          </a:p>
          <a:p>
            <a:r>
              <a:rPr lang="en-GB" dirty="0"/>
              <a:t>Leaflets /booklets produced by sectors or local employers</a:t>
            </a:r>
          </a:p>
          <a:p>
            <a:r>
              <a:rPr lang="en-GB" dirty="0"/>
              <a:t>Workplace visits </a:t>
            </a:r>
          </a:p>
          <a:p>
            <a:r>
              <a:rPr lang="en-GB" dirty="0"/>
              <a:t>Work experience/placements</a:t>
            </a:r>
          </a:p>
          <a:p>
            <a:r>
              <a:rPr lang="en-GB" dirty="0"/>
              <a:t>Ask people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82624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Young people need to prepare for roles in an ever changing workforce </a:t>
            </a:r>
            <a:br>
              <a:rPr lang="en-GB" dirty="0"/>
            </a:b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Over half the jobs that you will be doing in the future do not even exist today</a:t>
            </a:r>
          </a:p>
          <a:p>
            <a:r>
              <a:rPr lang="en-GB" dirty="0"/>
              <a:t>To get the BEST jobs</a:t>
            </a:r>
          </a:p>
          <a:p>
            <a:r>
              <a:rPr lang="en-GB" dirty="0"/>
              <a:t>You need:</a:t>
            </a:r>
          </a:p>
          <a:p>
            <a:pPr lvl="1"/>
            <a:r>
              <a:rPr lang="en-GB" dirty="0"/>
              <a:t>The right exam results</a:t>
            </a:r>
          </a:p>
          <a:p>
            <a:pPr lvl="1"/>
            <a:r>
              <a:rPr lang="en-GB" dirty="0"/>
              <a:t>A good attitude and Experience</a:t>
            </a:r>
          </a:p>
          <a:p>
            <a:pPr lvl="1"/>
            <a:r>
              <a:rPr lang="en-GB" dirty="0"/>
              <a:t>Resilience</a:t>
            </a:r>
          </a:p>
          <a:p>
            <a:pPr lvl="1"/>
            <a:r>
              <a:rPr lang="en-GB" dirty="0"/>
              <a:t>Positive Attitude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25821106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AFD752-B1F7-4476-A2CA-E4B8D1A503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Today’s key question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1B3D4D2-95CE-9F44-B395-44B86125A08F}"/>
              </a:ext>
            </a:extLst>
          </p:cNvPr>
          <p:cNvSpPr txBox="1">
            <a:spLocks/>
          </p:cNvSpPr>
          <p:nvPr/>
        </p:nvSpPr>
        <p:spPr>
          <a:xfrm>
            <a:off x="3578088" y="3429000"/>
            <a:ext cx="4982816" cy="1991139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357188" indent="-357188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Wingdings" pitchFamily="2" charset="2"/>
              <a:buChar char="§"/>
              <a:tabLst/>
              <a:defRPr sz="25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1338" indent="-341313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" pitchFamily="2" charset="2"/>
              <a:buChar char="§"/>
              <a:tabLst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14375" indent="-3302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" pitchFamily="2" charset="2"/>
              <a:buChar char="§"/>
              <a:tabLst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00113" indent="-333375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" pitchFamily="2" charset="2"/>
              <a:buChar char="§"/>
              <a:tabLst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073150" indent="-32385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" pitchFamily="2" charset="2"/>
              <a:buChar char="§"/>
              <a:tabLst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3200" dirty="0"/>
              <a:t>What are the </a:t>
            </a:r>
            <a:br>
              <a:rPr lang="en-GB" sz="3200" dirty="0"/>
            </a:br>
            <a:r>
              <a:rPr lang="en-GB" sz="3200" dirty="0"/>
              <a:t>10 growth areas/sectors </a:t>
            </a:r>
            <a:br>
              <a:rPr lang="en-GB" sz="3200" dirty="0"/>
            </a:br>
            <a:r>
              <a:rPr lang="en-GB" sz="3200" dirty="0"/>
              <a:t>in Cumbria?</a:t>
            </a:r>
          </a:p>
        </p:txBody>
      </p:sp>
    </p:spTree>
    <p:extLst>
      <p:ext uri="{BB962C8B-B14F-4D97-AF65-F5344CB8AC3E}">
        <p14:creationId xmlns:p14="http://schemas.microsoft.com/office/powerpoint/2010/main" val="39076266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 Box 2"/>
          <p:cNvSpPr txBox="1">
            <a:spLocks noChangeArrowheads="1"/>
          </p:cNvSpPr>
          <p:nvPr/>
        </p:nvSpPr>
        <p:spPr bwMode="auto">
          <a:xfrm>
            <a:off x="925730" y="3859289"/>
            <a:ext cx="1886400" cy="360000"/>
          </a:xfrm>
          <a:prstGeom prst="rect">
            <a:avLst/>
          </a:prstGeom>
          <a:solidFill>
            <a:srgbClr val="E8B463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i="0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Health Care </a:t>
            </a:r>
          </a:p>
        </p:txBody>
      </p:sp>
      <p:sp>
        <p:nvSpPr>
          <p:cNvPr id="33" name="Rectangle 40"/>
          <p:cNvSpPr>
            <a:spLocks noChangeArrowheads="1"/>
          </p:cNvSpPr>
          <p:nvPr/>
        </p:nvSpPr>
        <p:spPr bwMode="auto">
          <a:xfrm>
            <a:off x="0" y="533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3045199" y="3859289"/>
            <a:ext cx="1886400" cy="360000"/>
          </a:xfrm>
          <a:prstGeom prst="rect">
            <a:avLst/>
          </a:prstGeom>
          <a:solidFill>
            <a:srgbClr val="ED6E4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Social</a:t>
            </a:r>
            <a:r>
              <a:rPr kumimoji="0" lang="en-US" altLang="en-US" i="0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Care </a:t>
            </a:r>
          </a:p>
        </p:txBody>
      </p:sp>
      <p:sp>
        <p:nvSpPr>
          <p:cNvPr id="16" name="Text Box 2"/>
          <p:cNvSpPr txBox="1">
            <a:spLocks noChangeArrowheads="1"/>
          </p:cNvSpPr>
          <p:nvPr/>
        </p:nvSpPr>
        <p:spPr bwMode="auto">
          <a:xfrm>
            <a:off x="5173280" y="3639221"/>
            <a:ext cx="1886400" cy="540000"/>
          </a:xfrm>
          <a:prstGeom prst="rect">
            <a:avLst/>
          </a:prstGeom>
          <a:solidFill>
            <a:srgbClr val="E8B463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ts val="18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Advanced Manufacturing</a:t>
            </a:r>
            <a:r>
              <a:rPr kumimoji="0" lang="en-US" altLang="en-US" i="0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7298970" y="3639221"/>
            <a:ext cx="1886400" cy="540000"/>
          </a:xfrm>
          <a:prstGeom prst="rect">
            <a:avLst/>
          </a:prstGeom>
          <a:solidFill>
            <a:srgbClr val="ED6E4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ts val="19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Nuclear &amp; Clean Energy</a:t>
            </a:r>
            <a:r>
              <a:rPr kumimoji="0" lang="en-US" altLang="en-US" i="0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12111889" y="7102474"/>
            <a:ext cx="2351471" cy="155101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b="1" u="sng" dirty="0">
                <a:solidFill>
                  <a:srgbClr val="FF0000"/>
                </a:solidFill>
                <a:latin typeface="Arial" panose="020B0604020202020204" pitchFamily="34" charset="0"/>
              </a:rPr>
              <a:t>Professional Services</a:t>
            </a:r>
            <a:r>
              <a:rPr kumimoji="0" lang="en-US" altLang="en-US" b="1" i="0" u="sng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 </a:t>
            </a:r>
          </a:p>
        </p:txBody>
      </p:sp>
      <p:pic>
        <p:nvPicPr>
          <p:cNvPr id="44" name="Picture 2" descr="Health Care Careers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730" y="1767324"/>
            <a:ext cx="1886552" cy="2091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Image result for social  care"/>
          <p:cNvPicPr>
            <a:picLocks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206"/>
          <a:stretch/>
        </p:blipFill>
        <p:spPr bwMode="auto">
          <a:xfrm>
            <a:off x="3045199" y="1767324"/>
            <a:ext cx="1886400" cy="2091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6" descr="Image result for manufacturi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3326" name="Picture 14" descr="Image result for wind turbine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7205" y="1767323"/>
            <a:ext cx="1888165" cy="1871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9422894" y="1767322"/>
            <a:ext cx="1886400" cy="209196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5882" y="4515591"/>
            <a:ext cx="1886400" cy="138823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7"/>
          <a:srcRect t="22158"/>
          <a:stretch/>
        </p:blipFill>
        <p:spPr>
          <a:xfrm>
            <a:off x="3061692" y="4515592"/>
            <a:ext cx="1886400" cy="138823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173280" y="4515592"/>
            <a:ext cx="1886400" cy="167729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284868" y="4515592"/>
            <a:ext cx="1886400" cy="165255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420678" y="4491634"/>
            <a:ext cx="1886400" cy="1628477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AEE900D3-BBB5-7B4B-98CF-7896BB2A1C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/>
              <a:t>Answer to Key Question  - </a:t>
            </a:r>
            <a:br>
              <a:rPr lang="en-GB" altLang="en-US" dirty="0"/>
            </a:br>
            <a:r>
              <a:rPr lang="en-GB" altLang="en-US" dirty="0"/>
              <a:t>The top 10 Growth Areas/Sectors in Cumbria</a:t>
            </a: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9A615BCE-A0B0-CA4E-9EA1-9D1D661E14FC}"/>
              </a:ext>
            </a:extLst>
          </p:cNvPr>
          <p:cNvPicPr>
            <a:picLocks/>
          </p:cNvPicPr>
          <p:nvPr/>
        </p:nvPicPr>
        <p:blipFill>
          <a:blip r:embed="rId11"/>
          <a:stretch>
            <a:fillRect/>
          </a:stretch>
        </p:blipFill>
        <p:spPr>
          <a:xfrm>
            <a:off x="5173280" y="1767323"/>
            <a:ext cx="1887389" cy="1871898"/>
          </a:xfrm>
          <a:prstGeom prst="rect">
            <a:avLst/>
          </a:prstGeom>
        </p:spPr>
      </p:pic>
      <p:sp>
        <p:nvSpPr>
          <p:cNvPr id="37" name="Text Box 2">
            <a:extLst>
              <a:ext uri="{FF2B5EF4-FFF2-40B4-BE49-F238E27FC236}">
                <a16:creationId xmlns:a16="http://schemas.microsoft.com/office/drawing/2014/main" id="{8FF259E3-3647-9142-8C0F-27ED7C9DDC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22894" y="3859289"/>
            <a:ext cx="1886400" cy="360000"/>
          </a:xfrm>
          <a:prstGeom prst="rect">
            <a:avLst/>
          </a:prstGeom>
          <a:solidFill>
            <a:srgbClr val="E8B463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Construction</a:t>
            </a:r>
            <a:r>
              <a:rPr lang="en-US" altLang="en-US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38" name="Text Box 2">
            <a:extLst>
              <a:ext uri="{FF2B5EF4-FFF2-40B4-BE49-F238E27FC236}">
                <a16:creationId xmlns:a16="http://schemas.microsoft.com/office/drawing/2014/main" id="{70F60D31-626B-CD46-873A-7C2EC1EAD6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5882" y="5903829"/>
            <a:ext cx="1886400" cy="540000"/>
          </a:xfrm>
          <a:prstGeom prst="rect">
            <a:avLst/>
          </a:prstGeom>
          <a:solidFill>
            <a:srgbClr val="ED6E4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eaLnBrk="0" fontAlgn="base" hangingPunct="0">
              <a:lnSpc>
                <a:spcPts val="19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Tourism &amp; The Visitor Economy </a:t>
            </a:r>
          </a:p>
        </p:txBody>
      </p:sp>
      <p:sp>
        <p:nvSpPr>
          <p:cNvPr id="39" name="Text Box 2">
            <a:extLst>
              <a:ext uri="{FF2B5EF4-FFF2-40B4-BE49-F238E27FC236}">
                <a16:creationId xmlns:a16="http://schemas.microsoft.com/office/drawing/2014/main" id="{EC00F995-E6C2-B647-8B32-530CB8B840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5198" y="5903829"/>
            <a:ext cx="1886400" cy="540000"/>
          </a:xfrm>
          <a:prstGeom prst="rect">
            <a:avLst/>
          </a:prstGeom>
          <a:solidFill>
            <a:srgbClr val="E8B463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eaLnBrk="0" fontAlgn="base" hangingPunct="0">
              <a:lnSpc>
                <a:spcPts val="186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Transport &amp; Logistics </a:t>
            </a:r>
          </a:p>
        </p:txBody>
      </p:sp>
      <p:sp>
        <p:nvSpPr>
          <p:cNvPr id="40" name="Text Box 2">
            <a:extLst>
              <a:ext uri="{FF2B5EF4-FFF2-40B4-BE49-F238E27FC236}">
                <a16:creationId xmlns:a16="http://schemas.microsoft.com/office/drawing/2014/main" id="{2F31361F-B5C6-FC48-9D99-07CDBD4CD1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74226" y="5903829"/>
            <a:ext cx="1886400" cy="540000"/>
          </a:xfrm>
          <a:prstGeom prst="rect">
            <a:avLst/>
          </a:prstGeom>
          <a:solidFill>
            <a:srgbClr val="ED6E4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eaLnBrk="0" fontAlgn="base" hangingPunct="0">
              <a:lnSpc>
                <a:spcPts val="19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Professional Services</a:t>
            </a:r>
          </a:p>
        </p:txBody>
      </p:sp>
      <p:sp>
        <p:nvSpPr>
          <p:cNvPr id="41" name="Text Box 2">
            <a:extLst>
              <a:ext uri="{FF2B5EF4-FFF2-40B4-BE49-F238E27FC236}">
                <a16:creationId xmlns:a16="http://schemas.microsoft.com/office/drawing/2014/main" id="{B7A55A2A-2B88-544A-8C26-3C00700ADC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84868" y="5903829"/>
            <a:ext cx="1886400" cy="540000"/>
          </a:xfrm>
          <a:prstGeom prst="rect">
            <a:avLst/>
          </a:prstGeom>
          <a:solidFill>
            <a:srgbClr val="E8B463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eaLnBrk="0" fontAlgn="base" hangingPunct="0">
              <a:lnSpc>
                <a:spcPts val="186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Creative &amp; Cultural</a:t>
            </a:r>
          </a:p>
        </p:txBody>
      </p:sp>
      <p:sp>
        <p:nvSpPr>
          <p:cNvPr id="42" name="Text Box 2">
            <a:extLst>
              <a:ext uri="{FF2B5EF4-FFF2-40B4-BE49-F238E27FC236}">
                <a16:creationId xmlns:a16="http://schemas.microsoft.com/office/drawing/2014/main" id="{47C9EAC0-C18D-1B4C-A6FE-581DF9411D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20678" y="6083829"/>
            <a:ext cx="1886400" cy="360000"/>
          </a:xfrm>
          <a:prstGeom prst="rect">
            <a:avLst/>
          </a:prstGeom>
          <a:solidFill>
            <a:srgbClr val="ED6E4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eaLnBrk="0" fontAlgn="base" hangingPunct="0">
              <a:lnSpc>
                <a:spcPts val="19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Rural</a:t>
            </a:r>
          </a:p>
        </p:txBody>
      </p:sp>
    </p:spTree>
    <p:extLst>
      <p:ext uri="{BB962C8B-B14F-4D97-AF65-F5344CB8AC3E}">
        <p14:creationId xmlns:p14="http://schemas.microsoft.com/office/powerpoint/2010/main" val="15035686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Aims of the presentation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To identify growth areas including (STEM careers)</a:t>
            </a:r>
          </a:p>
          <a:p>
            <a:r>
              <a:rPr lang="en-GB" dirty="0"/>
              <a:t>To signpost you to where you can find labour market information to help you on your career journey.</a:t>
            </a:r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10469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STEM Jobs – A Growth Area?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 fontAlgn="base">
              <a:buNone/>
            </a:pPr>
            <a:r>
              <a:rPr lang="en-GB" b="1" dirty="0"/>
              <a:t>What is STEM?</a:t>
            </a:r>
            <a:endParaRPr lang="en-GB" dirty="0"/>
          </a:p>
          <a:p>
            <a:pPr fontAlgn="base"/>
            <a:r>
              <a:rPr lang="en-GB" dirty="0"/>
              <a:t>STEM stands for Science, Technology, Engineering and Maths. </a:t>
            </a:r>
          </a:p>
          <a:p>
            <a:pPr fontAlgn="base"/>
            <a:r>
              <a:rPr lang="en-GB" dirty="0"/>
              <a:t> Employers value the skills you develop in STEM subjects and careers. </a:t>
            </a:r>
          </a:p>
          <a:p>
            <a:pPr fontAlgn="base"/>
            <a:r>
              <a:rPr lang="en-GB" dirty="0"/>
              <a:t> Why?  Because there are going to be more skilled jobs available in these areas in the future. </a:t>
            </a:r>
          </a:p>
          <a:p>
            <a:pPr fontAlgn="base"/>
            <a:r>
              <a:rPr lang="en-GB" dirty="0"/>
              <a:t>Being creative is also important, to be innovative in solving workplace challenges.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82081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STEM Video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algn="ctr"/>
            <a:endParaRPr lang="en-GB" sz="4800" dirty="0">
              <a:hlinkClick r:id="rId2"/>
            </a:endParaRPr>
          </a:p>
          <a:p>
            <a:pPr algn="ctr"/>
            <a:endParaRPr lang="en-GB" sz="4800" dirty="0">
              <a:hlinkClick r:id="rId2"/>
            </a:endParaRPr>
          </a:p>
          <a:p>
            <a:pPr algn="ctr"/>
            <a:r>
              <a:rPr lang="en-GB" sz="4800" dirty="0">
                <a:hlinkClick r:id="rId2"/>
              </a:rPr>
              <a:t>Where STEM Can Take You | STEM</a:t>
            </a:r>
            <a:endParaRPr lang="en-GB" sz="4800" dirty="0"/>
          </a:p>
          <a:p>
            <a:pPr algn="ctr"/>
            <a:endParaRPr lang="en-GB" sz="4800" dirty="0"/>
          </a:p>
        </p:txBody>
      </p:sp>
    </p:spTree>
    <p:extLst>
      <p:ext uri="{BB962C8B-B14F-4D97-AF65-F5344CB8AC3E}">
        <p14:creationId xmlns:p14="http://schemas.microsoft.com/office/powerpoint/2010/main" val="40867449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Engineering video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  <a:p>
            <a:r>
              <a:rPr lang="en-GB" dirty="0">
                <a:hlinkClick r:id="rId2"/>
              </a:rPr>
              <a:t>This is Engineering: engineers can change the world | STEM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32786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BAE in Barrow – Apprenticeship video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>
                <a:hlinkClick r:id="rId2"/>
              </a:rPr>
              <a:t>Apprentice Liz Allen at BAE Systems in Barrow-in-Furness - Bing video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01904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Impartial or not ?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dirty="0"/>
              <a:t>When can LMI be regarded as not promoting one job, or occupational sector, over another?</a:t>
            </a:r>
          </a:p>
          <a:p>
            <a:r>
              <a:rPr lang="en-GB" dirty="0"/>
              <a:t>Can you think of some LMI that you have come across that gives the message that a particular job has so many attractive features, that it should be considered above others?</a:t>
            </a:r>
            <a:br>
              <a:rPr lang="en-GB" dirty="0"/>
            </a:br>
            <a:r>
              <a:rPr lang="en-GB" dirty="0"/>
              <a:t>[For example, job adverts are one source of LMI that are likely to highlight the advantages of a particular job and downplay the disadvantages].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0337168"/>
      </p:ext>
    </p:extLst>
  </p:cSld>
  <p:clrMapOvr>
    <a:masterClrMapping/>
  </p:clrMapOvr>
</p:sld>
</file>

<file path=ppt/theme/theme1.xml><?xml version="1.0" encoding="utf-8"?>
<a:theme xmlns:a="http://schemas.openxmlformats.org/drawingml/2006/main" name="1_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385</Words>
  <Application>Microsoft Office PowerPoint</Application>
  <PresentationFormat>Widescreen</PresentationFormat>
  <Paragraphs>59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Wingdings</vt:lpstr>
      <vt:lpstr>1_Retrospect</vt:lpstr>
      <vt:lpstr>Our Future –  Career Opportunities in Cumbria</vt:lpstr>
      <vt:lpstr>Today’s key question</vt:lpstr>
      <vt:lpstr>Answer to Key Question  -  The top 10 Growth Areas/Sectors in Cumbria</vt:lpstr>
      <vt:lpstr>Aims of the presentation</vt:lpstr>
      <vt:lpstr>STEM Jobs – A Growth Area?</vt:lpstr>
      <vt:lpstr>STEM Video</vt:lpstr>
      <vt:lpstr>Engineering video </vt:lpstr>
      <vt:lpstr>BAE in Barrow – Apprenticeship video</vt:lpstr>
      <vt:lpstr>Impartial or not ? </vt:lpstr>
      <vt:lpstr>Where can you find Labour Market Information?</vt:lpstr>
      <vt:lpstr>Young people need to prepare for roles in an ever changing workforce  </vt:lpstr>
    </vt:vector>
  </TitlesOfParts>
  <Company>Cumbria County Council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Our Future –  Career Opportunities in Cumbria</dc:title>
  <dc:creator>Tate, Jo</dc:creator>
  <cp:lastModifiedBy>Tate, Jo</cp:lastModifiedBy>
  <cp:revision>9</cp:revision>
  <dcterms:created xsi:type="dcterms:W3CDTF">2021-12-16T10:58:47Z</dcterms:created>
  <dcterms:modified xsi:type="dcterms:W3CDTF">2022-02-16T15:34:22Z</dcterms:modified>
</cp:coreProperties>
</file>