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58" r:id="rId3"/>
    <p:sldId id="260" r:id="rId4"/>
    <p:sldId id="261" r:id="rId5"/>
    <p:sldId id="262" r:id="rId6"/>
    <p:sldId id="273" r:id="rId7"/>
    <p:sldId id="264" r:id="rId8"/>
    <p:sldId id="265" r:id="rId9"/>
    <p:sldId id="266" r:id="rId10"/>
    <p:sldId id="274" r:id="rId11"/>
    <p:sldId id="321" r:id="rId12"/>
    <p:sldId id="269" r:id="rId13"/>
    <p:sldId id="270" r:id="rId14"/>
    <p:sldId id="323" r:id="rId15"/>
    <p:sldId id="27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6E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101" autoAdjust="0"/>
    <p:restoredTop sz="94715"/>
  </p:normalViewPr>
  <p:slideViewPr>
    <p:cSldViewPr snapToGrid="0">
      <p:cViewPr varScale="1">
        <p:scale>
          <a:sx n="65" d="100"/>
          <a:sy n="65" d="100"/>
        </p:scale>
        <p:origin x="10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9A6DA-8108-428D-B73A-642D4CCACC3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DD94C8-838B-4DED-A516-C457E52E9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992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110925">
              <a:defRPr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2 Sisters (</a:t>
            </a:r>
            <a:r>
              <a:rPr lang="en-GB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Cavrays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) – Looking for entrepreneurial staff to drive change and new ideas to become a leader in the food industry – if want a career in Food Manufacturing. </a:t>
            </a:r>
          </a:p>
          <a:p>
            <a:pPr defTabSz="1110925">
              <a:defRPr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BAE, Barrow – employ 5,200 staff</a:t>
            </a:r>
          </a:p>
          <a:p>
            <a:pPr defTabSz="1110925">
              <a:defRPr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Sellafield – 9,800 staff – largest ‘private’ employer in the county</a:t>
            </a:r>
          </a:p>
          <a:p>
            <a:pPr defTabSz="1110925">
              <a:defRPr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Nestle – 8,000 people over 20 sites including </a:t>
            </a:r>
            <a:r>
              <a:rPr lang="en-GB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Dalston</a:t>
            </a:r>
            <a:r>
              <a:rPr lang="en-GB" sz="16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(cappuccino &amp; Coffee Mate products)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 York, Halifax (Polo, Quality Street &amp; </a:t>
            </a:r>
            <a:r>
              <a:rPr lang="en-GB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Kitkat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), Liverpool. Brands include </a:t>
            </a:r>
            <a:r>
              <a:rPr lang="en-GB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Kitkat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 (chocolate) &amp; Purina – pet food so jobs can include Vet Advisers, Sales Assistants, Shift Engineers </a:t>
            </a:r>
            <a:r>
              <a:rPr lang="en-GB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1110925">
              <a:defRPr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Pirelli – 5</a:t>
            </a:r>
            <a:r>
              <a:rPr lang="en-GB" sz="1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 largest tyre manufacturer in the world. In Carlisle Pirelli make tyres for Audi, Jaguar Land Rover, Mercedes, Porsche &amp; Volvo. Currently expanding</a:t>
            </a:r>
          </a:p>
          <a:p>
            <a:pPr defTabSz="1110925">
              <a:defRPr/>
            </a:pPr>
            <a:r>
              <a:rPr lang="en-GB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Innovia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Wigton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 – Produce polypropylene and cellulose films – think £5 and £10 notes, Quality Street wrappers – made of paper to look like plastic – fully biodegradable</a:t>
            </a:r>
          </a:p>
          <a:p>
            <a:pPr defTabSz="1110925">
              <a:defRPr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Crown </a:t>
            </a:r>
            <a:r>
              <a:rPr lang="en-GB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Bevcan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 – Metal Box – employ 335 and produce 1,400 can per minute for beer,</a:t>
            </a:r>
            <a:r>
              <a:rPr lang="en-GB" sz="16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cider and soft drinks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1110925">
              <a:defRPr/>
            </a:pPr>
            <a:r>
              <a:rPr lang="en-GB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Pladis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 – formerly </a:t>
            </a:r>
            <a:r>
              <a:rPr lang="en-GB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McVities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 – In Carlisle make ginger nuts, fruit shortcake and </a:t>
            </a:r>
            <a:r>
              <a:rPr lang="en-GB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Carrs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 Table Water biscuits</a:t>
            </a:r>
          </a:p>
          <a:p>
            <a:pPr defTabSz="1110925">
              <a:defRPr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Asda – 180,000 employees known as ‘colleagues’ in stores, HR and distribution centres</a:t>
            </a:r>
          </a:p>
          <a:p>
            <a:pPr defTabSz="1110925">
              <a:defRPr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Heinz – factory in Kendal – Baby foods</a:t>
            </a:r>
          </a:p>
          <a:p>
            <a:pPr defTabSz="1110925">
              <a:defRPr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NHS – one of the largest employer in Cumbria – has over 350 different job roles including psychiatrists, physiotherapists,</a:t>
            </a:r>
            <a:r>
              <a:rPr lang="en-GB" sz="16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HR staff, cleaners, porters, doctors, dentists, nurses</a:t>
            </a:r>
          </a:p>
          <a:p>
            <a:pPr defTabSz="1110925">
              <a:defRPr/>
            </a:pPr>
            <a:r>
              <a:rPr lang="en-GB" sz="1600" b="1" baseline="0" dirty="0">
                <a:latin typeface="Arial" panose="020B0604020202020204" pitchFamily="34" charset="0"/>
                <a:cs typeface="Arial" panose="020B0604020202020204" pitchFamily="34" charset="0"/>
              </a:rPr>
              <a:t>Cumbria County Council – largest employer in Cumbria – includes schools, libraries, youth services, social services, highway maintenance, waste disposal, emergency planning, consumer protection, town &amp; country planning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1110925">
              <a:defRPr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Many of these firms are local, national and international – need to do your research.</a:t>
            </a:r>
          </a:p>
          <a:p>
            <a:pPr defTabSz="1110925">
              <a:defRPr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056F7A-9DBD-4FC0-A7F4-16A6FAE65E3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40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87485"/>
            <a:ext cx="10058400" cy="192273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5400" spc="-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740725"/>
            <a:ext cx="10058400" cy="859527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558462"/>
            <a:ext cx="987552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39" y="4967656"/>
            <a:ext cx="6199958" cy="13469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532ECD-3ACD-1549-9201-77628368F905}"/>
              </a:ext>
            </a:extLst>
          </p:cNvPr>
          <p:cNvSpPr/>
          <p:nvPr userDrawn="1"/>
        </p:nvSpPr>
        <p:spPr>
          <a:xfrm>
            <a:off x="10217534" y="45316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0E7518-FFDD-D940-95FC-9EA171E05C55}"/>
              </a:ext>
            </a:extLst>
          </p:cNvPr>
          <p:cNvSpPr txBox="1"/>
          <p:nvPr userDrawn="1"/>
        </p:nvSpPr>
        <p:spPr>
          <a:xfrm>
            <a:off x="10424318" y="493975"/>
            <a:ext cx="1032972" cy="137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GB" sz="3200" dirty="0">
                <a:solidFill>
                  <a:schemeClr val="bg1"/>
                </a:solidFill>
              </a:rPr>
              <a:t>YEAR</a:t>
            </a:r>
          </a:p>
          <a:p>
            <a:pPr algn="ctr">
              <a:lnSpc>
                <a:spcPts val="5000"/>
              </a:lnSpc>
            </a:pPr>
            <a:r>
              <a:rPr lang="en-GB" sz="4800" b="1">
                <a:solidFill>
                  <a:schemeClr val="bg1"/>
                </a:solidFill>
              </a:rPr>
              <a:t>11</a:t>
            </a:r>
            <a:endParaRPr lang="en-GB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498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4261472"/>
          </a:xfrm>
        </p:spPr>
        <p:txBody>
          <a:bodyPr/>
          <a:lstStyle>
            <a:lvl1pPr>
              <a:buClr>
                <a:srgbClr val="ED6E4F"/>
              </a:buClr>
              <a:defRPr/>
            </a:lvl1pPr>
            <a:lvl2pPr>
              <a:buClr>
                <a:srgbClr val="ED6E4F"/>
              </a:buClr>
              <a:defRPr/>
            </a:lvl2pPr>
            <a:lvl3pPr>
              <a:buClr>
                <a:srgbClr val="ED6E4F"/>
              </a:buClr>
              <a:defRPr/>
            </a:lvl3pPr>
            <a:lvl4pPr>
              <a:buClr>
                <a:srgbClr val="ED6E4F"/>
              </a:buClr>
              <a:defRPr/>
            </a:lvl4pPr>
            <a:lvl5pPr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5111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609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10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181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2363738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49172" y="197299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641740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29" y="2217808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4872154"/>
            <a:ext cx="557915" cy="9690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335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94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8985" y="2363738"/>
            <a:ext cx="4994031" cy="3217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5372730" y="16457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3F91D6-427A-DD47-A709-DACAA4BB5E2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743" y="1885823"/>
            <a:ext cx="173317" cy="883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096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1013053"/>
            <a:ext cx="4994031" cy="499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08770" y="6369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953021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023" y="859790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5183435"/>
            <a:ext cx="557915" cy="96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131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61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148" y="748940"/>
            <a:ext cx="10058400" cy="806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48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312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9" r:id="rId7"/>
    <p:sldLayoutId id="2147483667" r:id="rId8"/>
    <p:sldLayoutId id="2147483668" r:id="rId9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 spc="-50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itchFamily="2" charset="2"/>
        <a:buChar char="§"/>
        <a:tabLst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38" indent="-341313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75" indent="-3302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113" indent="-3333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73150" indent="-3238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hyperlink" Target="http://www.google.co.uk/url?url=http://www.bedfactorydirect.co.uk/sealy-memory-support-divan-bed&amp;rct=j&amp;frm=1&amp;q=&amp;esrc=s&amp;sa=U&amp;ved=0ahUKEwj7pLmSitzWAhVBbFAKHfS1B4sQwW4IGDAB&amp;usg=AOvVaw0oWq63aBWw0gJHNlqapCEP" TargetMode="External"/><Relationship Id="rId18" Type="http://schemas.openxmlformats.org/officeDocument/2006/relationships/image" Target="../media/image27.jpeg"/><Relationship Id="rId26" Type="http://schemas.openxmlformats.org/officeDocument/2006/relationships/image" Target="../media/image33.png"/><Relationship Id="rId3" Type="http://schemas.openxmlformats.org/officeDocument/2006/relationships/hyperlink" Target="https://www.google.co.uk/url?url=https://www.flickr.com/photos/nestle/5537492450&amp;rct=j&amp;frm=1&amp;q=&amp;esrc=s&amp;sa=U&amp;ved=0ahUKEwiS2KyLiNzWAhWBKVAKHRObDegQwW4IJDAH&amp;usg=AOvVaw1n6QfqP9ebwvd_VScAsKjf" TargetMode="External"/><Relationship Id="rId21" Type="http://schemas.openxmlformats.org/officeDocument/2006/relationships/hyperlink" Target="http://www.google.co.uk/url?url=http://1000logos.net/heinz-logo/&amp;rct=j&amp;frm=1&amp;q=&amp;esrc=s&amp;sa=U&amp;ved=0ahUKEwj3-d6Ui9zWAhVFb1AKHQZcD5MQwW4IHDAD&amp;usg=AOvVaw2Dk46gUa4G9mKSfw36sFoy" TargetMode="External"/><Relationship Id="rId7" Type="http://schemas.openxmlformats.org/officeDocument/2006/relationships/hyperlink" Target="https://www.google.co.uk/url?url=https://au.gradconnection.com/employers/bae-systems/&amp;rct=j&amp;frm=1&amp;q=&amp;esrc=s&amp;sa=U&amp;ved=0ahUKEwiFr_K0iNzWAhWDY1AKHSirCWMQwW4IHjAE&amp;usg=AOvVaw03PG9YQo0Ki12YnBAe9dTL" TargetMode="External"/><Relationship Id="rId12" Type="http://schemas.openxmlformats.org/officeDocument/2006/relationships/image" Target="../media/image24.jpeg"/><Relationship Id="rId17" Type="http://schemas.openxmlformats.org/officeDocument/2006/relationships/hyperlink" Target="https://www.google.co.uk/url?url=https://www.indeed.com/cmp/Crown-Cork-%26-Seal/jobs&amp;rct=j&amp;frm=1&amp;q=&amp;esrc=s&amp;sa=U&amp;ved=0ahUKEwicisLVitzWAhXRKlAKHZhGAmwQwW4IFjAA&amp;usg=AOvVaw28qNgi3HTmWXSaSQiPDaEK" TargetMode="External"/><Relationship Id="rId25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6.png"/><Relationship Id="rId20" Type="http://schemas.openxmlformats.org/officeDocument/2006/relationships/image" Target="../media/image28.png"/><Relationship Id="rId29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hyperlink" Target="https://www.google.co.uk/url?url=https://peopleshistorynhs.org/museumobjects/nhs-logo/&amp;rct=j&amp;frm=1&amp;q=&amp;esrc=s&amp;sa=U&amp;ved=0ahUKEwiXvo75idzWAhUPKFAKHdsEDkQQwW4IGjAC&amp;usg=AOvVaw3znx4OVzMHjK7bHp2K6p2O" TargetMode="External"/><Relationship Id="rId24" Type="http://schemas.openxmlformats.org/officeDocument/2006/relationships/image" Target="../media/image31.png"/><Relationship Id="rId32" Type="http://schemas.openxmlformats.org/officeDocument/2006/relationships/image" Target="../media/image39.png"/><Relationship Id="rId5" Type="http://schemas.openxmlformats.org/officeDocument/2006/relationships/hyperlink" Target="https://www.google.co.uk/url?url=https://commons.wikimedia.org/wiki/File:Logo_Pirelli.svg&amp;rct=j&amp;frm=1&amp;q=&amp;esrc=s&amp;sa=U&amp;ved=0ahUKEwjOl8ioiNzWAhUGJVAKHW6DAs0QwW4IGDAB&amp;usg=AOvVaw2N7F-weHLSsHl040TXX1rt" TargetMode="External"/><Relationship Id="rId15" Type="http://schemas.openxmlformats.org/officeDocument/2006/relationships/hyperlink" Target="http://www.google.co.uk/url?url=http://www.labelsandlabeling.com/news/latest/innovia-sells-cellophane-futamura-chemicals-effort-strengthen-focus-films&amp;rct=j&amp;frm=1&amp;q=&amp;esrc=s&amp;sa=U&amp;ved=0ahUKEwjmzJ67itzWAhUDb1AKHTGkCPgQwW4IFjAA&amp;usg=AOvVaw0-jqpOoY2VMkBV20EqkNqo" TargetMode="External"/><Relationship Id="rId23" Type="http://schemas.openxmlformats.org/officeDocument/2006/relationships/image" Target="../media/image30.png"/><Relationship Id="rId28" Type="http://schemas.openxmlformats.org/officeDocument/2006/relationships/image" Target="../media/image35.png"/><Relationship Id="rId10" Type="http://schemas.openxmlformats.org/officeDocument/2006/relationships/image" Target="../media/image23.jpeg"/><Relationship Id="rId19" Type="http://schemas.openxmlformats.org/officeDocument/2006/relationships/hyperlink" Target="http://www.google.co.uk/url?url=http://www.unitedbiscuits.com/news/worlds-best-loved-biscuit-and-confectionery-brands-unite-to-form-new-global-business/&amp;rct=j&amp;frm=1&amp;q=&amp;esrc=s&amp;sa=U&amp;ved=0ahUKEwjLk63xitzWAhXNKVAKHVAuC6kQwW4IGDAB&amp;usg=AOvVaw3qppRfyDPyqkLk1lz0-5OW" TargetMode="External"/><Relationship Id="rId31" Type="http://schemas.openxmlformats.org/officeDocument/2006/relationships/image" Target="../media/image38.png"/><Relationship Id="rId4" Type="http://schemas.openxmlformats.org/officeDocument/2006/relationships/image" Target="../media/image20.png"/><Relationship Id="rId9" Type="http://schemas.openxmlformats.org/officeDocument/2006/relationships/hyperlink" Target="https://www.google.co.uk/url?url=https://en.wikipedia.org/wiki/2_Sisters_Food_Group&amp;rct=j&amp;frm=1&amp;q=&amp;esrc=s&amp;sa=U&amp;ved=0ahUKEwjBo9jpiNzWAhUIbFAKHffUCKsQwW4IFjAA&amp;usg=AOvVaw2nXaqvLGeuD63gKonr0J74" TargetMode="External"/><Relationship Id="rId14" Type="http://schemas.openxmlformats.org/officeDocument/2006/relationships/image" Target="../media/image25.png"/><Relationship Id="rId22" Type="http://schemas.openxmlformats.org/officeDocument/2006/relationships/image" Target="../media/image29.png"/><Relationship Id="rId27" Type="http://schemas.openxmlformats.org/officeDocument/2006/relationships/image" Target="../media/image34.png"/><Relationship Id="rId30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18" Type="http://schemas.openxmlformats.org/officeDocument/2006/relationships/image" Target="../media/image5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17" Type="http://schemas.openxmlformats.org/officeDocument/2006/relationships/image" Target="../media/image55.png"/><Relationship Id="rId2" Type="http://schemas.openxmlformats.org/officeDocument/2006/relationships/image" Target="../media/image40.png"/><Relationship Id="rId16" Type="http://schemas.openxmlformats.org/officeDocument/2006/relationships/image" Target="../media/image54.png"/><Relationship Id="rId20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5" Type="http://schemas.openxmlformats.org/officeDocument/2006/relationships/image" Target="../media/image53.png"/><Relationship Id="rId10" Type="http://schemas.openxmlformats.org/officeDocument/2006/relationships/image" Target="../media/image48.png"/><Relationship Id="rId19" Type="http://schemas.openxmlformats.org/officeDocument/2006/relationships/image" Target="../media/image57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Relationship Id="rId1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D132-25F2-4EA7-9D32-3D5F65DFCC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Future – </a:t>
            </a:r>
            <a:br>
              <a:rPr lang="en-GB" dirty="0"/>
            </a:br>
            <a:r>
              <a:rPr lang="en-GB" dirty="0"/>
              <a:t>Career Opportunities in Cumbria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3DAE379-1C37-6F49-944C-D51940E0A3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Exploring possibilities within Cumbria </a:t>
            </a:r>
            <a:br>
              <a:rPr lang="en-GB" dirty="0"/>
            </a:br>
            <a:r>
              <a:rPr lang="en-GB" dirty="0"/>
              <a:t>so you can plan your future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924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84595C-C5DF-FE4C-9E66-D319AA5B9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Average Salaries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864643-29C9-0247-B361-C21A5F306B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The average </a:t>
            </a:r>
            <a:r>
              <a:rPr lang="en-GB" b="1" dirty="0">
                <a:solidFill>
                  <a:srgbClr val="ED6E4F"/>
                </a:solidFill>
              </a:rPr>
              <a:t>UK</a:t>
            </a:r>
            <a:r>
              <a:rPr lang="en-GB" dirty="0"/>
              <a:t> salary for full time jobs in 2020 was </a:t>
            </a:r>
            <a:r>
              <a:rPr lang="en-GB" b="1" dirty="0">
                <a:solidFill>
                  <a:srgbClr val="ED6E4F"/>
                </a:solidFill>
              </a:rPr>
              <a:t>£38,600</a:t>
            </a:r>
          </a:p>
          <a:p>
            <a:r>
              <a:rPr lang="en-GB" dirty="0"/>
              <a:t>The average </a:t>
            </a:r>
            <a:r>
              <a:rPr lang="en-GB" b="1" dirty="0">
                <a:solidFill>
                  <a:srgbClr val="ED6E4F"/>
                </a:solidFill>
              </a:rPr>
              <a:t>Cumbrian</a:t>
            </a:r>
            <a:r>
              <a:rPr lang="en-GB" dirty="0"/>
              <a:t> salary for full time jobs in 2020 was </a:t>
            </a:r>
            <a:r>
              <a:rPr lang="en-GB" b="1" dirty="0">
                <a:solidFill>
                  <a:srgbClr val="ED6E4F"/>
                </a:solidFill>
              </a:rPr>
              <a:t>£35,750</a:t>
            </a:r>
          </a:p>
          <a:p>
            <a:r>
              <a:rPr lang="en-GB" dirty="0"/>
              <a:t>The best paid occupation in the UK was Chief Executive with an average salary of </a:t>
            </a:r>
            <a:r>
              <a:rPr lang="en-GB" b="1" dirty="0">
                <a:solidFill>
                  <a:srgbClr val="ED6E4F"/>
                </a:solidFill>
              </a:rPr>
              <a:t>£126,600</a:t>
            </a:r>
          </a:p>
          <a:p>
            <a:r>
              <a:rPr lang="en-GB" dirty="0"/>
              <a:t>Other jobs listed in the UK’s best paid occupations in 2020 were Aircraft Pilots &amp; Flight Engineers, Marketing &amp; Sales Directors, Legal Professionals and Financial Managers.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6055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925730" y="3859289"/>
            <a:ext cx="1886400" cy="36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Health Care </a:t>
            </a:r>
          </a:p>
        </p:txBody>
      </p:sp>
      <p:sp>
        <p:nvSpPr>
          <p:cNvPr id="33" name="Rectangle 40"/>
          <p:cNvSpPr>
            <a:spLocks noChangeArrowheads="1"/>
          </p:cNvSpPr>
          <p:nvPr/>
        </p:nvSpPr>
        <p:spPr bwMode="auto">
          <a:xfrm>
            <a:off x="0" y="533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3045199" y="3859289"/>
            <a:ext cx="1886400" cy="36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Social</a:t>
            </a:r>
            <a:r>
              <a:rPr kumimoji="0" lang="en-US" altLang="en-US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Care 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5173280" y="3639221"/>
            <a:ext cx="1886400" cy="54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Advanced Manufacturing</a:t>
            </a:r>
            <a:r>
              <a:rPr kumimoji="0" lang="en-US" altLang="en-US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7298970" y="3639221"/>
            <a:ext cx="1886400" cy="54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Nuclear &amp; Clean Energy</a:t>
            </a:r>
            <a:r>
              <a:rPr kumimoji="0" lang="en-US" altLang="en-US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2111889" y="7102474"/>
            <a:ext cx="2351471" cy="15510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FF0000"/>
                </a:solidFill>
                <a:latin typeface="Arial" panose="020B0604020202020204" pitchFamily="34" charset="0"/>
              </a:rPr>
              <a:t>Professional Services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44" name="Picture 2" descr="Health Care Careers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730" y="1767324"/>
            <a:ext cx="1886552" cy="209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Image result for social  care"/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06"/>
          <a:stretch/>
        </p:blipFill>
        <p:spPr bwMode="auto">
          <a:xfrm>
            <a:off x="3045199" y="1767324"/>
            <a:ext cx="1886400" cy="209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Image result for manufactur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3326" name="Picture 14" descr="Image result for wind turbine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205" y="1767323"/>
            <a:ext cx="1888165" cy="1871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9422894" y="1767322"/>
            <a:ext cx="1886400" cy="20919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5882" y="4515591"/>
            <a:ext cx="1886400" cy="13882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/>
          <a:srcRect t="22158"/>
          <a:stretch/>
        </p:blipFill>
        <p:spPr>
          <a:xfrm>
            <a:off x="3061692" y="4515592"/>
            <a:ext cx="1886400" cy="13882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73280" y="4515592"/>
            <a:ext cx="1886400" cy="167729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84868" y="4515592"/>
            <a:ext cx="1886400" cy="16525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20678" y="4491634"/>
            <a:ext cx="1886400" cy="162847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EE900D3-BBB5-7B4B-98CF-7896BB2A1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The top 10 Growth Areas/Sectors in Cumbria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9A615BCE-A0B0-CA4E-9EA1-9D1D661E14FC}"/>
              </a:ext>
            </a:extLst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5173280" y="1767323"/>
            <a:ext cx="1887389" cy="1871898"/>
          </a:xfrm>
          <a:prstGeom prst="rect">
            <a:avLst/>
          </a:prstGeom>
        </p:spPr>
      </p:pic>
      <p:sp>
        <p:nvSpPr>
          <p:cNvPr id="37" name="Text Box 2">
            <a:extLst>
              <a:ext uri="{FF2B5EF4-FFF2-40B4-BE49-F238E27FC236}">
                <a16:creationId xmlns:a16="http://schemas.microsoft.com/office/drawing/2014/main" id="{8FF259E3-3647-9142-8C0F-27ED7C9DD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2894" y="3859289"/>
            <a:ext cx="1886400" cy="36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Construction</a:t>
            </a:r>
            <a:r>
              <a:rPr lang="en-US" alt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70F60D31-626B-CD46-873A-7C2EC1EAD6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882" y="5903829"/>
            <a:ext cx="1886400" cy="54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Tourism &amp; The Visitor Economy </a:t>
            </a:r>
          </a:p>
        </p:txBody>
      </p:sp>
      <p:sp>
        <p:nvSpPr>
          <p:cNvPr id="39" name="Text Box 2">
            <a:extLst>
              <a:ext uri="{FF2B5EF4-FFF2-40B4-BE49-F238E27FC236}">
                <a16:creationId xmlns:a16="http://schemas.microsoft.com/office/drawing/2014/main" id="{EC00F995-E6C2-B647-8B32-530CB8B84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5198" y="5903829"/>
            <a:ext cx="1886400" cy="54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86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Transport &amp; Logistics </a:t>
            </a: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2F31361F-B5C6-FC48-9D99-07CDBD4CD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4226" y="5903829"/>
            <a:ext cx="1886400" cy="54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Professional Services</a:t>
            </a:r>
          </a:p>
        </p:txBody>
      </p:sp>
      <p:sp>
        <p:nvSpPr>
          <p:cNvPr id="41" name="Text Box 2">
            <a:extLst>
              <a:ext uri="{FF2B5EF4-FFF2-40B4-BE49-F238E27FC236}">
                <a16:creationId xmlns:a16="http://schemas.microsoft.com/office/drawing/2014/main" id="{B7A55A2A-2B88-544A-8C26-3C00700ADC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4868" y="5903829"/>
            <a:ext cx="1886400" cy="54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86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Creative &amp; Cultural</a:t>
            </a: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47C9EAC0-C18D-1B4C-A6FE-581DF9411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0678" y="6083829"/>
            <a:ext cx="1886400" cy="36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Rural</a:t>
            </a:r>
          </a:p>
        </p:txBody>
      </p:sp>
    </p:spTree>
    <p:extLst>
      <p:ext uri="{BB962C8B-B14F-4D97-AF65-F5344CB8AC3E}">
        <p14:creationId xmlns:p14="http://schemas.microsoft.com/office/powerpoint/2010/main" val="1503568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578088" y="3429000"/>
            <a:ext cx="4982816" cy="1991139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dirty="0"/>
              <a:t>Can you match the Cumbrian Employers on the next </a:t>
            </a:r>
            <a:br>
              <a:rPr lang="en-GB" sz="3200" dirty="0"/>
            </a:br>
            <a:r>
              <a:rPr lang="en-GB" sz="3200" dirty="0"/>
              <a:t>slide to the sectors on the previous slide?</a:t>
            </a: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70516" b="-4403"/>
          <a:stretch/>
        </p:blipFill>
        <p:spPr>
          <a:xfrm>
            <a:off x="9912466" y="365125"/>
            <a:ext cx="2008908" cy="1807178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3EAEE5B-E2D4-7C46-BADF-16083600E7FC}"/>
              </a:ext>
            </a:extLst>
          </p:cNvPr>
          <p:cNvSpPr txBox="1">
            <a:spLocks/>
          </p:cNvSpPr>
          <p:nvPr/>
        </p:nvSpPr>
        <p:spPr>
          <a:xfrm>
            <a:off x="556591" y="5802356"/>
            <a:ext cx="10681252" cy="69051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1338" indent="-341313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14375" indent="-3302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00113" indent="-33337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73150" indent="-32385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GB" sz="2800" dirty="0">
                <a:solidFill>
                  <a:schemeClr val="bg1"/>
                </a:solidFill>
              </a:rPr>
              <a:t>There is at least 1 for each sector some have more • (5minutes to do it )</a:t>
            </a:r>
          </a:p>
        </p:txBody>
      </p:sp>
    </p:spTree>
    <p:extLst>
      <p:ext uri="{BB962C8B-B14F-4D97-AF65-F5344CB8AC3E}">
        <p14:creationId xmlns:p14="http://schemas.microsoft.com/office/powerpoint/2010/main" val="2291961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>Employers in Cumbria</a:t>
            </a:r>
            <a:br>
              <a:rPr lang="en-GB" dirty="0"/>
            </a:br>
            <a:endParaRPr lang="en-GB" dirty="0"/>
          </a:p>
        </p:txBody>
      </p:sp>
      <p:pic>
        <p:nvPicPr>
          <p:cNvPr id="1026" name="Picture 2" descr="Image result for nestle log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660" y="2207648"/>
            <a:ext cx="1369639" cy="70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pirelli logo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609" y="2230810"/>
            <a:ext cx="1275693" cy="50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bae systems logo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126" y="3209963"/>
            <a:ext cx="1460075" cy="658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Image result for 2 sisters logo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53" y="3283707"/>
            <a:ext cx="1367546" cy="678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Image result for nhs logo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798" y="3294090"/>
            <a:ext cx="1022480" cy="574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Image result for sealy beds logo">
            <a:hlinkClick r:id="rId13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878" y="3005411"/>
            <a:ext cx="1043490" cy="91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Image result for innovia logo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661" y="5445148"/>
            <a:ext cx="1593773" cy="1015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Image result for crown cork logo">
            <a:hlinkClick r:id="rId17"/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215" y="4379929"/>
            <a:ext cx="1329645" cy="482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Image result for pladis logo">
            <a:hlinkClick r:id="rId19"/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916" y="4218618"/>
            <a:ext cx="1050493" cy="816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Image result for heinz logo 2017">
            <a:hlinkClick r:id="rId21"/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398" y="4217743"/>
            <a:ext cx="1051214" cy="806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367" y="5339131"/>
            <a:ext cx="1404388" cy="8670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916" y="5399628"/>
            <a:ext cx="1041746" cy="936400"/>
          </a:xfrm>
          <a:prstGeom prst="rect">
            <a:avLst/>
          </a:prstGeom>
        </p:spPr>
      </p:pic>
      <p:pic>
        <p:nvPicPr>
          <p:cNvPr id="7" name="Picture 2" descr="Image result for story construction cumbria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916" y="1847588"/>
            <a:ext cx="849897" cy="849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47899" y="5750275"/>
            <a:ext cx="1610543" cy="2579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324918" y="1982996"/>
            <a:ext cx="748431" cy="7484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8"/>
          <a:srcRect l="8518" t="37127" r="2249" b="31808"/>
          <a:stretch/>
        </p:blipFill>
        <p:spPr>
          <a:xfrm>
            <a:off x="9890005" y="2076136"/>
            <a:ext cx="1533603" cy="42148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2683890" y="3460625"/>
            <a:ext cx="1721114" cy="31590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5241843" y="5334678"/>
            <a:ext cx="923219" cy="97752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14159" y="4181664"/>
            <a:ext cx="1610543" cy="81600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2492371" y="4379929"/>
            <a:ext cx="1506530" cy="439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163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5156A18E-1F46-B540-9CCE-6F592B4575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921" y="2239617"/>
            <a:ext cx="1929293" cy="1271425"/>
          </a:xfrm>
          <a:prstGeom prst="rect">
            <a:avLst/>
          </a:prstGeom>
        </p:spPr>
      </p:pic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925730" y="3607597"/>
            <a:ext cx="1886400" cy="54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Health Care </a:t>
            </a: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3045199" y="3607598"/>
            <a:ext cx="1886400" cy="539999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Social</a:t>
            </a:r>
            <a:r>
              <a:rPr kumimoji="0" lang="en-US" altLang="en-US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Care 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5173280" y="3607597"/>
            <a:ext cx="1886400" cy="54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ts val="18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Advanced Manufacturing</a:t>
            </a:r>
            <a:r>
              <a:rPr kumimoji="0" lang="en-US" altLang="en-US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7298970" y="3607597"/>
            <a:ext cx="1886400" cy="54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Nuclear &amp; Clean Energy</a:t>
            </a:r>
            <a:r>
              <a:rPr kumimoji="0" lang="en-US" altLang="en-US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EE900D3-BBB5-7B4B-98CF-7896BB2A1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The top 10 Growth Areas/Sectors in Cumbria</a:t>
            </a:r>
          </a:p>
        </p:txBody>
      </p:sp>
      <p:sp>
        <p:nvSpPr>
          <p:cNvPr id="37" name="Text Box 2">
            <a:extLst>
              <a:ext uri="{FF2B5EF4-FFF2-40B4-BE49-F238E27FC236}">
                <a16:creationId xmlns:a16="http://schemas.microsoft.com/office/drawing/2014/main" id="{8FF259E3-3647-9142-8C0F-27ED7C9DD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2894" y="3626361"/>
            <a:ext cx="1886400" cy="54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Construction </a:t>
            </a: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70F60D31-626B-CD46-873A-7C2EC1EAD6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882" y="5731550"/>
            <a:ext cx="1886400" cy="54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Tourism &amp; The Visitor Economy </a:t>
            </a:r>
          </a:p>
        </p:txBody>
      </p:sp>
      <p:sp>
        <p:nvSpPr>
          <p:cNvPr id="39" name="Text Box 2">
            <a:extLst>
              <a:ext uri="{FF2B5EF4-FFF2-40B4-BE49-F238E27FC236}">
                <a16:creationId xmlns:a16="http://schemas.microsoft.com/office/drawing/2014/main" id="{EC00F995-E6C2-B647-8B32-530CB8B84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5198" y="5731550"/>
            <a:ext cx="1886400" cy="54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86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Transport &amp; Logistics </a:t>
            </a: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2F31361F-B5C6-FC48-9D99-07CDBD4CD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4226" y="5731550"/>
            <a:ext cx="1886400" cy="54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Professional Services</a:t>
            </a:r>
          </a:p>
        </p:txBody>
      </p:sp>
      <p:sp>
        <p:nvSpPr>
          <p:cNvPr id="41" name="Text Box 2">
            <a:extLst>
              <a:ext uri="{FF2B5EF4-FFF2-40B4-BE49-F238E27FC236}">
                <a16:creationId xmlns:a16="http://schemas.microsoft.com/office/drawing/2014/main" id="{B7A55A2A-2B88-544A-8C26-3C00700ADC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4868" y="5731550"/>
            <a:ext cx="1886400" cy="540000"/>
          </a:xfrm>
          <a:prstGeom prst="rect">
            <a:avLst/>
          </a:prstGeom>
          <a:solidFill>
            <a:srgbClr val="E8B46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86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Creative &amp; Cultural</a:t>
            </a: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47C9EAC0-C18D-1B4C-A6FE-581DF9411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0678" y="5731550"/>
            <a:ext cx="1886400" cy="540000"/>
          </a:xfrm>
          <a:prstGeom prst="rect">
            <a:avLst/>
          </a:prstGeom>
          <a:solidFill>
            <a:srgbClr val="ED6E4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defTabSz="914400" eaLnBrk="0" fontAlgn="base" hangingPunct="0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Rural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192BD508-FF4D-3F4F-A430-CED147F8F8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680" y="2530262"/>
            <a:ext cx="1463384" cy="82154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3A068D2-A73E-D44A-A04F-287FC389CF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39755" y="4437481"/>
            <a:ext cx="1815718" cy="92050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CF848E2-081D-8349-BBCC-EC3F15792A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1797" y="4331718"/>
            <a:ext cx="1129032" cy="119480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608EC0B-FA82-F041-B34F-37169F3BBC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9802" y="4413632"/>
            <a:ext cx="1732395" cy="38501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91B7BB9-7CCF-2E42-94A0-395F44D158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54277" y="5035826"/>
            <a:ext cx="1690983" cy="51714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9D32ADF9-A94B-6E40-8432-3A9DF06A1583}"/>
              </a:ext>
            </a:extLst>
          </p:cNvPr>
          <p:cNvGrpSpPr/>
          <p:nvPr/>
        </p:nvGrpSpPr>
        <p:grpSpPr>
          <a:xfrm>
            <a:off x="5207977" y="1942596"/>
            <a:ext cx="1852587" cy="1544562"/>
            <a:chOff x="5086302" y="1680303"/>
            <a:chExt cx="2230771" cy="1859866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A9346AAD-6582-3343-B38F-4BB5598D21E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134999" y="1680303"/>
              <a:ext cx="1186395" cy="614591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51DBD520-65C2-274D-B527-426E7F1D1AD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225262" y="1742057"/>
              <a:ext cx="925067" cy="457984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14B0D7DC-CD9B-EA4D-9327-5E343EE706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181118" y="2267788"/>
              <a:ext cx="1084006" cy="394184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62E12481-56F7-6640-80DC-2BFA690DCAA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086302" y="2635821"/>
              <a:ext cx="1235092" cy="558642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BDC8FEF0-8C16-F745-8A74-E95A083EE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291216" y="2230051"/>
              <a:ext cx="737931" cy="375759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9E75B492-55C4-DB4D-AA0F-D1D9F67A6B1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315164" y="2693228"/>
              <a:ext cx="745261" cy="567667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10FB146C-6103-4F44-8E8C-7405FD74FCD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181118" y="3167003"/>
              <a:ext cx="937413" cy="368387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6B662B1B-5FE6-7F46-B904-6483ABCB1B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l="14428" t="21873" r="9112" b="32396"/>
            <a:stretch/>
          </p:blipFill>
          <p:spPr>
            <a:xfrm>
              <a:off x="6085039" y="3155159"/>
              <a:ext cx="1232034" cy="385010"/>
            </a:xfrm>
            <a:prstGeom prst="rect">
              <a:avLst/>
            </a:prstGeom>
          </p:spPr>
        </p:pic>
      </p:grpSp>
      <p:pic>
        <p:nvPicPr>
          <p:cNvPr id="49" name="Picture 48">
            <a:extLst>
              <a:ext uri="{FF2B5EF4-FFF2-40B4-BE49-F238E27FC236}">
                <a16:creationId xmlns:a16="http://schemas.microsoft.com/office/drawing/2014/main" id="{CFB4E1B0-8580-214A-98BD-14E50309446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462745" y="2123908"/>
            <a:ext cx="1414395" cy="1274174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5311B704-D710-0049-9BC3-82D0BE69D37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787756" y="2255137"/>
            <a:ext cx="1152244" cy="1146147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145010D1-B4B3-2949-82F2-858C5A78904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383473" y="4269343"/>
            <a:ext cx="789883" cy="794641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47E84815-C2E6-7744-99E3-40060F85B78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16348" y="5167861"/>
            <a:ext cx="1686525" cy="427015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E61B59C-FBD1-AB4B-87E3-FB814F1F548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169739" y="4988285"/>
            <a:ext cx="1553612" cy="427016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3787566-121C-7342-9C2D-8390CDEEF405}"/>
              </a:ext>
            </a:extLst>
          </p:cNvPr>
          <p:cNvCxnSpPr/>
          <p:nvPr/>
        </p:nvCxnSpPr>
        <p:spPr>
          <a:xfrm>
            <a:off x="925730" y="4269343"/>
            <a:ext cx="10381348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380E363-C59B-DD4D-A7D4-C3F0F7293A24}"/>
              </a:ext>
            </a:extLst>
          </p:cNvPr>
          <p:cNvCxnSpPr/>
          <p:nvPr/>
        </p:nvCxnSpPr>
        <p:spPr>
          <a:xfrm>
            <a:off x="2912678" y="1798770"/>
            <a:ext cx="0" cy="447278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B07F3A3-B840-B242-B937-53553E540BED}"/>
              </a:ext>
            </a:extLst>
          </p:cNvPr>
          <p:cNvCxnSpPr/>
          <p:nvPr/>
        </p:nvCxnSpPr>
        <p:spPr>
          <a:xfrm>
            <a:off x="5033026" y="1798770"/>
            <a:ext cx="0" cy="447278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46848BB-E4A4-9243-A072-D53EE88FCEF9}"/>
              </a:ext>
            </a:extLst>
          </p:cNvPr>
          <p:cNvCxnSpPr/>
          <p:nvPr/>
        </p:nvCxnSpPr>
        <p:spPr>
          <a:xfrm>
            <a:off x="7166626" y="1798770"/>
            <a:ext cx="0" cy="447278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8769968-0313-3E4B-9A24-76E35753BBED}"/>
              </a:ext>
            </a:extLst>
          </p:cNvPr>
          <p:cNvCxnSpPr/>
          <p:nvPr/>
        </p:nvCxnSpPr>
        <p:spPr>
          <a:xfrm>
            <a:off x="9286974" y="1798770"/>
            <a:ext cx="0" cy="447278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901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key question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4079E9E-680F-884A-B598-08394E3DD4E7}"/>
              </a:ext>
            </a:extLst>
          </p:cNvPr>
          <p:cNvSpPr txBox="1">
            <a:spLocks/>
          </p:cNvSpPr>
          <p:nvPr/>
        </p:nvSpPr>
        <p:spPr>
          <a:xfrm>
            <a:off x="3578088" y="3429000"/>
            <a:ext cx="4982816" cy="199113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tabLst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1338" indent="-341313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14375" indent="-3302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00113" indent="-33337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73150" indent="-32385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200" dirty="0"/>
              <a:t>What is the </a:t>
            </a:r>
            <a:br>
              <a:rPr lang="en-GB" sz="3200" dirty="0"/>
            </a:br>
            <a:r>
              <a:rPr lang="en-GB" sz="3200" dirty="0"/>
              <a:t>average salary </a:t>
            </a:r>
            <a:br>
              <a:rPr lang="en-GB" sz="3200" dirty="0"/>
            </a:br>
            <a:r>
              <a:rPr lang="en-GB" sz="3200" dirty="0"/>
              <a:t>in Cumbria?</a:t>
            </a:r>
          </a:p>
        </p:txBody>
      </p:sp>
    </p:spTree>
    <p:extLst>
      <p:ext uri="{BB962C8B-B14F-4D97-AF65-F5344CB8AC3E}">
        <p14:creationId xmlns:p14="http://schemas.microsoft.com/office/powerpoint/2010/main" val="345688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key question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F07D74-C5CE-354E-A904-3F31B64E43F5}"/>
              </a:ext>
            </a:extLst>
          </p:cNvPr>
          <p:cNvSpPr txBox="1"/>
          <p:nvPr/>
        </p:nvSpPr>
        <p:spPr>
          <a:xfrm>
            <a:off x="3799268" y="3240842"/>
            <a:ext cx="463639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What is the </a:t>
            </a:r>
            <a:b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average salary in Cumbria?</a:t>
            </a:r>
          </a:p>
        </p:txBody>
      </p:sp>
    </p:spTree>
    <p:extLst>
      <p:ext uri="{BB962C8B-B14F-4D97-AF65-F5344CB8AC3E}">
        <p14:creationId xmlns:p14="http://schemas.microsoft.com/office/powerpoint/2010/main" val="3907626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 of the 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To introduce LMI to you </a:t>
            </a:r>
          </a:p>
          <a:p>
            <a:r>
              <a:rPr lang="en-GB" dirty="0"/>
              <a:t>To develop your understanding of the labour market in Cumbria</a:t>
            </a:r>
          </a:p>
          <a:p>
            <a:r>
              <a:rPr lang="en-GB" dirty="0"/>
              <a:t>To highlight how the world of work has changed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1046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/>
              <a:t>Cumbria is a great place to live, work and invest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The Lake District is the UK’s most visited National Park and is now a World Heritage Site. </a:t>
            </a:r>
          </a:p>
          <a:p>
            <a:r>
              <a:rPr lang="en-GB" dirty="0"/>
              <a:t>But Cumbria is not just rural. Cumbria is a modern, exciting and a connected place.</a:t>
            </a:r>
          </a:p>
          <a:p>
            <a:r>
              <a:rPr lang="en-GB" dirty="0"/>
              <a:t>Cumbria is an amazing place to work.  </a:t>
            </a:r>
          </a:p>
          <a:p>
            <a:r>
              <a:rPr lang="en-GB" dirty="0"/>
              <a:t>The area offers a wide variety of industries including include Nuclear &amp; Clean Energy, Advanced Manufacturing, Food Production, Tourism and </a:t>
            </a:r>
            <a:r>
              <a:rPr lang="en-GB" dirty="0" err="1"/>
              <a:t>Hopitality</a:t>
            </a:r>
            <a:r>
              <a:rPr lang="en-GB" dirty="0"/>
              <a:t>, Health &amp; Social Care, Construction, Logistics, Creative Cultural &amp; Digital Arts and Media and Professional Services. </a:t>
            </a:r>
          </a:p>
        </p:txBody>
      </p:sp>
    </p:spTree>
    <p:extLst>
      <p:ext uri="{BB962C8B-B14F-4D97-AF65-F5344CB8AC3E}">
        <p14:creationId xmlns:p14="http://schemas.microsoft.com/office/powerpoint/2010/main" val="940754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/>
              <a:t>Cumbria is a great place to live, work and invest </a:t>
            </a:r>
            <a:endParaRPr lang="en-GB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115" t="15786" r="8448" b="13098"/>
          <a:stretch/>
        </p:blipFill>
        <p:spPr>
          <a:xfrm>
            <a:off x="1023582" y="2055675"/>
            <a:ext cx="9052747" cy="405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165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world of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The world of work is continually changing, particularly as a result of the Covid-19 pandemic, and you may wonder what future employment opportunities will look like .</a:t>
            </a:r>
          </a:p>
          <a:p>
            <a:r>
              <a:rPr lang="en-GB" dirty="0"/>
              <a:t>Will people still be working from home in the future?</a:t>
            </a:r>
          </a:p>
          <a:p>
            <a:r>
              <a:rPr lang="en-GB" dirty="0" err="1"/>
              <a:t>Brexit</a:t>
            </a:r>
            <a:r>
              <a:rPr lang="en-GB" dirty="0"/>
              <a:t> – The labour market has changed and some funding has disappeared.</a:t>
            </a:r>
          </a:p>
          <a:p>
            <a:r>
              <a:rPr lang="en-GB" dirty="0"/>
              <a:t>Looking at future trends, the area around you and the different ways in which we work can help you plan your future career.</a:t>
            </a:r>
          </a:p>
          <a:p>
            <a:r>
              <a:rPr lang="en-GB" dirty="0"/>
              <a:t>This is called </a:t>
            </a:r>
            <a:r>
              <a:rPr lang="en-GB" b="1" u="sng" dirty="0">
                <a:solidFill>
                  <a:srgbClr val="FF0000"/>
                </a:solidFill>
              </a:rPr>
              <a:t>Labour Market Information.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578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the “labour market”?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Labour market information can tell you:</a:t>
            </a:r>
          </a:p>
          <a:p>
            <a:pPr lvl="0"/>
            <a:r>
              <a:rPr lang="en-GB" dirty="0"/>
              <a:t>The number of people in certain types of jobs.</a:t>
            </a:r>
          </a:p>
          <a:p>
            <a:pPr lvl="0"/>
            <a:r>
              <a:rPr lang="en-GB" dirty="0"/>
              <a:t>Which industries are recruiting and where they are located.</a:t>
            </a:r>
          </a:p>
          <a:p>
            <a:pPr lvl="0"/>
            <a:r>
              <a:rPr lang="en-GB" dirty="0"/>
              <a:t>What jobs and skills employers are looking for.</a:t>
            </a:r>
          </a:p>
          <a:p>
            <a:pPr lvl="0"/>
            <a:r>
              <a:rPr lang="en-GB" dirty="0"/>
              <a:t>Growing or declining job areas and general employment trends.</a:t>
            </a:r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>When thinking about career ideas it is useful to consider what is happening in the labour market and to have ‘back up’ ideas.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82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do I need to know about that?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Knowing certain information  makes decision making easier</a:t>
            </a:r>
          </a:p>
          <a:p>
            <a:r>
              <a:rPr lang="en-US" dirty="0"/>
              <a:t>It answers questions such as:-</a:t>
            </a:r>
          </a:p>
          <a:p>
            <a:pPr lvl="1"/>
            <a:r>
              <a:rPr lang="en-US" dirty="0"/>
              <a:t>Will I need to go to university?</a:t>
            </a:r>
          </a:p>
          <a:p>
            <a:pPr lvl="1"/>
            <a:r>
              <a:rPr lang="en-US" dirty="0"/>
              <a:t>How much will I earn?</a:t>
            </a:r>
          </a:p>
          <a:p>
            <a:pPr lvl="1"/>
            <a:r>
              <a:rPr lang="en-US" dirty="0"/>
              <a:t>What would I do each day?</a:t>
            </a:r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BE1BDE-B9E4-2444-A3A8-6F1F16E98A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0459" y="1912202"/>
            <a:ext cx="3422294" cy="395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170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Here are just a few new and emerging jobs</a:t>
            </a:r>
            <a:br>
              <a:rPr lang="en-GB" dirty="0"/>
            </a:br>
            <a:r>
              <a:rPr lang="en-GB" dirty="0"/>
              <a:t>which didn’t even exist 10 years ago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type="body" sz="quarter" idx="10"/>
          </p:nvPr>
        </p:nvSpPr>
        <p:spPr/>
        <p:txBody>
          <a:bodyPr numCol="2"/>
          <a:lstStyle/>
          <a:p>
            <a:pPr lvl="0"/>
            <a:r>
              <a:rPr lang="en-GB" dirty="0"/>
              <a:t>Uber Driver</a:t>
            </a:r>
          </a:p>
          <a:p>
            <a:pPr lvl="0"/>
            <a:r>
              <a:rPr lang="en-GB" dirty="0"/>
              <a:t>Social Media Influencer</a:t>
            </a:r>
          </a:p>
          <a:p>
            <a:pPr lvl="0"/>
            <a:r>
              <a:rPr lang="en-GB" dirty="0"/>
              <a:t>Driverless Car Engineer</a:t>
            </a:r>
          </a:p>
          <a:p>
            <a:pPr lvl="0"/>
            <a:r>
              <a:rPr lang="en-GB" dirty="0"/>
              <a:t>Drone Operator</a:t>
            </a:r>
          </a:p>
          <a:p>
            <a:pPr lvl="0"/>
            <a:r>
              <a:rPr lang="en-GB" dirty="0"/>
              <a:t>App Developer</a:t>
            </a:r>
          </a:p>
          <a:p>
            <a:pPr lvl="0"/>
            <a:r>
              <a:rPr lang="en-GB" dirty="0"/>
              <a:t>Zumba Instructor</a:t>
            </a:r>
          </a:p>
          <a:p>
            <a:pPr lvl="0"/>
            <a:r>
              <a:rPr lang="en-GB" dirty="0"/>
              <a:t>Podcast Producer</a:t>
            </a:r>
          </a:p>
          <a:p>
            <a:pPr lvl="0"/>
            <a:r>
              <a:rPr lang="en-GB" dirty="0"/>
              <a:t>Big Data Scientist</a:t>
            </a:r>
          </a:p>
          <a:p>
            <a:pPr lvl="0"/>
            <a:r>
              <a:rPr lang="en-GB" dirty="0"/>
              <a:t>Artificial Intelligence Engineer</a:t>
            </a:r>
          </a:p>
          <a:p>
            <a:pPr lvl="0"/>
            <a:r>
              <a:rPr lang="en-GB" dirty="0"/>
              <a:t>Contact Tracer</a:t>
            </a:r>
          </a:p>
          <a:p>
            <a:pPr lvl="0"/>
            <a:r>
              <a:rPr lang="en-GB" dirty="0"/>
              <a:t>Digital Marketing Specialist</a:t>
            </a:r>
          </a:p>
          <a:p>
            <a:endParaRPr lang="en-GB" dirty="0"/>
          </a:p>
          <a:p>
            <a:pPr lvl="0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3397605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940</Words>
  <Application>Microsoft Office PowerPoint</Application>
  <PresentationFormat>Widescreen</PresentationFormat>
  <Paragraphs>95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1_Retrospect</vt:lpstr>
      <vt:lpstr>Our Future –  Career Opportunities in Cumbria</vt:lpstr>
      <vt:lpstr>Today’s key question</vt:lpstr>
      <vt:lpstr>Aims of the presentation</vt:lpstr>
      <vt:lpstr>Cumbria is a great place to live, work and invest </vt:lpstr>
      <vt:lpstr>Cumbria is a great place to live, work and invest </vt:lpstr>
      <vt:lpstr>The world of work</vt:lpstr>
      <vt:lpstr>What is the “labour market”?</vt:lpstr>
      <vt:lpstr>Why do I need to know about that?</vt:lpstr>
      <vt:lpstr>Here are just a few new and emerging jobs which didn’t even exist 10 years ago</vt:lpstr>
      <vt:lpstr>Average Salaries</vt:lpstr>
      <vt:lpstr>The top 10 Growth Areas/Sectors in Cumbria</vt:lpstr>
      <vt:lpstr>Activity </vt:lpstr>
      <vt:lpstr> Employers in Cumbria </vt:lpstr>
      <vt:lpstr>The top 10 Growth Areas/Sectors in Cumbria</vt:lpstr>
      <vt:lpstr>Today’s key question</vt:lpstr>
    </vt:vector>
  </TitlesOfParts>
  <Company>Cumbria County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Future –  Career Opportunities in Cumbria</dc:title>
  <dc:creator>Tate, Jo</dc:creator>
  <cp:lastModifiedBy>Tate, Jo</cp:lastModifiedBy>
  <cp:revision>10</cp:revision>
  <dcterms:created xsi:type="dcterms:W3CDTF">2021-12-16T10:58:47Z</dcterms:created>
  <dcterms:modified xsi:type="dcterms:W3CDTF">2022-02-16T15:32:50Z</dcterms:modified>
</cp:coreProperties>
</file>