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8"/>
  </p:handoutMasterIdLst>
  <p:sldIdLst>
    <p:sldId id="256" r:id="rId2"/>
    <p:sldId id="267" r:id="rId3"/>
    <p:sldId id="263" r:id="rId4"/>
    <p:sldId id="264" r:id="rId5"/>
    <p:sldId id="260" r:id="rId6"/>
    <p:sldId id="262" r:id="rId7"/>
    <p:sldId id="268" r:id="rId8"/>
    <p:sldId id="269" r:id="rId9"/>
    <p:sldId id="270" r:id="rId10"/>
    <p:sldId id="271" r:id="rId11"/>
    <p:sldId id="272" r:id="rId12"/>
    <p:sldId id="273" r:id="rId13"/>
    <p:sldId id="274" r:id="rId14"/>
    <p:sldId id="275" r:id="rId15"/>
    <p:sldId id="276" r:id="rId16"/>
    <p:sldId id="266"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8A8"/>
    <a:srgbClr val="E8B463"/>
    <a:srgbClr val="ED6E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07" autoAdjust="0"/>
    <p:restoredTop sz="94660"/>
  </p:normalViewPr>
  <p:slideViewPr>
    <p:cSldViewPr snapToGrid="0">
      <p:cViewPr varScale="1">
        <p:scale>
          <a:sx n="67" d="100"/>
          <a:sy n="67" d="100"/>
        </p:scale>
        <p:origin x="572" y="44"/>
      </p:cViewPr>
      <p:guideLst/>
    </p:cSldViewPr>
  </p:slideViewPr>
  <p:notesTextViewPr>
    <p:cViewPr>
      <p:scale>
        <a:sx n="1" d="1"/>
        <a:sy n="1" d="1"/>
      </p:scale>
      <p:origin x="0" y="0"/>
    </p:cViewPr>
  </p:notesTextViewPr>
  <p:notesViewPr>
    <p:cSldViewPr snapToGrid="0" showGuides="1">
      <p:cViewPr varScale="1">
        <p:scale>
          <a:sx n="100" d="100"/>
          <a:sy n="100" d="100"/>
        </p:scale>
        <p:origin x="3776"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9354280-F051-AE48-850A-332D9741404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1982A297-9A11-1F49-B649-13DAACAB4F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84BA96-F239-434D-9928-110F9DAEFF54}" type="datetimeFigureOut">
              <a:rPr lang="en-GB" smtClean="0"/>
              <a:t>07/02/2022</a:t>
            </a:fld>
            <a:endParaRPr lang="en-GB"/>
          </a:p>
        </p:txBody>
      </p:sp>
      <p:sp>
        <p:nvSpPr>
          <p:cNvPr id="4" name="Footer Placeholder 3">
            <a:extLst>
              <a:ext uri="{FF2B5EF4-FFF2-40B4-BE49-F238E27FC236}">
                <a16:creationId xmlns:a16="http://schemas.microsoft.com/office/drawing/2014/main" id="{98F97592-3A06-6C4F-B94E-3F66BCF76A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A481DB09-358F-2445-8C20-F6DBD6F243B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45CE97-A8EA-954C-AD5A-E369836701EC}" type="slidenum">
              <a:rPr lang="en-GB" smtClean="0"/>
              <a:t>‹#›</a:t>
            </a:fld>
            <a:endParaRPr lang="en-GB"/>
          </a:p>
        </p:txBody>
      </p:sp>
    </p:spTree>
    <p:extLst>
      <p:ext uri="{BB962C8B-B14F-4D97-AF65-F5344CB8AC3E}">
        <p14:creationId xmlns:p14="http://schemas.microsoft.com/office/powerpoint/2010/main" val="340087608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E323DC58-E4CB-AE4A-AAFE-518F301E02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097280" y="1687485"/>
            <a:ext cx="10058400" cy="1922732"/>
          </a:xfrm>
        </p:spPr>
        <p:txBody>
          <a:bodyPr anchor="ctr">
            <a:normAutofit/>
          </a:bodyPr>
          <a:lstStyle>
            <a:lvl1pPr algn="l">
              <a:lnSpc>
                <a:spcPct val="85000"/>
              </a:lnSpc>
              <a:defRPr sz="5400" spc="-50" baseline="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100051" y="3740725"/>
            <a:ext cx="10058400" cy="859527"/>
          </a:xfrm>
        </p:spPr>
        <p:txBody>
          <a:bodyPr lIns="91440" rIns="91440">
            <a:normAutofit/>
          </a:bodyPr>
          <a:lstStyle>
            <a:lvl1pPr marL="0" indent="0" algn="l">
              <a:buNone/>
              <a:defRPr sz="2400" b="1" cap="all" spc="200" baseline="0">
                <a:solidFill>
                  <a:schemeClr val="bg1"/>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cxnSp>
        <p:nvCxnSpPr>
          <p:cNvPr id="9" name="Straight Connector 8"/>
          <p:cNvCxnSpPr/>
          <p:nvPr/>
        </p:nvCxnSpPr>
        <p:spPr>
          <a:xfrm>
            <a:off x="1207658" y="3558462"/>
            <a:ext cx="9875520" cy="0"/>
          </a:xfrm>
          <a:prstGeom prst="line">
            <a:avLst/>
          </a:prstGeom>
          <a:ln w="28575">
            <a:solidFill>
              <a:srgbClr val="ED6E4F"/>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320B5FCA-2693-6F44-8A78-FFB8DBBB4C9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3045439" y="4967656"/>
            <a:ext cx="6199958" cy="1346986"/>
          </a:xfrm>
          <a:prstGeom prst="rect">
            <a:avLst/>
          </a:prstGeom>
        </p:spPr>
      </p:pic>
    </p:spTree>
    <p:extLst>
      <p:ext uri="{BB962C8B-B14F-4D97-AF65-F5344CB8AC3E}">
        <p14:creationId xmlns:p14="http://schemas.microsoft.com/office/powerpoint/2010/main" val="542052649"/>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9" name="Text Placeholder 8">
            <a:extLst>
              <a:ext uri="{FF2B5EF4-FFF2-40B4-BE49-F238E27FC236}">
                <a16:creationId xmlns:a16="http://schemas.microsoft.com/office/drawing/2014/main" id="{892A9632-AEF8-5940-9056-3108D4CFD233}"/>
              </a:ext>
            </a:extLst>
          </p:cNvPr>
          <p:cNvSpPr>
            <a:spLocks noGrp="1"/>
          </p:cNvSpPr>
          <p:nvPr>
            <p:ph type="body" sz="quarter" idx="10"/>
          </p:nvPr>
        </p:nvSpPr>
        <p:spPr>
          <a:xfrm>
            <a:off x="455613" y="1847589"/>
            <a:ext cx="10058401" cy="4261472"/>
          </a:xfrm>
        </p:spPr>
        <p:txBody>
          <a:bodyPr/>
          <a:lstStyle>
            <a:lvl1pPr>
              <a:buClr>
                <a:srgbClr val="ED6E4F"/>
              </a:buClr>
              <a:defRPr/>
            </a:lvl1pPr>
            <a:lvl2pPr>
              <a:buClr>
                <a:srgbClr val="ED6E4F"/>
              </a:buClr>
              <a:defRPr/>
            </a:lvl2pPr>
            <a:lvl3pPr>
              <a:buClr>
                <a:srgbClr val="ED6E4F"/>
              </a:buClr>
              <a:defRPr/>
            </a:lvl3pPr>
            <a:lvl4pPr>
              <a:buClr>
                <a:srgbClr val="ED6E4F"/>
              </a:buClr>
              <a:defRPr/>
            </a:lvl4pPr>
            <a:lvl5pPr>
              <a:buClr>
                <a:srgbClr val="ED6E4F"/>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cxnSp>
        <p:nvCxnSpPr>
          <p:cNvPr id="10" name="Straight Connector 9">
            <a:extLst>
              <a:ext uri="{FF2B5EF4-FFF2-40B4-BE49-F238E27FC236}">
                <a16:creationId xmlns:a16="http://schemas.microsoft.com/office/drawing/2014/main" id="{C5D82AA2-5FCB-CA44-9636-9F3382B3046E}"/>
              </a:ext>
            </a:extLst>
          </p:cNvPr>
          <p:cNvCxnSpPr/>
          <p:nvPr userDrawn="1"/>
        </p:nvCxnSpPr>
        <p:spPr>
          <a:xfrm>
            <a:off x="456148" y="1559170"/>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3953464"/>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1097280" y="6459785"/>
            <a:ext cx="2472271" cy="365125"/>
          </a:xfrm>
          <a:prstGeom prst="rect">
            <a:avLst/>
          </a:prstGeom>
        </p:spPr>
        <p:txBody>
          <a:bodyPr/>
          <a:lstStyle/>
          <a:p>
            <a:fld id="{DD020889-A332-488F-8EC8-C04FE46BC5CB}" type="datetimeFigureOut">
              <a:rPr lang="en-GB" smtClean="0"/>
              <a:t>07/02/2022</a:t>
            </a:fld>
            <a:endParaRPr lang="en-GB"/>
          </a:p>
        </p:txBody>
      </p:sp>
      <p:sp>
        <p:nvSpPr>
          <p:cNvPr id="6" name="Footer Placeholder 5"/>
          <p:cNvSpPr>
            <a:spLocks noGrp="1"/>
          </p:cNvSpPr>
          <p:nvPr>
            <p:ph type="ftr" sz="quarter" idx="11"/>
          </p:nvPr>
        </p:nvSpPr>
        <p:spPr>
          <a:xfrm>
            <a:off x="3686185" y="6459785"/>
            <a:ext cx="4822804"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9900458" y="6459785"/>
            <a:ext cx="1312025" cy="365125"/>
          </a:xfrm>
          <a:prstGeom prst="rect">
            <a:avLst/>
          </a:prstGeom>
        </p:spPr>
        <p:txBody>
          <a:bodyPr/>
          <a:lstStyle/>
          <a:p>
            <a:fld id="{D362E2C3-1645-41AB-88FD-527E5246B92F}" type="slidenum">
              <a:rPr lang="en-GB" smtClean="0"/>
              <a:t>‹#›</a:t>
            </a:fld>
            <a:endParaRPr lang="en-GB"/>
          </a:p>
        </p:txBody>
      </p:sp>
    </p:spTree>
    <p:extLst>
      <p:ext uri="{BB962C8B-B14F-4D97-AF65-F5344CB8AC3E}">
        <p14:creationId xmlns:p14="http://schemas.microsoft.com/office/powerpoint/2010/main" val="3877651536"/>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1097280" y="6459785"/>
            <a:ext cx="2472271" cy="365125"/>
          </a:xfrm>
          <a:prstGeom prst="rect">
            <a:avLst/>
          </a:prstGeom>
        </p:spPr>
        <p:txBody>
          <a:bodyPr/>
          <a:lstStyle/>
          <a:p>
            <a:fld id="{DD020889-A332-488F-8EC8-C04FE46BC5CB}" type="datetimeFigureOut">
              <a:rPr lang="en-GB" smtClean="0"/>
              <a:t>07/02/2022</a:t>
            </a:fld>
            <a:endParaRPr lang="en-GB"/>
          </a:p>
        </p:txBody>
      </p:sp>
      <p:sp>
        <p:nvSpPr>
          <p:cNvPr id="8" name="Footer Placeholder 7"/>
          <p:cNvSpPr>
            <a:spLocks noGrp="1"/>
          </p:cNvSpPr>
          <p:nvPr>
            <p:ph type="ftr" sz="quarter" idx="11"/>
          </p:nvPr>
        </p:nvSpPr>
        <p:spPr>
          <a:xfrm>
            <a:off x="3686185" y="6459785"/>
            <a:ext cx="4822804"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9900458" y="6459785"/>
            <a:ext cx="1312025" cy="365125"/>
          </a:xfrm>
          <a:prstGeom prst="rect">
            <a:avLst/>
          </a:prstGeom>
        </p:spPr>
        <p:txBody>
          <a:bodyPr/>
          <a:lstStyle/>
          <a:p>
            <a:fld id="{D362E2C3-1645-41AB-88FD-527E5246B92F}" type="slidenum">
              <a:rPr lang="en-GB" smtClean="0"/>
              <a:t>‹#›</a:t>
            </a:fld>
            <a:endParaRPr lang="en-GB"/>
          </a:p>
        </p:txBody>
      </p:sp>
    </p:spTree>
    <p:extLst>
      <p:ext uri="{BB962C8B-B14F-4D97-AF65-F5344CB8AC3E}">
        <p14:creationId xmlns:p14="http://schemas.microsoft.com/office/powerpoint/2010/main" val="674731213"/>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1097280" y="6459785"/>
            <a:ext cx="2472271" cy="365125"/>
          </a:xfrm>
          <a:prstGeom prst="rect">
            <a:avLst/>
          </a:prstGeom>
        </p:spPr>
        <p:txBody>
          <a:bodyPr/>
          <a:lstStyle/>
          <a:p>
            <a:fld id="{DD020889-A332-488F-8EC8-C04FE46BC5CB}" type="datetimeFigureOut">
              <a:rPr lang="en-GB" smtClean="0"/>
              <a:t>07/02/2022</a:t>
            </a:fld>
            <a:endParaRPr lang="en-GB"/>
          </a:p>
        </p:txBody>
      </p:sp>
      <p:sp>
        <p:nvSpPr>
          <p:cNvPr id="4" name="Footer Placeholder 3"/>
          <p:cNvSpPr>
            <a:spLocks noGrp="1"/>
          </p:cNvSpPr>
          <p:nvPr>
            <p:ph type="ftr" sz="quarter" idx="11"/>
          </p:nvPr>
        </p:nvSpPr>
        <p:spPr>
          <a:xfrm>
            <a:off x="3686185" y="6459785"/>
            <a:ext cx="4822804"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9900458" y="6459785"/>
            <a:ext cx="1312025" cy="365125"/>
          </a:xfrm>
          <a:prstGeom prst="rect">
            <a:avLst/>
          </a:prstGeom>
        </p:spPr>
        <p:txBody>
          <a:bodyPr/>
          <a:lstStyle/>
          <a:p>
            <a:fld id="{D362E2C3-1645-41AB-88FD-527E5246B92F}" type="slidenum">
              <a:rPr lang="en-GB" smtClean="0"/>
              <a:t>‹#›</a:t>
            </a:fld>
            <a:endParaRPr lang="en-GB"/>
          </a:p>
        </p:txBody>
      </p:sp>
    </p:spTree>
    <p:extLst>
      <p:ext uri="{BB962C8B-B14F-4D97-AF65-F5344CB8AC3E}">
        <p14:creationId xmlns:p14="http://schemas.microsoft.com/office/powerpoint/2010/main" val="235414072"/>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a:extLst>
              <a:ext uri="{FF2B5EF4-FFF2-40B4-BE49-F238E27FC236}">
                <a16:creationId xmlns:a16="http://schemas.microsoft.com/office/drawing/2014/main" id="{CFD21BD2-C480-3E49-83A0-B487E64063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a:extLst>
              <a:ext uri="{FF2B5EF4-FFF2-40B4-BE49-F238E27FC236}">
                <a16:creationId xmlns:a16="http://schemas.microsoft.com/office/drawing/2014/main" id="{1C1BF565-DAEE-DE49-BC5E-DBA80AECBCCE}"/>
              </a:ext>
            </a:extLst>
          </p:cNvPr>
          <p:cNvSpPr/>
          <p:nvPr userDrawn="1"/>
        </p:nvSpPr>
        <p:spPr>
          <a:xfrm>
            <a:off x="3597411" y="1013053"/>
            <a:ext cx="4994031" cy="49940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4F3A944D-21CC-B64A-BFCA-1B0B293CD452}"/>
              </a:ext>
            </a:extLst>
          </p:cNvPr>
          <p:cNvSpPr/>
          <p:nvPr userDrawn="1"/>
        </p:nvSpPr>
        <p:spPr>
          <a:xfrm>
            <a:off x="2708770" y="636902"/>
            <a:ext cx="1446541" cy="1446541"/>
          </a:xfrm>
          <a:prstGeom prst="rect">
            <a:avLst/>
          </a:prstGeom>
          <a:solidFill>
            <a:srgbClr val="ED6E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5ACA8D55-F973-0741-BD80-D4FD4F86E659}"/>
              </a:ext>
            </a:extLst>
          </p:cNvPr>
          <p:cNvSpPr/>
          <p:nvPr userDrawn="1"/>
        </p:nvSpPr>
        <p:spPr>
          <a:xfrm>
            <a:off x="7869752" y="4953021"/>
            <a:ext cx="1446541" cy="1446541"/>
          </a:xfrm>
          <a:prstGeom prst="rect">
            <a:avLst/>
          </a:prstGeom>
          <a:solidFill>
            <a:srgbClr val="E8B4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a:extLst>
              <a:ext uri="{FF2B5EF4-FFF2-40B4-BE49-F238E27FC236}">
                <a16:creationId xmlns:a16="http://schemas.microsoft.com/office/drawing/2014/main" id="{32205541-CBE6-6248-B558-DD4D702E214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609816" y="360738"/>
            <a:ext cx="1194794" cy="1194794"/>
          </a:xfrm>
          <a:prstGeom prst="rect">
            <a:avLst/>
          </a:prstGeom>
        </p:spPr>
      </p:pic>
      <p:pic>
        <p:nvPicPr>
          <p:cNvPr id="15" name="Picture 14">
            <a:extLst>
              <a:ext uri="{FF2B5EF4-FFF2-40B4-BE49-F238E27FC236}">
                <a16:creationId xmlns:a16="http://schemas.microsoft.com/office/drawing/2014/main" id="{7599D726-E319-F94E-8875-A3C8E34578DE}"/>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3150023" y="859790"/>
            <a:ext cx="557915" cy="969010"/>
          </a:xfrm>
          <a:prstGeom prst="rect">
            <a:avLst/>
          </a:prstGeom>
        </p:spPr>
      </p:pic>
      <p:pic>
        <p:nvPicPr>
          <p:cNvPr id="16" name="Picture 15">
            <a:extLst>
              <a:ext uri="{FF2B5EF4-FFF2-40B4-BE49-F238E27FC236}">
                <a16:creationId xmlns:a16="http://schemas.microsoft.com/office/drawing/2014/main" id="{05BABDB8-C0F5-194E-B0A8-72C8E5766ADB}"/>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342911" y="5183435"/>
            <a:ext cx="557915" cy="969010"/>
          </a:xfrm>
          <a:prstGeom prst="rect">
            <a:avLst/>
          </a:prstGeom>
        </p:spPr>
      </p:pic>
    </p:spTree>
    <p:extLst>
      <p:ext uri="{BB962C8B-B14F-4D97-AF65-F5344CB8AC3E}">
        <p14:creationId xmlns:p14="http://schemas.microsoft.com/office/powerpoint/2010/main" val="463405076"/>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Picture 9">
            <a:extLst>
              <a:ext uri="{FF2B5EF4-FFF2-40B4-BE49-F238E27FC236}">
                <a16:creationId xmlns:a16="http://schemas.microsoft.com/office/drawing/2014/main" id="{CFD21BD2-C480-3E49-83A0-B487E64063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B81914C6-8A53-1447-81C1-C5267982DAB1}"/>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0609816" y="360738"/>
            <a:ext cx="1194794" cy="1194794"/>
          </a:xfrm>
          <a:prstGeom prst="rect">
            <a:avLst/>
          </a:prstGeom>
        </p:spPr>
      </p:pic>
    </p:spTree>
    <p:extLst>
      <p:ext uri="{BB962C8B-B14F-4D97-AF65-F5344CB8AC3E}">
        <p14:creationId xmlns:p14="http://schemas.microsoft.com/office/powerpoint/2010/main" val="2759913975"/>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E6AD9BA-9119-4F4E-9605-385D9151777E}"/>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456148" y="748940"/>
            <a:ext cx="10058400" cy="80659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6148" y="1845734"/>
            <a:ext cx="10058400" cy="4023360"/>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p:cNvCxnSpPr/>
          <p:nvPr/>
        </p:nvCxnSpPr>
        <p:spPr>
          <a:xfrm>
            <a:off x="456148" y="1559170"/>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BBBB0770-4468-9C45-99FD-35646B04A1E2}"/>
              </a:ext>
            </a:extLst>
          </p:cNvPr>
          <p:cNvPicPr>
            <a:picLocks noChangeAspect="1"/>
          </p:cNvPicPr>
          <p:nvPr userDrawn="1"/>
        </p:nvPicPr>
        <p:blipFill>
          <a:blip r:embed="rId10" cstate="hqprint">
            <a:extLst>
              <a:ext uri="{28A0092B-C50C-407E-A947-70E740481C1C}">
                <a14:useLocalDpi xmlns:a14="http://schemas.microsoft.com/office/drawing/2010/main" val="0"/>
              </a:ext>
            </a:extLst>
          </a:blip>
          <a:stretch>
            <a:fillRect/>
          </a:stretch>
        </p:blipFill>
        <p:spPr>
          <a:xfrm>
            <a:off x="10609816" y="360738"/>
            <a:ext cx="1194794" cy="1194794"/>
          </a:xfrm>
          <a:prstGeom prst="rect">
            <a:avLst/>
          </a:prstGeom>
        </p:spPr>
      </p:pic>
    </p:spTree>
    <p:extLst>
      <p:ext uri="{BB962C8B-B14F-4D97-AF65-F5344CB8AC3E}">
        <p14:creationId xmlns:p14="http://schemas.microsoft.com/office/powerpoint/2010/main" val="2153776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6" r:id="rId5"/>
    <p:sldLayoutId id="2147483667" r:id="rId6"/>
    <p:sldLayoutId id="2147483672" r:id="rId7"/>
  </p:sldLayoutIdLst>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txStyles>
    <p:titleStyle>
      <a:lvl1pPr algn="l" defTabSz="914400" rtl="0" eaLnBrk="1" latinLnBrk="0" hangingPunct="1">
        <a:lnSpc>
          <a:spcPct val="85000"/>
        </a:lnSpc>
        <a:spcBef>
          <a:spcPct val="0"/>
        </a:spcBef>
        <a:buNone/>
        <a:defRPr sz="3500" b="1" kern="1200" spc="-50" baseline="0">
          <a:solidFill>
            <a:srgbClr val="00A8A8"/>
          </a:solidFill>
          <a:latin typeface="+mj-lt"/>
          <a:ea typeface="+mj-ea"/>
          <a:cs typeface="+mj-cs"/>
        </a:defRPr>
      </a:lvl1pPr>
    </p:titleStyle>
    <p:bodyStyle>
      <a:lvl1pPr marL="357188" indent="-357188" algn="l" defTabSz="914400" rtl="0" eaLnBrk="1" latinLnBrk="0" hangingPunct="1">
        <a:lnSpc>
          <a:spcPct val="90000"/>
        </a:lnSpc>
        <a:spcBef>
          <a:spcPts val="1200"/>
        </a:spcBef>
        <a:spcAft>
          <a:spcPts val="200"/>
        </a:spcAft>
        <a:buClr>
          <a:schemeClr val="accent1"/>
        </a:buClr>
        <a:buSzPct val="100000"/>
        <a:buFont typeface="Wingdings" pitchFamily="2" charset="2"/>
        <a:buChar char="§"/>
        <a:tabLst/>
        <a:defRPr sz="2500" kern="1200">
          <a:solidFill>
            <a:schemeClr val="tx1">
              <a:lumMod val="75000"/>
              <a:lumOff val="25000"/>
            </a:schemeClr>
          </a:solidFill>
          <a:latin typeface="+mn-lt"/>
          <a:ea typeface="+mn-ea"/>
          <a:cs typeface="+mn-cs"/>
        </a:defRPr>
      </a:lvl1pPr>
      <a:lvl2pPr marL="541338" indent="-341313" algn="l" defTabSz="914400" rtl="0" eaLnBrk="1" latinLnBrk="0" hangingPunct="1">
        <a:lnSpc>
          <a:spcPct val="90000"/>
        </a:lnSpc>
        <a:spcBef>
          <a:spcPts val="200"/>
        </a:spcBef>
        <a:spcAft>
          <a:spcPts val="400"/>
        </a:spcAft>
        <a:buClr>
          <a:schemeClr val="accent1"/>
        </a:buClr>
        <a:buFont typeface="Wingdings" pitchFamily="2" charset="2"/>
        <a:buChar char="§"/>
        <a:tabLst/>
        <a:defRPr sz="2000" kern="1200">
          <a:solidFill>
            <a:schemeClr val="tx1">
              <a:lumMod val="75000"/>
              <a:lumOff val="25000"/>
            </a:schemeClr>
          </a:solidFill>
          <a:latin typeface="+mn-lt"/>
          <a:ea typeface="+mn-ea"/>
          <a:cs typeface="+mn-cs"/>
        </a:defRPr>
      </a:lvl2pPr>
      <a:lvl3pPr marL="714375" indent="-330200" algn="l" defTabSz="914400" rtl="0" eaLnBrk="1" latinLnBrk="0" hangingPunct="1">
        <a:lnSpc>
          <a:spcPct val="90000"/>
        </a:lnSpc>
        <a:spcBef>
          <a:spcPts val="200"/>
        </a:spcBef>
        <a:spcAft>
          <a:spcPts val="400"/>
        </a:spcAft>
        <a:buClr>
          <a:schemeClr val="accent1"/>
        </a:buClr>
        <a:buFont typeface="Wingdings" pitchFamily="2" charset="2"/>
        <a:buChar char="§"/>
        <a:tabLst/>
        <a:defRPr sz="2000" kern="1200">
          <a:solidFill>
            <a:schemeClr val="tx1">
              <a:lumMod val="75000"/>
              <a:lumOff val="25000"/>
            </a:schemeClr>
          </a:solidFill>
          <a:latin typeface="+mn-lt"/>
          <a:ea typeface="+mn-ea"/>
          <a:cs typeface="+mn-cs"/>
        </a:defRPr>
      </a:lvl3pPr>
      <a:lvl4pPr marL="900113" indent="-333375" algn="l" defTabSz="914400" rtl="0" eaLnBrk="1" latinLnBrk="0" hangingPunct="1">
        <a:lnSpc>
          <a:spcPct val="90000"/>
        </a:lnSpc>
        <a:spcBef>
          <a:spcPts val="200"/>
        </a:spcBef>
        <a:spcAft>
          <a:spcPts val="400"/>
        </a:spcAft>
        <a:buClr>
          <a:schemeClr val="accent1"/>
        </a:buClr>
        <a:buFont typeface="Wingdings" pitchFamily="2" charset="2"/>
        <a:buChar char="§"/>
        <a:tabLst/>
        <a:defRPr sz="2000" kern="1200">
          <a:solidFill>
            <a:schemeClr val="tx1">
              <a:lumMod val="75000"/>
              <a:lumOff val="25000"/>
            </a:schemeClr>
          </a:solidFill>
          <a:latin typeface="+mn-lt"/>
          <a:ea typeface="+mn-ea"/>
          <a:cs typeface="+mn-cs"/>
        </a:defRPr>
      </a:lvl4pPr>
      <a:lvl5pPr marL="1073150" indent="-323850" algn="l" defTabSz="914400" rtl="0" eaLnBrk="1" latinLnBrk="0" hangingPunct="1">
        <a:lnSpc>
          <a:spcPct val="90000"/>
        </a:lnSpc>
        <a:spcBef>
          <a:spcPts val="200"/>
        </a:spcBef>
        <a:spcAft>
          <a:spcPts val="400"/>
        </a:spcAft>
        <a:buClr>
          <a:schemeClr val="accent1"/>
        </a:buClr>
        <a:buFont typeface="Wingdings" pitchFamily="2" charset="2"/>
        <a:buChar char="§"/>
        <a:tabLst/>
        <a:defRPr sz="20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https://www.gov.uk/apply-apprenticeship"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nationalapprenticeshipweek.co.uk/"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6D132-25F2-4EA7-9D32-3D5F65DFCC15}"/>
              </a:ext>
            </a:extLst>
          </p:cNvPr>
          <p:cNvSpPr>
            <a:spLocks noGrp="1"/>
          </p:cNvSpPr>
          <p:nvPr>
            <p:ph type="ctrTitle"/>
          </p:nvPr>
        </p:nvSpPr>
        <p:spPr>
          <a:xfrm>
            <a:off x="304800" y="2011335"/>
            <a:ext cx="11582400" cy="1922732"/>
          </a:xfrm>
        </p:spPr>
        <p:txBody>
          <a:bodyPr>
            <a:normAutofit/>
          </a:bodyPr>
          <a:lstStyle/>
          <a:p>
            <a:pPr algn="ctr"/>
            <a:r>
              <a:rPr lang="en-GB" sz="6000" dirty="0"/>
              <a:t>National Apprenticeship Week 2022</a:t>
            </a:r>
            <a:br>
              <a:rPr lang="en-GB" sz="6000" dirty="0"/>
            </a:br>
            <a:r>
              <a:rPr lang="en-GB" sz="6000" dirty="0"/>
              <a:t>7</a:t>
            </a:r>
            <a:r>
              <a:rPr lang="en-GB" sz="6000" baseline="30000" dirty="0"/>
              <a:t>th</a:t>
            </a:r>
            <a:r>
              <a:rPr lang="en-GB" sz="6000" dirty="0"/>
              <a:t> – 11</a:t>
            </a:r>
            <a:r>
              <a:rPr lang="en-GB" sz="6000" baseline="30000" dirty="0"/>
              <a:t>th</a:t>
            </a:r>
            <a:r>
              <a:rPr lang="en-GB" sz="6000" dirty="0"/>
              <a:t> March .</a:t>
            </a:r>
          </a:p>
        </p:txBody>
      </p:sp>
    </p:spTree>
    <p:extLst>
      <p:ext uri="{BB962C8B-B14F-4D97-AF65-F5344CB8AC3E}">
        <p14:creationId xmlns:p14="http://schemas.microsoft.com/office/powerpoint/2010/main" val="2281651152"/>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EA41EA1-A47D-7144-8F22-835ABF6B15FB}"/>
              </a:ext>
            </a:extLst>
          </p:cNvPr>
          <p:cNvSpPr txBox="1"/>
          <p:nvPr/>
        </p:nvSpPr>
        <p:spPr>
          <a:xfrm>
            <a:off x="3971637" y="1731913"/>
            <a:ext cx="4285672" cy="2308324"/>
          </a:xfrm>
          <a:prstGeom prst="rect">
            <a:avLst/>
          </a:prstGeom>
          <a:noFill/>
        </p:spPr>
        <p:txBody>
          <a:bodyPr wrap="square" rtlCol="0">
            <a:spAutoFit/>
          </a:bodyPr>
          <a:lstStyle/>
          <a:p>
            <a:pPr algn="ctr"/>
            <a:r>
              <a:rPr lang="en-GB" sz="4800" dirty="0">
                <a:latin typeface="Abadi" panose="020B0604020104020204" pitchFamily="34" charset="0"/>
              </a:rPr>
              <a:t>Top tips when applying for an apprenticeship</a:t>
            </a:r>
          </a:p>
        </p:txBody>
      </p:sp>
    </p:spTree>
    <p:extLst>
      <p:ext uri="{BB962C8B-B14F-4D97-AF65-F5344CB8AC3E}">
        <p14:creationId xmlns:p14="http://schemas.microsoft.com/office/powerpoint/2010/main" val="1139374606"/>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6B306-3E83-4B8A-A760-C02410A6A78D}"/>
              </a:ext>
            </a:extLst>
          </p:cNvPr>
          <p:cNvSpPr>
            <a:spLocks noGrp="1"/>
          </p:cNvSpPr>
          <p:nvPr>
            <p:ph type="title"/>
          </p:nvPr>
        </p:nvSpPr>
        <p:spPr/>
        <p:txBody>
          <a:bodyPr>
            <a:normAutofit/>
          </a:bodyPr>
          <a:lstStyle/>
          <a:p>
            <a:pPr algn="ctr"/>
            <a:r>
              <a:rPr lang="en-GB" dirty="0">
                <a:latin typeface="Abadi" panose="020B0604020104020204" pitchFamily="34" charset="0"/>
              </a:rPr>
              <a:t>Top Tips</a:t>
            </a:r>
          </a:p>
        </p:txBody>
      </p:sp>
      <p:sp>
        <p:nvSpPr>
          <p:cNvPr id="3" name="Content Placeholder 2">
            <a:extLst>
              <a:ext uri="{FF2B5EF4-FFF2-40B4-BE49-F238E27FC236}">
                <a16:creationId xmlns:a16="http://schemas.microsoft.com/office/drawing/2014/main" id="{E891C4CB-02FA-40B0-A631-1EB73210A021}"/>
              </a:ext>
            </a:extLst>
          </p:cNvPr>
          <p:cNvSpPr>
            <a:spLocks noGrp="1"/>
          </p:cNvSpPr>
          <p:nvPr>
            <p:ph idx="10"/>
          </p:nvPr>
        </p:nvSpPr>
        <p:spPr>
          <a:xfrm>
            <a:off x="456147" y="1657349"/>
            <a:ext cx="11307227" cy="4886325"/>
          </a:xfrm>
        </p:spPr>
        <p:txBody>
          <a:bodyPr>
            <a:normAutofit fontScale="92500" lnSpcReduction="20000"/>
          </a:bodyPr>
          <a:lstStyle/>
          <a:p>
            <a:pPr>
              <a:buFont typeface="Wingdings" panose="05000000000000000000" pitchFamily="2" charset="2"/>
              <a:buChar char="ü"/>
            </a:pPr>
            <a:r>
              <a:rPr lang="en-GB" sz="3000" b="1" dirty="0">
                <a:latin typeface="Abadi" panose="020B0604020104020204" pitchFamily="34" charset="0"/>
              </a:rPr>
              <a:t>Work experience </a:t>
            </a:r>
          </a:p>
          <a:p>
            <a:pPr marL="0" indent="0">
              <a:buNone/>
            </a:pPr>
            <a:r>
              <a:rPr lang="en-GB" sz="2800" dirty="0">
                <a:latin typeface="Abadi" panose="020B0604020104020204" pitchFamily="34" charset="0"/>
              </a:rPr>
              <a:t>Getting some work experience in the area you’re interested in will improve your application and give you lots to talk about at an interview.</a:t>
            </a:r>
          </a:p>
          <a:p>
            <a:pPr marL="0" indent="0">
              <a:buNone/>
            </a:pPr>
            <a:endParaRPr lang="en-GB" sz="2800" b="1" dirty="0">
              <a:latin typeface="Abadi" panose="020B0604020104020204" pitchFamily="34" charset="0"/>
            </a:endParaRPr>
          </a:p>
          <a:p>
            <a:pPr>
              <a:buFont typeface="Wingdings" panose="05000000000000000000" pitchFamily="2" charset="2"/>
              <a:buChar char="ü"/>
            </a:pPr>
            <a:r>
              <a:rPr lang="en-GB" sz="3000" b="1" dirty="0">
                <a:latin typeface="Abadi" panose="020B0604020104020204" pitchFamily="34" charset="0"/>
              </a:rPr>
              <a:t>Portfolio</a:t>
            </a:r>
          </a:p>
          <a:p>
            <a:pPr marL="0" indent="0">
              <a:buNone/>
            </a:pPr>
            <a:r>
              <a:rPr lang="en-GB" sz="2800" dirty="0">
                <a:latin typeface="Abadi" panose="020B0604020104020204" pitchFamily="34" charset="0"/>
              </a:rPr>
              <a:t>Keep evidence of any projects you’re doing, both in school and out. E.g. pictures of a design assignment in Tech.</a:t>
            </a:r>
          </a:p>
          <a:p>
            <a:pPr marL="0" indent="0">
              <a:buNone/>
            </a:pPr>
            <a:endParaRPr lang="en-GB" sz="2800" b="1" dirty="0">
              <a:latin typeface="Abadi" panose="020B0604020104020204" pitchFamily="34" charset="0"/>
            </a:endParaRPr>
          </a:p>
          <a:p>
            <a:pPr>
              <a:buFont typeface="Wingdings" panose="05000000000000000000" pitchFamily="2" charset="2"/>
              <a:buChar char="ü"/>
            </a:pPr>
            <a:r>
              <a:rPr lang="en-GB" sz="3000" b="1" dirty="0">
                <a:latin typeface="Abadi" panose="020B0604020104020204" pitchFamily="34" charset="0"/>
              </a:rPr>
              <a:t>Research</a:t>
            </a:r>
          </a:p>
          <a:p>
            <a:pPr marL="0" indent="0">
              <a:buNone/>
            </a:pPr>
            <a:r>
              <a:rPr lang="en-GB" sz="2800" dirty="0">
                <a:latin typeface="Abadi" panose="020B0604020104020204" pitchFamily="34" charset="0"/>
              </a:rPr>
              <a:t>Make sure you research the application and company before applying, check any entry requirements they might have.</a:t>
            </a:r>
          </a:p>
        </p:txBody>
      </p:sp>
    </p:spTree>
    <p:extLst>
      <p:ext uri="{BB962C8B-B14F-4D97-AF65-F5344CB8AC3E}">
        <p14:creationId xmlns:p14="http://schemas.microsoft.com/office/powerpoint/2010/main" val="3752656951"/>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EA41EA1-A47D-7144-8F22-835ABF6B15FB}"/>
              </a:ext>
            </a:extLst>
          </p:cNvPr>
          <p:cNvSpPr txBox="1"/>
          <p:nvPr/>
        </p:nvSpPr>
        <p:spPr>
          <a:xfrm>
            <a:off x="3814619" y="1631424"/>
            <a:ext cx="4581236" cy="3046988"/>
          </a:xfrm>
          <a:prstGeom prst="rect">
            <a:avLst/>
          </a:prstGeom>
          <a:noFill/>
        </p:spPr>
        <p:txBody>
          <a:bodyPr wrap="square" rtlCol="0">
            <a:spAutoFit/>
          </a:bodyPr>
          <a:lstStyle/>
          <a:p>
            <a:pPr algn="ctr"/>
            <a:r>
              <a:rPr lang="en-GB" sz="4800" dirty="0">
                <a:latin typeface="Abadi" panose="020B0604020104020204" pitchFamily="34" charset="0"/>
              </a:rPr>
              <a:t>Can I get a degree through an apprenticeship?</a:t>
            </a:r>
          </a:p>
        </p:txBody>
      </p:sp>
    </p:spTree>
    <p:extLst>
      <p:ext uri="{BB962C8B-B14F-4D97-AF65-F5344CB8AC3E}">
        <p14:creationId xmlns:p14="http://schemas.microsoft.com/office/powerpoint/2010/main" val="2379705495"/>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6B306-3E83-4B8A-A760-C02410A6A78D}"/>
              </a:ext>
            </a:extLst>
          </p:cNvPr>
          <p:cNvSpPr>
            <a:spLocks noGrp="1"/>
          </p:cNvSpPr>
          <p:nvPr>
            <p:ph type="title"/>
          </p:nvPr>
        </p:nvSpPr>
        <p:spPr/>
        <p:txBody>
          <a:bodyPr>
            <a:normAutofit/>
          </a:bodyPr>
          <a:lstStyle/>
          <a:p>
            <a:pPr algn="ctr"/>
            <a:r>
              <a:rPr lang="en-GB" dirty="0">
                <a:latin typeface="Abadi" panose="020B0604020104020204" pitchFamily="34" charset="0"/>
              </a:rPr>
              <a:t>Degree Level Apprenticeships</a:t>
            </a:r>
          </a:p>
        </p:txBody>
      </p:sp>
      <p:sp>
        <p:nvSpPr>
          <p:cNvPr id="3" name="Content Placeholder 2">
            <a:extLst>
              <a:ext uri="{FF2B5EF4-FFF2-40B4-BE49-F238E27FC236}">
                <a16:creationId xmlns:a16="http://schemas.microsoft.com/office/drawing/2014/main" id="{E891C4CB-02FA-40B0-A631-1EB73210A021}"/>
              </a:ext>
            </a:extLst>
          </p:cNvPr>
          <p:cNvSpPr>
            <a:spLocks noGrp="1"/>
          </p:cNvSpPr>
          <p:nvPr>
            <p:ph idx="10"/>
          </p:nvPr>
        </p:nvSpPr>
        <p:spPr>
          <a:xfrm>
            <a:off x="456147" y="1657349"/>
            <a:ext cx="11307227" cy="4886325"/>
          </a:xfrm>
        </p:spPr>
        <p:txBody>
          <a:bodyPr>
            <a:normAutofit fontScale="77500" lnSpcReduction="20000"/>
          </a:bodyPr>
          <a:lstStyle/>
          <a:p>
            <a:pPr>
              <a:buFont typeface="Wingdings" panose="05000000000000000000" pitchFamily="2" charset="2"/>
              <a:buChar char="ü"/>
            </a:pPr>
            <a:r>
              <a:rPr lang="en-GB" sz="3800" dirty="0">
                <a:latin typeface="Abadi" panose="020B0604020104020204" pitchFamily="34" charset="0"/>
              </a:rPr>
              <a:t>A newer type of apprenticeship is called a Degree Level Apprenticeship.</a:t>
            </a:r>
          </a:p>
          <a:p>
            <a:pPr>
              <a:buFont typeface="Wingdings" panose="05000000000000000000" pitchFamily="2" charset="2"/>
              <a:buChar char="ü"/>
            </a:pPr>
            <a:endParaRPr lang="en-GB" sz="3800" dirty="0">
              <a:latin typeface="Abadi" panose="020B0604020104020204" pitchFamily="34" charset="0"/>
            </a:endParaRPr>
          </a:p>
          <a:p>
            <a:pPr>
              <a:buFont typeface="Wingdings" panose="05000000000000000000" pitchFamily="2" charset="2"/>
              <a:buChar char="ü"/>
            </a:pPr>
            <a:r>
              <a:rPr lang="en-GB" sz="3800" dirty="0">
                <a:latin typeface="Abadi" panose="020B0604020104020204" pitchFamily="34" charset="0"/>
              </a:rPr>
              <a:t>This involves working and getting hands experience, whilst also studying part time at university to receive a degree.</a:t>
            </a:r>
          </a:p>
          <a:p>
            <a:pPr>
              <a:buFont typeface="Wingdings" panose="05000000000000000000" pitchFamily="2" charset="2"/>
              <a:buChar char="ü"/>
            </a:pPr>
            <a:endParaRPr lang="en-GB" sz="3800" dirty="0">
              <a:latin typeface="Abadi" panose="020B0604020104020204" pitchFamily="34" charset="0"/>
            </a:endParaRPr>
          </a:p>
          <a:p>
            <a:pPr>
              <a:buFont typeface="Wingdings" panose="05000000000000000000" pitchFamily="2" charset="2"/>
              <a:buChar char="ü"/>
            </a:pPr>
            <a:r>
              <a:rPr lang="en-GB" sz="3800" dirty="0">
                <a:latin typeface="Abadi" panose="020B0604020104020204" pitchFamily="34" charset="0"/>
              </a:rPr>
              <a:t>Not every subject area gives you this opportunity, but the employer will pay your tuition fees and you will earn money whilst studying. </a:t>
            </a:r>
          </a:p>
          <a:p>
            <a:pPr>
              <a:buFont typeface="Wingdings" panose="05000000000000000000" pitchFamily="2" charset="2"/>
              <a:buChar char="ü"/>
            </a:pPr>
            <a:endParaRPr lang="en-GB" sz="2800" dirty="0">
              <a:latin typeface="Abadi" panose="020B0604020104020204" pitchFamily="34" charset="0"/>
            </a:endParaRPr>
          </a:p>
          <a:p>
            <a:pPr marL="0" indent="0" algn="ctr">
              <a:buNone/>
            </a:pPr>
            <a:r>
              <a:rPr lang="en-GB" sz="2800" dirty="0">
                <a:latin typeface="Abadi" panose="020B0604020104020204" pitchFamily="34" charset="0"/>
              </a:rPr>
              <a:t>You can search for vacancies through this website: </a:t>
            </a:r>
            <a:r>
              <a:rPr lang="en-GB" sz="2800" dirty="0">
                <a:latin typeface="Abadi" panose="020B0604020104020204" pitchFamily="34" charset="0"/>
                <a:hlinkClick r:id="rId2"/>
              </a:rPr>
              <a:t>https://www.gov.uk/apply-apprenticeship</a:t>
            </a:r>
            <a:r>
              <a:rPr lang="en-GB" sz="2800" dirty="0">
                <a:latin typeface="Abadi" panose="020B0604020104020204" pitchFamily="34" charset="0"/>
              </a:rPr>
              <a:t> </a:t>
            </a:r>
          </a:p>
        </p:txBody>
      </p:sp>
    </p:spTree>
    <p:extLst>
      <p:ext uri="{BB962C8B-B14F-4D97-AF65-F5344CB8AC3E}">
        <p14:creationId xmlns:p14="http://schemas.microsoft.com/office/powerpoint/2010/main" val="3050974513"/>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55613" y="609600"/>
            <a:ext cx="10058401" cy="5499461"/>
          </a:xfrm>
        </p:spPr>
        <p:txBody>
          <a:bodyPr>
            <a:normAutofit fontScale="92500" lnSpcReduction="10000"/>
          </a:bodyPr>
          <a:lstStyle/>
          <a:p>
            <a:endParaRPr lang="en-GB" dirty="0"/>
          </a:p>
          <a:p>
            <a:endParaRPr lang="en-GB" dirty="0"/>
          </a:p>
          <a:p>
            <a:endParaRPr lang="en-GB" dirty="0"/>
          </a:p>
          <a:p>
            <a:pPr marL="0" indent="0" algn="ctr">
              <a:buNone/>
            </a:pPr>
            <a:r>
              <a:rPr lang="en-GB" sz="3600" b="1" dirty="0">
                <a:solidFill>
                  <a:srgbClr val="00A8A8"/>
                </a:solidFill>
              </a:rPr>
              <a:t>“STEP OUTSIDE YOUR COMFORT ZONE. GO AND TRY THINGS YOU NEVER THOUGHT YOU COULD DO, IT MAY BE SCARY AT FIRST BUT IT WILL ALL BE WORTH IT IN THE END.</a:t>
            </a:r>
          </a:p>
          <a:p>
            <a:pPr marL="0" indent="0" algn="ctr">
              <a:buNone/>
            </a:pPr>
            <a:r>
              <a:rPr lang="en-GB" sz="3600" b="1" dirty="0">
                <a:solidFill>
                  <a:srgbClr val="00A8A8"/>
                </a:solidFill>
              </a:rPr>
              <a:t> YOU COULD FIND OUT THAT SOMETHING YOU ONCE DISLIKED COULD ACTUALLY BE SOMETHING YOU LOVE!”</a:t>
            </a:r>
          </a:p>
          <a:p>
            <a:endParaRPr lang="en-GB" dirty="0"/>
          </a:p>
          <a:p>
            <a:pPr marL="0" indent="0">
              <a:buNone/>
            </a:pPr>
            <a:r>
              <a:rPr lang="en-GB" dirty="0"/>
              <a:t> </a:t>
            </a:r>
            <a:r>
              <a:rPr lang="en-GB" sz="3600" dirty="0"/>
              <a:t>KELLY YOUNG, APPRENTICE</a:t>
            </a:r>
          </a:p>
        </p:txBody>
      </p:sp>
    </p:spTree>
    <p:extLst>
      <p:ext uri="{BB962C8B-B14F-4D97-AF65-F5344CB8AC3E}">
        <p14:creationId xmlns:p14="http://schemas.microsoft.com/office/powerpoint/2010/main" val="1657791741"/>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455613" y="803564"/>
            <a:ext cx="10058401" cy="5305497"/>
          </a:xfrm>
        </p:spPr>
        <p:txBody>
          <a:bodyPr/>
          <a:lstStyle/>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lgn="ctr">
              <a:buNone/>
            </a:pPr>
            <a:r>
              <a:rPr lang="en-GB" sz="3600" b="1" dirty="0">
                <a:solidFill>
                  <a:srgbClr val="00A8A8"/>
                </a:solidFill>
              </a:rPr>
              <a:t>“THINK OF YOUR PATH TO SUCCESS IN STAGES, YOU HAVE JUST STARTED THE FIRST STAGE.”</a:t>
            </a:r>
          </a:p>
          <a:p>
            <a:pPr marL="0" indent="0">
              <a:buNone/>
            </a:pPr>
            <a:endParaRPr lang="en-GB" sz="3600" dirty="0"/>
          </a:p>
          <a:p>
            <a:pPr marL="0" indent="0">
              <a:buNone/>
            </a:pPr>
            <a:r>
              <a:rPr lang="en-GB" sz="3600" dirty="0"/>
              <a:t>SAAHIRAH AHMED, APPRENTICE </a:t>
            </a:r>
          </a:p>
        </p:txBody>
      </p:sp>
    </p:spTree>
    <p:extLst>
      <p:ext uri="{BB962C8B-B14F-4D97-AF65-F5344CB8AC3E}">
        <p14:creationId xmlns:p14="http://schemas.microsoft.com/office/powerpoint/2010/main" val="1339368975"/>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E9202-B6AB-4C6C-8E0C-0496B50407DB}"/>
              </a:ext>
            </a:extLst>
          </p:cNvPr>
          <p:cNvSpPr>
            <a:spLocks noGrp="1"/>
          </p:cNvSpPr>
          <p:nvPr>
            <p:ph type="title" idx="4294967295"/>
          </p:nvPr>
        </p:nvSpPr>
        <p:spPr>
          <a:xfrm>
            <a:off x="0" y="749300"/>
            <a:ext cx="10058400" cy="806450"/>
          </a:xfrm>
        </p:spPr>
        <p:txBody>
          <a:bodyPr/>
          <a:lstStyle/>
          <a:p>
            <a:pPr algn="ctr"/>
            <a:r>
              <a:rPr lang="en-GB" dirty="0">
                <a:latin typeface="Abadi" panose="020B0604020104020204" pitchFamily="34" charset="0"/>
              </a:rPr>
              <a:t>Homework</a:t>
            </a:r>
          </a:p>
        </p:txBody>
      </p:sp>
      <p:sp>
        <p:nvSpPr>
          <p:cNvPr id="3" name="Content Placeholder 2">
            <a:extLst>
              <a:ext uri="{FF2B5EF4-FFF2-40B4-BE49-F238E27FC236}">
                <a16:creationId xmlns:a16="http://schemas.microsoft.com/office/drawing/2014/main" id="{69E71682-2890-4F3E-96A0-5A197C6E08FE}"/>
              </a:ext>
            </a:extLst>
          </p:cNvPr>
          <p:cNvSpPr>
            <a:spLocks noGrp="1"/>
          </p:cNvSpPr>
          <p:nvPr>
            <p:ph idx="4294967295"/>
          </p:nvPr>
        </p:nvSpPr>
        <p:spPr>
          <a:xfrm>
            <a:off x="514350" y="2848021"/>
            <a:ext cx="11315700" cy="3260679"/>
          </a:xfrm>
        </p:spPr>
        <p:txBody>
          <a:bodyPr>
            <a:normAutofit fontScale="77500" lnSpcReduction="20000"/>
          </a:bodyPr>
          <a:lstStyle/>
          <a:p>
            <a:pPr marL="0" indent="0" algn="ctr">
              <a:buNone/>
            </a:pPr>
            <a:r>
              <a:rPr lang="en-GB" sz="4000" b="1" dirty="0">
                <a:solidFill>
                  <a:schemeClr val="bg1"/>
                </a:solidFill>
                <a:latin typeface="+mj-lt"/>
              </a:rPr>
              <a:t>HOMEWORK</a:t>
            </a:r>
            <a:endParaRPr lang="en-GB" sz="5400" b="1" dirty="0">
              <a:solidFill>
                <a:schemeClr val="bg1"/>
              </a:solidFill>
              <a:latin typeface="+mj-lt"/>
            </a:endParaRPr>
          </a:p>
          <a:p>
            <a:pPr marL="0" indent="0" algn="ctr">
              <a:buNone/>
            </a:pPr>
            <a:r>
              <a:rPr lang="en-GB" sz="5400" dirty="0">
                <a:solidFill>
                  <a:schemeClr val="bg1"/>
                </a:solidFill>
                <a:latin typeface="+mj-lt"/>
              </a:rPr>
              <a:t>If you think an apprenticeship might match your learning style, you can find out more on the NAW 2022 website</a:t>
            </a:r>
          </a:p>
          <a:p>
            <a:pPr marL="0" indent="0" algn="ctr">
              <a:buNone/>
            </a:pPr>
            <a:r>
              <a:rPr lang="en-GB" sz="5400" dirty="0">
                <a:solidFill>
                  <a:schemeClr val="bg1"/>
                </a:solidFill>
                <a:latin typeface="+mj-lt"/>
                <a:hlinkClick r:id="rId2"/>
              </a:rPr>
              <a:t>https://www.nationalapprenticeshipweek.co.uk/</a:t>
            </a:r>
            <a:r>
              <a:rPr lang="en-GB" sz="5400" dirty="0">
                <a:solidFill>
                  <a:schemeClr val="bg1"/>
                </a:solidFill>
                <a:latin typeface="+mj-lt"/>
              </a:rPr>
              <a:t> </a:t>
            </a:r>
          </a:p>
        </p:txBody>
      </p:sp>
      <p:pic>
        <p:nvPicPr>
          <p:cNvPr id="7" name="Picture 6">
            <a:extLst>
              <a:ext uri="{FF2B5EF4-FFF2-40B4-BE49-F238E27FC236}">
                <a16:creationId xmlns:a16="http://schemas.microsoft.com/office/drawing/2014/main" id="{208BAD81-06B5-5240-A997-D035D6654941}"/>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231659" y="1076325"/>
            <a:ext cx="2220172" cy="1497528"/>
          </a:xfrm>
          <a:prstGeom prst="rect">
            <a:avLst/>
          </a:prstGeom>
        </p:spPr>
      </p:pic>
    </p:spTree>
    <p:extLst>
      <p:ext uri="{BB962C8B-B14F-4D97-AF65-F5344CB8AC3E}">
        <p14:creationId xmlns:p14="http://schemas.microsoft.com/office/powerpoint/2010/main" val="2087122954"/>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FD752-B1F7-4476-A2CA-E4B8D1A5031F}"/>
              </a:ext>
            </a:extLst>
          </p:cNvPr>
          <p:cNvSpPr>
            <a:spLocks noGrp="1"/>
          </p:cNvSpPr>
          <p:nvPr>
            <p:ph type="title"/>
          </p:nvPr>
        </p:nvSpPr>
        <p:spPr/>
        <p:txBody>
          <a:bodyPr/>
          <a:lstStyle/>
          <a:p>
            <a:pPr algn="ctr"/>
            <a:r>
              <a:rPr lang="en-GB" dirty="0">
                <a:latin typeface="Abadi" panose="020B0604020104020204" pitchFamily="34" charset="0"/>
              </a:rPr>
              <a:t>National Apprenticeship Week 2022</a:t>
            </a:r>
          </a:p>
        </p:txBody>
      </p:sp>
      <p:sp>
        <p:nvSpPr>
          <p:cNvPr id="3" name="Content Placeholder 2">
            <a:extLst>
              <a:ext uri="{FF2B5EF4-FFF2-40B4-BE49-F238E27FC236}">
                <a16:creationId xmlns:a16="http://schemas.microsoft.com/office/drawing/2014/main" id="{960D458D-B861-49C0-A2E7-DA1D5F4A273F}"/>
              </a:ext>
            </a:extLst>
          </p:cNvPr>
          <p:cNvSpPr>
            <a:spLocks noGrp="1"/>
          </p:cNvSpPr>
          <p:nvPr>
            <p:ph idx="4294967295"/>
          </p:nvPr>
        </p:nvSpPr>
        <p:spPr>
          <a:xfrm>
            <a:off x="342641" y="1555532"/>
            <a:ext cx="11507252" cy="4023360"/>
          </a:xfrm>
        </p:spPr>
        <p:txBody>
          <a:bodyPr/>
          <a:lstStyle/>
          <a:p>
            <a:pPr marL="0" indent="0" algn="ctr">
              <a:buNone/>
            </a:pPr>
            <a:r>
              <a:rPr lang="en-GB" sz="2800" dirty="0">
                <a:latin typeface="Abadi" panose="020B0604020104020204" pitchFamily="34" charset="0"/>
              </a:rPr>
              <a:t>Starting an apprenticeship is one of the many exciting options for you after school, and you can start one after you finish your GCSEs.                 </a:t>
            </a:r>
            <a:r>
              <a:rPr lang="en-GB" sz="2800" b="1" dirty="0">
                <a:solidFill>
                  <a:srgbClr val="00A8A8"/>
                </a:solidFill>
                <a:latin typeface="Abadi" panose="020B0604020104020204" pitchFamily="34" charset="0"/>
              </a:rPr>
              <a:t>Famous former apprentices include:</a:t>
            </a:r>
          </a:p>
          <a:p>
            <a:pPr marL="0" indent="0" algn="ctr">
              <a:buNone/>
            </a:pPr>
            <a:endParaRPr lang="en-GB" sz="3200" dirty="0">
              <a:latin typeface="Abadi" panose="020B0604020104020204" pitchFamily="34" charset="0"/>
            </a:endParaRPr>
          </a:p>
          <a:p>
            <a:pPr marL="0" indent="0" algn="ctr">
              <a:buNone/>
            </a:pPr>
            <a:endParaRPr lang="en-GB" sz="3200" dirty="0">
              <a:latin typeface="Abadi" panose="020B0604020104020204" pitchFamily="34" charset="0"/>
            </a:endParaRPr>
          </a:p>
          <a:p>
            <a:endParaRPr lang="en-GB" dirty="0"/>
          </a:p>
        </p:txBody>
      </p:sp>
      <p:pic>
        <p:nvPicPr>
          <p:cNvPr id="1026" name="Picture 2" descr="Image result for jamie oliver chef">
            <a:extLst>
              <a:ext uri="{FF2B5EF4-FFF2-40B4-BE49-F238E27FC236}">
                <a16:creationId xmlns:a16="http://schemas.microsoft.com/office/drawing/2014/main" id="{78CA49AE-AB25-4994-B167-3CAF1CA99DB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123" t="4687" r="24484"/>
          <a:stretch/>
        </p:blipFill>
        <p:spPr bwMode="auto">
          <a:xfrm>
            <a:off x="808572" y="2988958"/>
            <a:ext cx="2944277" cy="27046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84AFFA9-677C-4A69-8265-92AA7863F94D}"/>
              </a:ext>
            </a:extLst>
          </p:cNvPr>
          <p:cNvSpPr txBox="1"/>
          <p:nvPr/>
        </p:nvSpPr>
        <p:spPr>
          <a:xfrm>
            <a:off x="301365" y="5786253"/>
            <a:ext cx="4087278" cy="830997"/>
          </a:xfrm>
          <a:prstGeom prst="rect">
            <a:avLst/>
          </a:prstGeom>
          <a:noFill/>
        </p:spPr>
        <p:txBody>
          <a:bodyPr wrap="square" rtlCol="0">
            <a:spAutoFit/>
          </a:bodyPr>
          <a:lstStyle/>
          <a:p>
            <a:pPr algn="ctr"/>
            <a:r>
              <a:rPr lang="en-GB" sz="2400" dirty="0">
                <a:latin typeface="Abadi" panose="020B0604020104020204" pitchFamily="34" charset="0"/>
              </a:rPr>
              <a:t>Jamie Oliver – Celebrity </a:t>
            </a:r>
          </a:p>
          <a:p>
            <a:pPr algn="ctr"/>
            <a:r>
              <a:rPr lang="en-GB" sz="2400" dirty="0">
                <a:latin typeface="Abadi" panose="020B0604020104020204" pitchFamily="34" charset="0"/>
              </a:rPr>
              <a:t>Chef</a:t>
            </a:r>
          </a:p>
        </p:txBody>
      </p:sp>
      <p:pic>
        <p:nvPicPr>
          <p:cNvPr id="1028" name="Picture 4" descr="See the source image">
            <a:extLst>
              <a:ext uri="{FF2B5EF4-FFF2-40B4-BE49-F238E27FC236}">
                <a16:creationId xmlns:a16="http://schemas.microsoft.com/office/drawing/2014/main" id="{421B5EF5-1275-478A-AD16-70FB0558D01D}"/>
              </a:ext>
            </a:extLst>
          </p:cNvPr>
          <p:cNvPicPr>
            <a:picLocks noChangeAspect="1" noChangeArrowheads="1"/>
          </p:cNvPicPr>
          <p:nvPr/>
        </p:nvPicPr>
        <p:blipFill rotWithShape="1">
          <a:blip r:embed="rId3" cstate="hqprint">
            <a:extLst>
              <a:ext uri="{28A0092B-C50C-407E-A947-70E740481C1C}">
                <a14:useLocalDpi xmlns:a14="http://schemas.microsoft.com/office/drawing/2010/main" val="0"/>
              </a:ext>
            </a:extLst>
          </a:blip>
          <a:srcRect l="8585" t="46807" r="5878" b="3420"/>
          <a:stretch/>
        </p:blipFill>
        <p:spPr bwMode="auto">
          <a:xfrm>
            <a:off x="4562472" y="2988958"/>
            <a:ext cx="3276601" cy="270460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0D37544-D697-4F6E-A6A2-9B949F307935}"/>
              </a:ext>
            </a:extLst>
          </p:cNvPr>
          <p:cNvSpPr txBox="1"/>
          <p:nvPr/>
        </p:nvSpPr>
        <p:spPr>
          <a:xfrm>
            <a:off x="4452936" y="5763753"/>
            <a:ext cx="3495675" cy="830997"/>
          </a:xfrm>
          <a:prstGeom prst="rect">
            <a:avLst/>
          </a:prstGeom>
          <a:noFill/>
        </p:spPr>
        <p:txBody>
          <a:bodyPr wrap="square" rtlCol="0">
            <a:spAutoFit/>
          </a:bodyPr>
          <a:lstStyle/>
          <a:p>
            <a:pPr algn="ctr"/>
            <a:r>
              <a:rPr lang="en-GB" sz="2400" dirty="0">
                <a:latin typeface="Abadi" panose="020B0604020104020204" pitchFamily="34" charset="0"/>
              </a:rPr>
              <a:t>Stella McCartney – Fashion Designer</a:t>
            </a:r>
          </a:p>
        </p:txBody>
      </p:sp>
      <p:pic>
        <p:nvPicPr>
          <p:cNvPr id="1030" name="Picture 6" descr="See the source image">
            <a:extLst>
              <a:ext uri="{FF2B5EF4-FFF2-40B4-BE49-F238E27FC236}">
                <a16:creationId xmlns:a16="http://schemas.microsoft.com/office/drawing/2014/main" id="{BD8DD0A0-B3AA-4EA9-B838-75D05919A33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27222"/>
          <a:stretch/>
        </p:blipFill>
        <p:spPr bwMode="auto">
          <a:xfrm>
            <a:off x="8579652" y="2966721"/>
            <a:ext cx="2929968" cy="270460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B0E5630-9EA4-4C1F-8406-CF06185C2462}"/>
              </a:ext>
            </a:extLst>
          </p:cNvPr>
          <p:cNvSpPr txBox="1"/>
          <p:nvPr/>
        </p:nvSpPr>
        <p:spPr>
          <a:xfrm>
            <a:off x="8077197" y="5693560"/>
            <a:ext cx="4087278" cy="830997"/>
          </a:xfrm>
          <a:prstGeom prst="rect">
            <a:avLst/>
          </a:prstGeom>
          <a:noFill/>
        </p:spPr>
        <p:txBody>
          <a:bodyPr wrap="square" rtlCol="0">
            <a:spAutoFit/>
          </a:bodyPr>
          <a:lstStyle/>
          <a:p>
            <a:pPr algn="ctr"/>
            <a:r>
              <a:rPr lang="en-GB" sz="2400" dirty="0">
                <a:latin typeface="Abadi" panose="020B0604020104020204" pitchFamily="34" charset="0"/>
              </a:rPr>
              <a:t>Henry Ford –  apprentice machinist </a:t>
            </a:r>
          </a:p>
        </p:txBody>
      </p:sp>
    </p:spTree>
    <p:extLst>
      <p:ext uri="{BB962C8B-B14F-4D97-AF65-F5344CB8AC3E}">
        <p14:creationId xmlns:p14="http://schemas.microsoft.com/office/powerpoint/2010/main" val="2925790872"/>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D14870F-5A3D-154F-B8C7-49AA4BC7E1F5}"/>
              </a:ext>
            </a:extLst>
          </p:cNvPr>
          <p:cNvSpPr txBox="1"/>
          <p:nvPr/>
        </p:nvSpPr>
        <p:spPr>
          <a:xfrm>
            <a:off x="2235200" y="2235200"/>
            <a:ext cx="7915563" cy="2670443"/>
          </a:xfrm>
          <a:prstGeom prst="rect">
            <a:avLst/>
          </a:prstGeom>
          <a:noFill/>
        </p:spPr>
        <p:txBody>
          <a:bodyPr wrap="square" rtlCol="0">
            <a:spAutoFit/>
          </a:bodyPr>
          <a:lstStyle/>
          <a:p>
            <a:pPr algn="ctr"/>
            <a:r>
              <a:rPr lang="en-GB" sz="5400" dirty="0">
                <a:latin typeface="Abadi" panose="020B0604020104020204" pitchFamily="34" charset="0"/>
                <a:cs typeface="Calibri" panose="020F0502020204030204" pitchFamily="34" charset="0"/>
              </a:rPr>
              <a:t>What is an apprenticeship</a:t>
            </a:r>
          </a:p>
          <a:p>
            <a:pPr algn="ctr"/>
            <a:r>
              <a:rPr lang="en-GB" sz="5400" dirty="0">
                <a:latin typeface="Abadi" panose="020B0604020104020204" pitchFamily="34" charset="0"/>
                <a:cs typeface="Calibri" panose="020F0502020204030204" pitchFamily="34" charset="0"/>
              </a:rPr>
              <a:t>?</a:t>
            </a:r>
          </a:p>
        </p:txBody>
      </p:sp>
    </p:spTree>
    <p:extLst>
      <p:ext uri="{BB962C8B-B14F-4D97-AF65-F5344CB8AC3E}">
        <p14:creationId xmlns:p14="http://schemas.microsoft.com/office/powerpoint/2010/main" val="184730670"/>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6B306-3E83-4B8A-A760-C02410A6A78D}"/>
              </a:ext>
            </a:extLst>
          </p:cNvPr>
          <p:cNvSpPr>
            <a:spLocks noGrp="1"/>
          </p:cNvSpPr>
          <p:nvPr>
            <p:ph type="title"/>
          </p:nvPr>
        </p:nvSpPr>
        <p:spPr/>
        <p:txBody>
          <a:bodyPr/>
          <a:lstStyle/>
          <a:p>
            <a:r>
              <a:rPr lang="en-GB" dirty="0">
                <a:latin typeface="Abadi" panose="020B0604020104020204" pitchFamily="34" charset="0"/>
              </a:rPr>
              <a:t>What is an apprenticeship?</a:t>
            </a:r>
          </a:p>
        </p:txBody>
      </p:sp>
      <p:sp>
        <p:nvSpPr>
          <p:cNvPr id="3" name="Content Placeholder 2">
            <a:extLst>
              <a:ext uri="{FF2B5EF4-FFF2-40B4-BE49-F238E27FC236}">
                <a16:creationId xmlns:a16="http://schemas.microsoft.com/office/drawing/2014/main" id="{E891C4CB-02FA-40B0-A631-1EB73210A021}"/>
              </a:ext>
            </a:extLst>
          </p:cNvPr>
          <p:cNvSpPr>
            <a:spLocks noGrp="1"/>
          </p:cNvSpPr>
          <p:nvPr>
            <p:ph idx="4294967295"/>
          </p:nvPr>
        </p:nvSpPr>
        <p:spPr>
          <a:xfrm>
            <a:off x="332322" y="1763543"/>
            <a:ext cx="11535827" cy="4551531"/>
          </a:xfrm>
        </p:spPr>
        <p:txBody>
          <a:bodyPr>
            <a:normAutofit lnSpcReduction="10000"/>
          </a:bodyPr>
          <a:lstStyle/>
          <a:p>
            <a:pPr>
              <a:buFont typeface="Wingdings" panose="05000000000000000000" pitchFamily="2" charset="2"/>
              <a:buChar char="ü"/>
            </a:pPr>
            <a:r>
              <a:rPr lang="en-GB" sz="3200" dirty="0">
                <a:latin typeface="Abadi" panose="020B0604020104020204" pitchFamily="34" charset="0"/>
              </a:rPr>
              <a:t>An apprenticeship involves working and learning at the same time. </a:t>
            </a:r>
          </a:p>
          <a:p>
            <a:pPr>
              <a:buFont typeface="Wingdings" panose="05000000000000000000" pitchFamily="2" charset="2"/>
              <a:buChar char="ü"/>
            </a:pPr>
            <a:endParaRPr lang="en-GB" sz="3200" dirty="0">
              <a:latin typeface="Abadi" panose="020B0604020104020204" pitchFamily="34" charset="0"/>
            </a:endParaRPr>
          </a:p>
          <a:p>
            <a:pPr>
              <a:buFont typeface="Wingdings" panose="05000000000000000000" pitchFamily="2" charset="2"/>
              <a:buChar char="ü"/>
            </a:pPr>
            <a:r>
              <a:rPr lang="en-GB" sz="3200" dirty="0">
                <a:latin typeface="Abadi" panose="020B0604020104020204" pitchFamily="34" charset="0"/>
              </a:rPr>
              <a:t>It combines training in the work place, whilst getting paid, and studying towards a qualification.</a:t>
            </a:r>
          </a:p>
          <a:p>
            <a:pPr>
              <a:buFont typeface="Wingdings" panose="05000000000000000000" pitchFamily="2" charset="2"/>
              <a:buChar char="ü"/>
            </a:pPr>
            <a:endParaRPr lang="en-GB" sz="3200" dirty="0">
              <a:latin typeface="Abadi" panose="020B0604020104020204" pitchFamily="34" charset="0"/>
            </a:endParaRPr>
          </a:p>
          <a:p>
            <a:pPr>
              <a:buFont typeface="Wingdings" panose="05000000000000000000" pitchFamily="2" charset="2"/>
              <a:buChar char="ü"/>
            </a:pPr>
            <a:r>
              <a:rPr lang="en-GB" sz="3200" dirty="0">
                <a:latin typeface="Abadi" panose="020B0604020104020204" pitchFamily="34" charset="0"/>
              </a:rPr>
              <a:t>For example, if you were an apprentice plumber, you could spend 4 days a week working alongside a plumber, and 1 day a week at a College or other training provider. </a:t>
            </a:r>
          </a:p>
        </p:txBody>
      </p:sp>
    </p:spTree>
    <p:extLst>
      <p:ext uri="{BB962C8B-B14F-4D97-AF65-F5344CB8AC3E}">
        <p14:creationId xmlns:p14="http://schemas.microsoft.com/office/powerpoint/2010/main" val="1315804703"/>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EA41EA1-A47D-7144-8F22-835ABF6B15FB}"/>
              </a:ext>
            </a:extLst>
          </p:cNvPr>
          <p:cNvSpPr txBox="1"/>
          <p:nvPr/>
        </p:nvSpPr>
        <p:spPr>
          <a:xfrm>
            <a:off x="3639127" y="2274838"/>
            <a:ext cx="4590473" cy="2308324"/>
          </a:xfrm>
          <a:prstGeom prst="rect">
            <a:avLst/>
          </a:prstGeom>
          <a:noFill/>
        </p:spPr>
        <p:txBody>
          <a:bodyPr wrap="square" rtlCol="0">
            <a:spAutoFit/>
          </a:bodyPr>
          <a:lstStyle/>
          <a:p>
            <a:pPr algn="ctr"/>
            <a:r>
              <a:rPr lang="en-GB" sz="4800" dirty="0">
                <a:latin typeface="Abadi" panose="020B0604020104020204" pitchFamily="34" charset="0"/>
              </a:rPr>
              <a:t>Can I do an apprenticeship in Cumbria?</a:t>
            </a:r>
          </a:p>
        </p:txBody>
      </p:sp>
    </p:spTree>
    <p:extLst>
      <p:ext uri="{BB962C8B-B14F-4D97-AF65-F5344CB8AC3E}">
        <p14:creationId xmlns:p14="http://schemas.microsoft.com/office/powerpoint/2010/main" val="664704721"/>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6B306-3E83-4B8A-A760-C02410A6A78D}"/>
              </a:ext>
            </a:extLst>
          </p:cNvPr>
          <p:cNvSpPr>
            <a:spLocks noGrp="1"/>
          </p:cNvSpPr>
          <p:nvPr>
            <p:ph type="title"/>
          </p:nvPr>
        </p:nvSpPr>
        <p:spPr/>
        <p:txBody>
          <a:bodyPr>
            <a:normAutofit fontScale="90000"/>
          </a:bodyPr>
          <a:lstStyle/>
          <a:p>
            <a:pPr algn="ctr"/>
            <a:r>
              <a:rPr lang="en-GB" dirty="0">
                <a:latin typeface="Abadi" panose="020B0604020104020204" pitchFamily="34" charset="0"/>
              </a:rPr>
              <a:t>There are lots of apprenticeship opportunities in Cumbria!</a:t>
            </a:r>
          </a:p>
        </p:txBody>
      </p:sp>
      <p:sp>
        <p:nvSpPr>
          <p:cNvPr id="3" name="Content Placeholder 2">
            <a:extLst>
              <a:ext uri="{FF2B5EF4-FFF2-40B4-BE49-F238E27FC236}">
                <a16:creationId xmlns:a16="http://schemas.microsoft.com/office/drawing/2014/main" id="{E891C4CB-02FA-40B0-A631-1EB73210A021}"/>
              </a:ext>
            </a:extLst>
          </p:cNvPr>
          <p:cNvSpPr>
            <a:spLocks noGrp="1"/>
          </p:cNvSpPr>
          <p:nvPr>
            <p:ph idx="10"/>
          </p:nvPr>
        </p:nvSpPr>
        <p:spPr>
          <a:xfrm>
            <a:off x="455613" y="1647826"/>
            <a:ext cx="11307762" cy="4791074"/>
          </a:xfrm>
        </p:spPr>
        <p:txBody>
          <a:bodyPr>
            <a:normAutofit/>
          </a:bodyPr>
          <a:lstStyle/>
          <a:p>
            <a:pPr>
              <a:buFont typeface="Wingdings" panose="05000000000000000000" pitchFamily="2" charset="2"/>
              <a:buChar char="ü"/>
            </a:pPr>
            <a:r>
              <a:rPr lang="en-GB" sz="3200" dirty="0">
                <a:latin typeface="Abadi" panose="020B0604020104020204" pitchFamily="34" charset="0"/>
              </a:rPr>
              <a:t>Cumbria has the 2</a:t>
            </a:r>
            <a:r>
              <a:rPr lang="en-GB" sz="3200" baseline="30000" dirty="0">
                <a:latin typeface="Abadi" panose="020B0604020104020204" pitchFamily="34" charset="0"/>
              </a:rPr>
              <a:t>nd</a:t>
            </a:r>
            <a:r>
              <a:rPr lang="en-GB" sz="3200" dirty="0">
                <a:latin typeface="Abadi" panose="020B0604020104020204" pitchFamily="34" charset="0"/>
              </a:rPr>
              <a:t> highest percentage of young people in an apprenticeship anywhere in England (just behind Portsmouth)</a:t>
            </a:r>
          </a:p>
          <a:p>
            <a:pPr>
              <a:buFont typeface="Wingdings" panose="05000000000000000000" pitchFamily="2" charset="2"/>
              <a:buChar char="ü"/>
            </a:pPr>
            <a:endParaRPr lang="en-GB" sz="3200" dirty="0">
              <a:latin typeface="Abadi" panose="020B0604020104020204" pitchFamily="34" charset="0"/>
            </a:endParaRPr>
          </a:p>
          <a:p>
            <a:pPr>
              <a:buFont typeface="Wingdings" panose="05000000000000000000" pitchFamily="2" charset="2"/>
              <a:buChar char="ü"/>
            </a:pPr>
            <a:r>
              <a:rPr lang="en-GB" sz="3200" dirty="0">
                <a:latin typeface="Abadi" panose="020B0604020104020204" pitchFamily="34" charset="0"/>
              </a:rPr>
              <a:t>In November 2021, 10.4% of 16/17 year olds in Cumbria were on an apprenticeship – which equals over 1000 young people in this county. </a:t>
            </a:r>
          </a:p>
          <a:p>
            <a:pPr marL="0" indent="0">
              <a:buNone/>
            </a:pPr>
            <a:endParaRPr lang="en-GB" sz="3200" dirty="0">
              <a:latin typeface="Abadi" panose="020B0604020104020204" pitchFamily="34" charset="0"/>
            </a:endParaRPr>
          </a:p>
          <a:p>
            <a:pPr>
              <a:buFont typeface="Wingdings" panose="05000000000000000000" pitchFamily="2" charset="2"/>
              <a:buChar char="ü"/>
            </a:pPr>
            <a:r>
              <a:rPr lang="en-GB" sz="3200" dirty="0">
                <a:latin typeface="Abadi" panose="020B0604020104020204" pitchFamily="34" charset="0"/>
              </a:rPr>
              <a:t>In Cumbria, there are around 10,000 apprentices, from a range of ages and working in a wide range of sectors. </a:t>
            </a:r>
          </a:p>
        </p:txBody>
      </p:sp>
    </p:spTree>
    <p:extLst>
      <p:ext uri="{BB962C8B-B14F-4D97-AF65-F5344CB8AC3E}">
        <p14:creationId xmlns:p14="http://schemas.microsoft.com/office/powerpoint/2010/main" val="322118697"/>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5F4AB-C2E1-454B-B11E-86F6AB7D4F22}"/>
              </a:ext>
            </a:extLst>
          </p:cNvPr>
          <p:cNvSpPr>
            <a:spLocks noGrp="1"/>
          </p:cNvSpPr>
          <p:nvPr>
            <p:ph type="title"/>
          </p:nvPr>
        </p:nvSpPr>
        <p:spPr/>
        <p:txBody>
          <a:bodyPr/>
          <a:lstStyle/>
          <a:p>
            <a:r>
              <a:rPr lang="en-GB" dirty="0">
                <a:latin typeface="Abadi" panose="020B0604020104020204" pitchFamily="34" charset="0"/>
              </a:rPr>
              <a:t>Apprenticeships in Cumbria</a:t>
            </a:r>
          </a:p>
        </p:txBody>
      </p:sp>
      <p:sp>
        <p:nvSpPr>
          <p:cNvPr id="5" name="Text Placeholder 4">
            <a:extLst>
              <a:ext uri="{FF2B5EF4-FFF2-40B4-BE49-F238E27FC236}">
                <a16:creationId xmlns:a16="http://schemas.microsoft.com/office/drawing/2014/main" id="{C37AB824-069B-3E4A-AF4A-87842689CE87}"/>
              </a:ext>
            </a:extLst>
          </p:cNvPr>
          <p:cNvSpPr>
            <a:spLocks noGrp="1"/>
          </p:cNvSpPr>
          <p:nvPr>
            <p:ph type="body" sz="quarter" idx="10"/>
          </p:nvPr>
        </p:nvSpPr>
        <p:spPr>
          <a:xfrm>
            <a:off x="456148" y="1555532"/>
            <a:ext cx="11383427" cy="4892893"/>
          </a:xfrm>
        </p:spPr>
        <p:txBody>
          <a:bodyPr>
            <a:normAutofit/>
          </a:bodyPr>
          <a:lstStyle/>
          <a:p>
            <a:pPr marL="0" indent="0" algn="ctr">
              <a:buNone/>
            </a:pPr>
            <a:r>
              <a:rPr lang="en-GB" sz="2800" dirty="0">
                <a:latin typeface="Abadi" panose="020B0604020104020204" pitchFamily="34" charset="0"/>
              </a:rPr>
              <a:t>These figures represent the number of people of all ages already doing an apprenticeship</a:t>
            </a:r>
          </a:p>
          <a:p>
            <a:pPr marL="0" indent="0" algn="ctr">
              <a:buNone/>
            </a:pPr>
            <a:endParaRPr lang="en-GB" sz="2800" dirty="0">
              <a:latin typeface="Abadi" panose="020B0604020104020204" pitchFamily="34" charset="0"/>
            </a:endParaRPr>
          </a:p>
          <a:p>
            <a:pPr>
              <a:buFont typeface="Wingdings" panose="05000000000000000000" pitchFamily="2" charset="2"/>
              <a:buChar char="ü"/>
            </a:pPr>
            <a:r>
              <a:rPr lang="en-GB" sz="2800" dirty="0" err="1">
                <a:latin typeface="Abadi" panose="020B0604020104020204" pitchFamily="34" charset="0"/>
              </a:rPr>
              <a:t>Allerdale</a:t>
            </a:r>
            <a:r>
              <a:rPr lang="en-GB" sz="2800" dirty="0">
                <a:latin typeface="Abadi" panose="020B0604020104020204" pitchFamily="34" charset="0"/>
              </a:rPr>
              <a:t> 1,200</a:t>
            </a:r>
          </a:p>
          <a:p>
            <a:pPr>
              <a:buFont typeface="Wingdings" panose="05000000000000000000" pitchFamily="2" charset="2"/>
              <a:buChar char="ü"/>
            </a:pPr>
            <a:r>
              <a:rPr lang="en-GB" sz="2800" dirty="0">
                <a:latin typeface="Abadi" panose="020B0604020104020204" pitchFamily="34" charset="0"/>
              </a:rPr>
              <a:t>Barrow 1,210</a:t>
            </a:r>
          </a:p>
          <a:p>
            <a:pPr>
              <a:buFont typeface="Wingdings" panose="05000000000000000000" pitchFamily="2" charset="2"/>
              <a:buChar char="ü"/>
            </a:pPr>
            <a:r>
              <a:rPr lang="en-GB" sz="2800" dirty="0">
                <a:latin typeface="Abadi" panose="020B0604020104020204" pitchFamily="34" charset="0"/>
              </a:rPr>
              <a:t>Carlisle 1,160</a:t>
            </a:r>
          </a:p>
          <a:p>
            <a:pPr>
              <a:buFont typeface="Wingdings" panose="05000000000000000000" pitchFamily="2" charset="2"/>
              <a:buChar char="ü"/>
            </a:pPr>
            <a:r>
              <a:rPr lang="en-GB" sz="2800" dirty="0">
                <a:latin typeface="Abadi" panose="020B0604020104020204" pitchFamily="34" charset="0"/>
              </a:rPr>
              <a:t>Copeland 1,020</a:t>
            </a:r>
          </a:p>
          <a:p>
            <a:pPr>
              <a:buFont typeface="Wingdings" panose="05000000000000000000" pitchFamily="2" charset="2"/>
              <a:buChar char="ü"/>
            </a:pPr>
            <a:r>
              <a:rPr lang="en-GB" sz="2800" dirty="0">
                <a:latin typeface="Abadi" panose="020B0604020104020204" pitchFamily="34" charset="0"/>
              </a:rPr>
              <a:t>Eden 450</a:t>
            </a:r>
          </a:p>
          <a:p>
            <a:pPr>
              <a:buFont typeface="Wingdings" panose="05000000000000000000" pitchFamily="2" charset="2"/>
              <a:buChar char="ü"/>
            </a:pPr>
            <a:r>
              <a:rPr lang="en-GB" sz="2800" dirty="0">
                <a:latin typeface="Abadi" panose="020B0604020104020204" pitchFamily="34" charset="0"/>
              </a:rPr>
              <a:t>South Lakeland 850</a:t>
            </a:r>
          </a:p>
          <a:p>
            <a:endParaRPr lang="en-GB" dirty="0"/>
          </a:p>
          <a:p>
            <a:endParaRPr lang="en-GB" dirty="0"/>
          </a:p>
        </p:txBody>
      </p:sp>
      <p:pic>
        <p:nvPicPr>
          <p:cNvPr id="2050" name="Picture 2" descr="See the source image">
            <a:extLst>
              <a:ext uri="{FF2B5EF4-FFF2-40B4-BE49-F238E27FC236}">
                <a16:creationId xmlns:a16="http://schemas.microsoft.com/office/drawing/2014/main" id="{6D59F67D-1527-4331-8BB6-8FAAB91481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5348" y="2724738"/>
            <a:ext cx="5218113" cy="372368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3552750"/>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EA41EA1-A47D-7144-8F22-835ABF6B15FB}"/>
              </a:ext>
            </a:extLst>
          </p:cNvPr>
          <p:cNvSpPr txBox="1"/>
          <p:nvPr/>
        </p:nvSpPr>
        <p:spPr>
          <a:xfrm>
            <a:off x="3916219" y="2274838"/>
            <a:ext cx="4267200" cy="2308324"/>
          </a:xfrm>
          <a:prstGeom prst="rect">
            <a:avLst/>
          </a:prstGeom>
          <a:noFill/>
        </p:spPr>
        <p:txBody>
          <a:bodyPr wrap="square" rtlCol="0">
            <a:spAutoFit/>
          </a:bodyPr>
          <a:lstStyle/>
          <a:p>
            <a:pPr algn="ctr"/>
            <a:r>
              <a:rPr lang="en-GB" sz="4800" dirty="0">
                <a:latin typeface="Abadi" panose="020B0604020104020204" pitchFamily="34" charset="0"/>
              </a:rPr>
              <a:t>Why are apprenticeship so appealing?</a:t>
            </a:r>
          </a:p>
        </p:txBody>
      </p:sp>
    </p:spTree>
    <p:extLst>
      <p:ext uri="{BB962C8B-B14F-4D97-AF65-F5344CB8AC3E}">
        <p14:creationId xmlns:p14="http://schemas.microsoft.com/office/powerpoint/2010/main" val="315159340"/>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96B306-3E83-4B8A-A760-C02410A6A78D}"/>
              </a:ext>
            </a:extLst>
          </p:cNvPr>
          <p:cNvSpPr>
            <a:spLocks noGrp="1"/>
          </p:cNvSpPr>
          <p:nvPr>
            <p:ph type="title"/>
          </p:nvPr>
        </p:nvSpPr>
        <p:spPr/>
        <p:txBody>
          <a:bodyPr>
            <a:normAutofit/>
          </a:bodyPr>
          <a:lstStyle/>
          <a:p>
            <a:pPr algn="ctr"/>
            <a:r>
              <a:rPr lang="en-GB" dirty="0">
                <a:latin typeface="Abadi" panose="020B0604020104020204" pitchFamily="34" charset="0"/>
              </a:rPr>
              <a:t>Why do an apprenticeship?</a:t>
            </a:r>
          </a:p>
        </p:txBody>
      </p:sp>
      <p:sp>
        <p:nvSpPr>
          <p:cNvPr id="3" name="Content Placeholder 2">
            <a:extLst>
              <a:ext uri="{FF2B5EF4-FFF2-40B4-BE49-F238E27FC236}">
                <a16:creationId xmlns:a16="http://schemas.microsoft.com/office/drawing/2014/main" id="{E891C4CB-02FA-40B0-A631-1EB73210A021}"/>
              </a:ext>
            </a:extLst>
          </p:cNvPr>
          <p:cNvSpPr>
            <a:spLocks noGrp="1"/>
          </p:cNvSpPr>
          <p:nvPr>
            <p:ph idx="10"/>
          </p:nvPr>
        </p:nvSpPr>
        <p:spPr>
          <a:xfrm>
            <a:off x="456148" y="1657350"/>
            <a:ext cx="11154828" cy="4781550"/>
          </a:xfrm>
        </p:spPr>
        <p:txBody>
          <a:bodyPr>
            <a:normAutofit fontScale="92500" lnSpcReduction="20000"/>
          </a:bodyPr>
          <a:lstStyle/>
          <a:p>
            <a:pPr>
              <a:buFont typeface="Wingdings" panose="05000000000000000000" pitchFamily="2" charset="2"/>
              <a:buChar char="ü"/>
            </a:pPr>
            <a:r>
              <a:rPr lang="en-GB" sz="3500" b="1" dirty="0">
                <a:latin typeface="Abadi" panose="020B0604020104020204" pitchFamily="34" charset="0"/>
              </a:rPr>
              <a:t>You get paid </a:t>
            </a:r>
          </a:p>
          <a:p>
            <a:pPr marL="0" indent="0">
              <a:buNone/>
            </a:pPr>
            <a:r>
              <a:rPr lang="en-GB" sz="3200" dirty="0">
                <a:latin typeface="Abadi" panose="020B0604020104020204" pitchFamily="34" charset="0"/>
              </a:rPr>
              <a:t>The minimum wage for 16-18 year old apprentices is £4.30 an hour. </a:t>
            </a:r>
          </a:p>
          <a:p>
            <a:pPr marL="0" indent="0">
              <a:buNone/>
            </a:pPr>
            <a:endParaRPr lang="en-GB" sz="3200" dirty="0">
              <a:latin typeface="Abadi" panose="020B0604020104020204" pitchFamily="34" charset="0"/>
            </a:endParaRPr>
          </a:p>
          <a:p>
            <a:pPr>
              <a:buFont typeface="Wingdings" panose="05000000000000000000" pitchFamily="2" charset="2"/>
              <a:buChar char="ü"/>
            </a:pPr>
            <a:r>
              <a:rPr lang="en-GB" sz="3500" b="1" dirty="0">
                <a:latin typeface="Abadi" panose="020B0604020104020204" pitchFamily="34" charset="0"/>
              </a:rPr>
              <a:t>Hands-on</a:t>
            </a:r>
          </a:p>
          <a:p>
            <a:pPr marL="0" indent="0">
              <a:buNone/>
            </a:pPr>
            <a:r>
              <a:rPr lang="en-GB" sz="3200" dirty="0">
                <a:latin typeface="Abadi" panose="020B0604020104020204" pitchFamily="34" charset="0"/>
              </a:rPr>
              <a:t>You will learn in a very hands-on and practical way.</a:t>
            </a:r>
          </a:p>
          <a:p>
            <a:pPr marL="0" indent="0">
              <a:buNone/>
            </a:pPr>
            <a:endParaRPr lang="en-GB" sz="3200" dirty="0">
              <a:latin typeface="Abadi" panose="020B0604020104020204" pitchFamily="34" charset="0"/>
            </a:endParaRPr>
          </a:p>
          <a:p>
            <a:pPr>
              <a:buFont typeface="Wingdings" panose="05000000000000000000" pitchFamily="2" charset="2"/>
              <a:buChar char="ü"/>
            </a:pPr>
            <a:r>
              <a:rPr lang="en-GB" sz="3500" b="1" dirty="0">
                <a:latin typeface="Abadi" panose="020B0604020104020204" pitchFamily="34" charset="0"/>
              </a:rPr>
              <a:t>Experience </a:t>
            </a:r>
          </a:p>
          <a:p>
            <a:pPr marL="0" indent="0">
              <a:buNone/>
            </a:pPr>
            <a:r>
              <a:rPr lang="en-GB" sz="3200" dirty="0">
                <a:latin typeface="Abadi" panose="020B0604020104020204" pitchFamily="34" charset="0"/>
              </a:rPr>
              <a:t>As an apprentice you will build lots of useful experience and skills which you might not get in a classroom setting.</a:t>
            </a:r>
          </a:p>
        </p:txBody>
      </p:sp>
    </p:spTree>
    <p:extLst>
      <p:ext uri="{BB962C8B-B14F-4D97-AF65-F5344CB8AC3E}">
        <p14:creationId xmlns:p14="http://schemas.microsoft.com/office/powerpoint/2010/main" val="295527893"/>
      </p:ext>
    </p:extLst>
  </p:cSld>
  <p:clrMapOvr>
    <a:masterClrMapping/>
  </p:clrMapOvr>
  <mc:AlternateContent xmlns:mc="http://schemas.openxmlformats.org/markup-compatibility/2006">
    <mc:Choice xmlns:p14="http://schemas.microsoft.com/office/powerpoint/2010/main" Requires="p14">
      <p:transition spd="slow" p14:dur="2000" advClick="0" advTm="10000"/>
    </mc:Choice>
    <mc:Fallback>
      <p:transition spd="slow" advClick="0" advTm="10000"/>
    </mc:Fallback>
  </mc:AlternateContent>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522</TotalTime>
  <Words>596</Words>
  <Application>Microsoft Office PowerPoint</Application>
  <PresentationFormat>Widescreen</PresentationFormat>
  <Paragraphs>79</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Abadi</vt:lpstr>
      <vt:lpstr>Calibri</vt:lpstr>
      <vt:lpstr>Calibri Light</vt:lpstr>
      <vt:lpstr>Wingdings</vt:lpstr>
      <vt:lpstr>Retrospect</vt:lpstr>
      <vt:lpstr>National Apprenticeship Week 2022 7th – 11th March .</vt:lpstr>
      <vt:lpstr>National Apprenticeship Week 2022</vt:lpstr>
      <vt:lpstr>PowerPoint Presentation</vt:lpstr>
      <vt:lpstr>What is an apprenticeship?</vt:lpstr>
      <vt:lpstr>PowerPoint Presentation</vt:lpstr>
      <vt:lpstr>There are lots of apprenticeship opportunities in Cumbria!</vt:lpstr>
      <vt:lpstr>Apprenticeships in Cumbria</vt:lpstr>
      <vt:lpstr>PowerPoint Presentation</vt:lpstr>
      <vt:lpstr>Why do an apprenticeship?</vt:lpstr>
      <vt:lpstr>PowerPoint Presentation</vt:lpstr>
      <vt:lpstr>Top Tips</vt:lpstr>
      <vt:lpstr>PowerPoint Presentation</vt:lpstr>
      <vt:lpstr>Degree Level Apprenticeships</vt:lpstr>
      <vt:lpstr>PowerPoint Presentation</vt:lpstr>
      <vt:lpstr>PowerPoint Presentation</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Future –  Career Opportunities in Cumbria</dc:title>
  <dc:creator>Carruthers,Dave</dc:creator>
  <cp:lastModifiedBy>Carruthers,Dave</cp:lastModifiedBy>
  <cp:revision>54</cp:revision>
  <dcterms:created xsi:type="dcterms:W3CDTF">2021-12-09T10:44:45Z</dcterms:created>
  <dcterms:modified xsi:type="dcterms:W3CDTF">2022-02-07T11:35:39Z</dcterms:modified>
</cp:coreProperties>
</file>