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57" r:id="rId4"/>
    <p:sldId id="274" r:id="rId5"/>
    <p:sldId id="275" r:id="rId6"/>
    <p:sldId id="276" r:id="rId7"/>
    <p:sldId id="278" r:id="rId8"/>
    <p:sldId id="277" r:id="rId9"/>
    <p:sldId id="280" r:id="rId10"/>
    <p:sldId id="28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E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24" autoAdjust="0"/>
    <p:restoredTop sz="94660"/>
  </p:normalViewPr>
  <p:slideViewPr>
    <p:cSldViewPr snapToGrid="0">
      <p:cViewPr varScale="1">
        <p:scale>
          <a:sx n="69" d="100"/>
          <a:sy n="69" d="100"/>
        </p:scale>
        <p:origin x="384" y="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5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944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144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870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38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304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4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8985" y="2363738"/>
            <a:ext cx="4994031" cy="321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5372730" y="16457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3F91D6-427A-DD47-A709-DACAA4BB5E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743" y="1885823"/>
            <a:ext cx="173317" cy="88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0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7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10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37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QmT836fmWU&amp;t=3s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6D132-25F2-4EA7-9D32-3D5F65DFC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Our Future – </a:t>
            </a:r>
            <a:br>
              <a:rPr lang="en-GB" dirty="0"/>
            </a:br>
            <a:r>
              <a:rPr lang="en-GB" dirty="0"/>
              <a:t>Career Opportunities in Cumbria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8ECB24A-C315-5447-9A10-0F5A6E680A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Exploring possibilities within Cumbria </a:t>
            </a:r>
            <a:br>
              <a:rPr lang="en-GB" dirty="0"/>
            </a:br>
            <a:r>
              <a:rPr lang="en-GB" dirty="0"/>
              <a:t>so you can plan your future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936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082C96-7FD4-47B3-831E-E6A0B7D315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83" t="9926" r="4782" b="2919"/>
          <a:stretch/>
        </p:blipFill>
        <p:spPr>
          <a:xfrm>
            <a:off x="456148" y="1993368"/>
            <a:ext cx="9029058" cy="42725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Lesson objectives -  What’s your starting point?</a:t>
            </a:r>
            <a:br>
              <a:rPr lang="en-GB" dirty="0"/>
            </a:b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2D8979-8E2E-9C4E-98D3-CC15FC66EC4B}"/>
              </a:ext>
            </a:extLst>
          </p:cNvPr>
          <p:cNvSpPr/>
          <p:nvPr/>
        </p:nvSpPr>
        <p:spPr>
          <a:xfrm rot="261011">
            <a:off x="9450037" y="1800268"/>
            <a:ext cx="2210686" cy="2064874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4F4C45-A77D-CA4E-9084-5F663910AC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261011">
            <a:off x="9593637" y="2144988"/>
            <a:ext cx="1904301" cy="1497373"/>
          </a:xfrm>
        </p:spPr>
        <p:txBody>
          <a:bodyPr/>
          <a:lstStyle/>
          <a:p>
            <a:pPr marL="0" indent="0" algn="ctr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5-Point Star 2"/>
          <p:cNvSpPr/>
          <p:nvPr/>
        </p:nvSpPr>
        <p:spPr>
          <a:xfrm>
            <a:off x="9647683" y="2084671"/>
            <a:ext cx="1733730" cy="12616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99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3D10A-46DA-462A-A5DD-0DE846101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Steps to success….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9FC595-1CC5-D14D-9A13-36EEB97ECAF5}"/>
              </a:ext>
            </a:extLst>
          </p:cNvPr>
          <p:cNvSpPr txBox="1"/>
          <p:nvPr/>
        </p:nvSpPr>
        <p:spPr>
          <a:xfrm>
            <a:off x="3799268" y="3007759"/>
            <a:ext cx="463639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Answering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Competency </a:t>
            </a:r>
            <a:b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Based Interview Questions</a:t>
            </a:r>
          </a:p>
        </p:txBody>
      </p:sp>
    </p:spTree>
    <p:extLst>
      <p:ext uri="{BB962C8B-B14F-4D97-AF65-F5344CB8AC3E}">
        <p14:creationId xmlns:p14="http://schemas.microsoft.com/office/powerpoint/2010/main" val="1001848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082C96-7FD4-47B3-831E-E6A0B7D31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1707170"/>
            <a:ext cx="9353550" cy="45114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Lesson objectives -  What’s your starting point?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24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Competency Based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Many employers now want to evaluate an interviewee’s experience and expertise of a specific behaviour or skill. </a:t>
            </a:r>
          </a:p>
          <a:p>
            <a:r>
              <a:rPr lang="en-GB" dirty="0"/>
              <a:t>Such as communication skills, team work skills, or time management skills.</a:t>
            </a:r>
          </a:p>
          <a:p>
            <a:r>
              <a:rPr lang="en-GB" dirty="0"/>
              <a:t>Interview questions which do this are called Competency Based Interview Questions.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914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Competency Based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A competency based question will usually start with:</a:t>
            </a:r>
          </a:p>
          <a:p>
            <a:r>
              <a:rPr lang="en-GB" dirty="0"/>
              <a:t>‘’Give me an example of when….’’</a:t>
            </a:r>
          </a:p>
          <a:p>
            <a:r>
              <a:rPr lang="en-GB" dirty="0"/>
              <a:t>‘’Tell me about a situation where…..’’</a:t>
            </a:r>
          </a:p>
          <a:p>
            <a:r>
              <a:rPr lang="en-GB" dirty="0"/>
              <a:t>‘’Can you tell us a time when…’’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406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Competency Based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For example, you could be asked:</a:t>
            </a:r>
          </a:p>
          <a:p>
            <a:r>
              <a:rPr lang="en-GB" dirty="0"/>
              <a:t>Can you give us an example of an occasion when you had to solve a problem.</a:t>
            </a:r>
          </a:p>
          <a:p>
            <a:r>
              <a:rPr lang="en-GB" dirty="0"/>
              <a:t>Tell me about a time when you have worked successfully as part of a team.</a:t>
            </a:r>
          </a:p>
          <a:p>
            <a:r>
              <a:rPr lang="en-GB" dirty="0"/>
              <a:t>Describe a time when you showed excellent communication skills.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88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63FB27-F417-F140-AEDD-A9F5EA9049DB}"/>
              </a:ext>
            </a:extLst>
          </p:cNvPr>
          <p:cNvSpPr txBox="1"/>
          <p:nvPr/>
        </p:nvSpPr>
        <p:spPr>
          <a:xfrm>
            <a:off x="3799268" y="2420736"/>
            <a:ext cx="4636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latin typeface="Calibri" panose="020F0502020204030204" pitchFamily="34" charset="0"/>
                <a:cs typeface="Calibri" panose="020F0502020204030204" pitchFamily="34" charset="0"/>
              </a:rPr>
              <a:t>Why do you think employers use these types of questions in an interview?</a:t>
            </a:r>
          </a:p>
        </p:txBody>
      </p:sp>
    </p:spTree>
    <p:extLst>
      <p:ext uri="{BB962C8B-B14F-4D97-AF65-F5344CB8AC3E}">
        <p14:creationId xmlns:p14="http://schemas.microsoft.com/office/powerpoint/2010/main" val="37613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 Technique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90"/>
            <a:ext cx="4242579" cy="1564684"/>
          </a:xfrm>
        </p:spPr>
        <p:txBody>
          <a:bodyPr/>
          <a:lstStyle/>
          <a:p>
            <a:r>
              <a:rPr lang="en-GB" dirty="0"/>
              <a:t>To help you answer </a:t>
            </a:r>
            <a:r>
              <a:rPr lang="en-GB" dirty="0" smtClean="0"/>
              <a:t>a Competency </a:t>
            </a:r>
            <a:r>
              <a:rPr lang="en-GB" dirty="0"/>
              <a:t>Question, the STAR Technique is a useful tool and structure. 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82DAF5-67B9-4A30-910D-C2A763DB4158}"/>
              </a:ext>
            </a:extLst>
          </p:cNvPr>
          <p:cNvPicPr/>
          <p:nvPr/>
        </p:nvPicPr>
        <p:blipFill rotWithShape="1">
          <a:blip r:embed="rId2"/>
          <a:srcRect l="29706" t="21192" r="36087" b="63617"/>
          <a:stretch/>
        </p:blipFill>
        <p:spPr bwMode="auto">
          <a:xfrm>
            <a:off x="7304483" y="3948232"/>
            <a:ext cx="4431903" cy="1405641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839B9885-6A0A-7D49-91E1-BC3EEBCDBA8C}"/>
              </a:ext>
            </a:extLst>
          </p:cNvPr>
          <p:cNvGrpSpPr/>
          <p:nvPr/>
        </p:nvGrpSpPr>
        <p:grpSpPr>
          <a:xfrm>
            <a:off x="4698192" y="1982812"/>
            <a:ext cx="6917680" cy="1446188"/>
            <a:chOff x="741052" y="2619022"/>
            <a:chExt cx="8477868" cy="1772356"/>
          </a:xfrm>
        </p:grpSpPr>
        <p:sp>
          <p:nvSpPr>
            <p:cNvPr id="10" name="7-point Star 9">
              <a:extLst>
                <a:ext uri="{FF2B5EF4-FFF2-40B4-BE49-F238E27FC236}">
                  <a16:creationId xmlns:a16="http://schemas.microsoft.com/office/drawing/2014/main" id="{E95550FF-D7E6-C146-B43E-DF660D4655BD}"/>
                </a:ext>
              </a:extLst>
            </p:cNvPr>
            <p:cNvSpPr/>
            <p:nvPr/>
          </p:nvSpPr>
          <p:spPr>
            <a:xfrm>
              <a:off x="741052" y="2619022"/>
              <a:ext cx="1873868" cy="1772356"/>
            </a:xfrm>
            <a:prstGeom prst="star7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3C8E6F-7B21-DB48-A2F0-139519F42BBA}"/>
                </a:ext>
              </a:extLst>
            </p:cNvPr>
            <p:cNvSpPr txBox="1"/>
            <p:nvPr/>
          </p:nvSpPr>
          <p:spPr>
            <a:xfrm>
              <a:off x="741052" y="3336725"/>
              <a:ext cx="1873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Situation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4" name="7-point Star 13">
              <a:extLst>
                <a:ext uri="{FF2B5EF4-FFF2-40B4-BE49-F238E27FC236}">
                  <a16:creationId xmlns:a16="http://schemas.microsoft.com/office/drawing/2014/main" id="{78E43231-770F-8048-9883-A31C5A148D3B}"/>
                </a:ext>
              </a:extLst>
            </p:cNvPr>
            <p:cNvSpPr/>
            <p:nvPr/>
          </p:nvSpPr>
          <p:spPr>
            <a:xfrm>
              <a:off x="2908519" y="2619022"/>
              <a:ext cx="1873868" cy="1772356"/>
            </a:xfrm>
            <a:prstGeom prst="star7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9087E80-AC93-4D44-94E4-CD5F9A7AC1C0}"/>
                </a:ext>
              </a:extLst>
            </p:cNvPr>
            <p:cNvSpPr txBox="1"/>
            <p:nvPr/>
          </p:nvSpPr>
          <p:spPr>
            <a:xfrm>
              <a:off x="2908519" y="3336725"/>
              <a:ext cx="1873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Task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6" name="7-point Star 15">
              <a:extLst>
                <a:ext uri="{FF2B5EF4-FFF2-40B4-BE49-F238E27FC236}">
                  <a16:creationId xmlns:a16="http://schemas.microsoft.com/office/drawing/2014/main" id="{334D0559-FF99-A343-ADA1-DAF2CB3F9B85}"/>
                </a:ext>
              </a:extLst>
            </p:cNvPr>
            <p:cNvSpPr/>
            <p:nvPr/>
          </p:nvSpPr>
          <p:spPr>
            <a:xfrm>
              <a:off x="5132430" y="2619022"/>
              <a:ext cx="1873868" cy="1772356"/>
            </a:xfrm>
            <a:prstGeom prst="star7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FAD2DA5-AA7F-1B4D-840D-FD6CB6B24C2A}"/>
                </a:ext>
              </a:extLst>
            </p:cNvPr>
            <p:cNvSpPr txBox="1"/>
            <p:nvPr/>
          </p:nvSpPr>
          <p:spPr>
            <a:xfrm>
              <a:off x="5132430" y="3336725"/>
              <a:ext cx="1873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Action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8" name="7-point Star 17">
              <a:extLst>
                <a:ext uri="{FF2B5EF4-FFF2-40B4-BE49-F238E27FC236}">
                  <a16:creationId xmlns:a16="http://schemas.microsoft.com/office/drawing/2014/main" id="{C6376013-83D5-1D43-8AF4-C91DB33985B7}"/>
                </a:ext>
              </a:extLst>
            </p:cNvPr>
            <p:cNvSpPr/>
            <p:nvPr/>
          </p:nvSpPr>
          <p:spPr>
            <a:xfrm>
              <a:off x="7345052" y="2619022"/>
              <a:ext cx="1873868" cy="1772356"/>
            </a:xfrm>
            <a:prstGeom prst="star7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97E0892-DBA4-B245-B187-CFC3B5970D41}"/>
                </a:ext>
              </a:extLst>
            </p:cNvPr>
            <p:cNvSpPr txBox="1"/>
            <p:nvPr/>
          </p:nvSpPr>
          <p:spPr>
            <a:xfrm>
              <a:off x="7345052" y="3336725"/>
              <a:ext cx="18738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bg1"/>
                  </a:solidFill>
                </a:rPr>
                <a:t>Result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7D72C75-701D-774B-A2B3-D681C4301419}"/>
              </a:ext>
            </a:extLst>
          </p:cNvPr>
          <p:cNvSpPr txBox="1">
            <a:spLocks/>
          </p:cNvSpPr>
          <p:nvPr/>
        </p:nvSpPr>
        <p:spPr>
          <a:xfrm>
            <a:off x="455614" y="3441784"/>
            <a:ext cx="6746698" cy="2882816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D6E4F"/>
              </a:buClr>
              <a:buSzPct val="100000"/>
              <a:buFont typeface="Wingdings" pitchFamily="2" charset="2"/>
              <a:buChar char="§"/>
              <a:tabLst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1338" indent="-341313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ED6E4F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14375" indent="-3302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ED6E4F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0113" indent="-333375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ED6E4F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73150" indent="-32385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ED6E4F"/>
              </a:buClr>
              <a:buFont typeface="Wingdings" pitchFamily="2" charset="2"/>
              <a:buChar char="§"/>
              <a:tabLst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Your task</a:t>
            </a:r>
          </a:p>
          <a:p>
            <a:r>
              <a:rPr lang="en-GB" dirty="0" smtClean="0"/>
              <a:t>Watch</a:t>
            </a:r>
            <a:r>
              <a:rPr lang="en-GB" dirty="0" smtClean="0"/>
              <a:t> </a:t>
            </a:r>
            <a:r>
              <a:rPr lang="en-GB" dirty="0"/>
              <a:t>the YouTube video, </a:t>
            </a:r>
            <a:r>
              <a:rPr lang="en-GB" sz="2400" dirty="0" smtClean="0">
                <a:latin typeface="Abadi" panose="020B0604020104020204" pitchFamily="34" charset="0"/>
                <a:hlinkClick r:id="rId3"/>
              </a:rPr>
              <a:t>Job </a:t>
            </a:r>
            <a:r>
              <a:rPr lang="en-GB" sz="2400" dirty="0">
                <a:latin typeface="Abadi" panose="020B0604020104020204" pitchFamily="34" charset="0"/>
                <a:hlinkClick r:id="rId3"/>
              </a:rPr>
              <a:t>interview tips: the STAR method - YouTube</a:t>
            </a:r>
            <a:endParaRPr lang="en-GB" sz="2400" dirty="0">
              <a:latin typeface="Abadi" panose="020B0604020104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42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C9A3-5BB6-4A28-8428-BCE193DD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Putting it into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31F55-BC8C-44C9-86E3-0D8F8C9964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Your task is to write out an example STAR answer.</a:t>
            </a:r>
          </a:p>
          <a:p>
            <a:pPr marL="641350" lvl="1" indent="-457200">
              <a:buFont typeface="+mj-lt"/>
              <a:buAutoNum type="arabicPeriod"/>
            </a:pPr>
            <a:r>
              <a:rPr lang="en-GB" dirty="0"/>
              <a:t>Use some lined paper.</a:t>
            </a:r>
          </a:p>
          <a:p>
            <a:pPr marL="641350" lvl="1" indent="-457200">
              <a:buFont typeface="+mj-lt"/>
              <a:buAutoNum type="arabicPeriod"/>
            </a:pPr>
            <a:r>
              <a:rPr lang="en-GB" dirty="0" smtClean="0"/>
              <a:t>Pick </a:t>
            </a:r>
            <a:r>
              <a:rPr lang="en-GB" dirty="0"/>
              <a:t>a competency based question from the list on </a:t>
            </a:r>
            <a:r>
              <a:rPr lang="en-GB" dirty="0" smtClean="0"/>
              <a:t>slide</a:t>
            </a:r>
            <a:r>
              <a:rPr lang="en-GB" dirty="0" smtClean="0"/>
              <a:t> </a:t>
            </a:r>
            <a:r>
              <a:rPr lang="en-GB" dirty="0"/>
              <a:t>6.</a:t>
            </a:r>
          </a:p>
          <a:p>
            <a:pPr marL="641350" lvl="1" indent="-457200">
              <a:buFont typeface="+mj-lt"/>
              <a:buAutoNum type="arabicPeriod"/>
            </a:pPr>
            <a:r>
              <a:rPr lang="en-GB" dirty="0"/>
              <a:t>Write out a answer using the STAR method.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66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281</Words>
  <Application>Microsoft Office PowerPoint</Application>
  <PresentationFormat>Widescreen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Abadi</vt:lpstr>
      <vt:lpstr>Calibri</vt:lpstr>
      <vt:lpstr>Calibri Light</vt:lpstr>
      <vt:lpstr>Wingdings</vt:lpstr>
      <vt:lpstr>1_Retrospect</vt:lpstr>
      <vt:lpstr>Our Future –  Career Opportunities in Cumbria</vt:lpstr>
      <vt:lpstr>Steps to success….</vt:lpstr>
      <vt:lpstr>Lesson objectives -  What’s your starting point? </vt:lpstr>
      <vt:lpstr>Competency Based Questions</vt:lpstr>
      <vt:lpstr>Competency Based Questions</vt:lpstr>
      <vt:lpstr>Competency Based Questions</vt:lpstr>
      <vt:lpstr>PowerPoint Presentation</vt:lpstr>
      <vt:lpstr>STAR Technique</vt:lpstr>
      <vt:lpstr>Putting it into practice</vt:lpstr>
      <vt:lpstr>Lesson objectives -  What’s your starting point?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Future –  Career Opportunities in Cumbria</dc:title>
  <dc:creator>Carruthers,Dave</dc:creator>
  <cp:lastModifiedBy>Tate, Jo</cp:lastModifiedBy>
  <cp:revision>11</cp:revision>
  <dcterms:created xsi:type="dcterms:W3CDTF">2022-01-07T14:03:35Z</dcterms:created>
  <dcterms:modified xsi:type="dcterms:W3CDTF">2022-02-16T15:26:34Z</dcterms:modified>
</cp:coreProperties>
</file>