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sldIdLst>
    <p:sldId id="272" r:id="rId2"/>
    <p:sldId id="256" r:id="rId3"/>
    <p:sldId id="270" r:id="rId4"/>
    <p:sldId id="257" r:id="rId5"/>
    <p:sldId id="258" r:id="rId6"/>
    <p:sldId id="259" r:id="rId7"/>
    <p:sldId id="260" r:id="rId8"/>
    <p:sldId id="266" r:id="rId9"/>
    <p:sldId id="273" r:id="rId10"/>
    <p:sldId id="261" r:id="rId11"/>
    <p:sldId id="263" r:id="rId12"/>
    <p:sldId id="264" r:id="rId13"/>
    <p:sldId id="265" r:id="rId14"/>
    <p:sldId id="268" r:id="rId15"/>
    <p:sldId id="271"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B463"/>
    <a:srgbClr val="ED6E4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5677" autoAdjust="0"/>
    <p:restoredTop sz="94660"/>
  </p:normalViewPr>
  <p:slideViewPr>
    <p:cSldViewPr snapToGrid="0">
      <p:cViewPr varScale="1">
        <p:scale>
          <a:sx n="69" d="100"/>
          <a:sy n="69" d="100"/>
        </p:scale>
        <p:origin x="156"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E323DC58-E4CB-AE4A-AAFE-518F301E020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097280" y="1687485"/>
            <a:ext cx="10058400" cy="1922732"/>
          </a:xfrm>
        </p:spPr>
        <p:txBody>
          <a:bodyPr anchor="ctr">
            <a:normAutofit/>
          </a:bodyPr>
          <a:lstStyle>
            <a:lvl1pPr algn="l">
              <a:lnSpc>
                <a:spcPct val="85000"/>
              </a:lnSpc>
              <a:defRPr sz="5400" spc="-50" baseline="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1100051" y="3740725"/>
            <a:ext cx="10058400" cy="859527"/>
          </a:xfrm>
        </p:spPr>
        <p:txBody>
          <a:bodyPr lIns="91440" rIns="91440">
            <a:normAutofit/>
          </a:bodyPr>
          <a:lstStyle>
            <a:lvl1pPr marL="0" indent="0" algn="l">
              <a:buNone/>
              <a:defRPr sz="2400" b="1" cap="all" spc="200" baseline="0">
                <a:solidFill>
                  <a:schemeClr val="bg1"/>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dirty="0"/>
              <a:t>Click to edit Master subtitle style</a:t>
            </a:r>
          </a:p>
        </p:txBody>
      </p:sp>
      <p:cxnSp>
        <p:nvCxnSpPr>
          <p:cNvPr id="9" name="Straight Connector 8"/>
          <p:cNvCxnSpPr/>
          <p:nvPr/>
        </p:nvCxnSpPr>
        <p:spPr>
          <a:xfrm>
            <a:off x="1207658" y="3558462"/>
            <a:ext cx="9875520" cy="0"/>
          </a:xfrm>
          <a:prstGeom prst="line">
            <a:avLst/>
          </a:prstGeom>
          <a:ln w="28575">
            <a:solidFill>
              <a:srgbClr val="ED6E4F"/>
            </a:solidFill>
          </a:ln>
        </p:spPr>
        <p:style>
          <a:lnRef idx="1">
            <a:schemeClr val="accent1"/>
          </a:lnRef>
          <a:fillRef idx="0">
            <a:schemeClr val="accent1"/>
          </a:fillRef>
          <a:effectRef idx="0">
            <a:schemeClr val="accent1"/>
          </a:effectRef>
          <a:fontRef idx="minor">
            <a:schemeClr val="tx1"/>
          </a:fontRef>
        </p:style>
      </p:cxnSp>
      <p:pic>
        <p:nvPicPr>
          <p:cNvPr id="19" name="Picture 18">
            <a:extLst>
              <a:ext uri="{FF2B5EF4-FFF2-40B4-BE49-F238E27FC236}">
                <a16:creationId xmlns:a16="http://schemas.microsoft.com/office/drawing/2014/main" id="{320B5FCA-2693-6F44-8A78-FFB8DBBB4C97}"/>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3045439" y="4967656"/>
            <a:ext cx="6199958" cy="1346986"/>
          </a:xfrm>
          <a:prstGeom prst="rect">
            <a:avLst/>
          </a:prstGeom>
        </p:spPr>
      </p:pic>
    </p:spTree>
    <p:extLst>
      <p:ext uri="{BB962C8B-B14F-4D97-AF65-F5344CB8AC3E}">
        <p14:creationId xmlns:p14="http://schemas.microsoft.com/office/powerpoint/2010/main" val="23462374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9" name="Text Placeholder 8">
            <a:extLst>
              <a:ext uri="{FF2B5EF4-FFF2-40B4-BE49-F238E27FC236}">
                <a16:creationId xmlns:a16="http://schemas.microsoft.com/office/drawing/2014/main" id="{892A9632-AEF8-5940-9056-3108D4CFD233}"/>
              </a:ext>
            </a:extLst>
          </p:cNvPr>
          <p:cNvSpPr>
            <a:spLocks noGrp="1"/>
          </p:cNvSpPr>
          <p:nvPr>
            <p:ph type="body" sz="quarter" idx="10"/>
          </p:nvPr>
        </p:nvSpPr>
        <p:spPr>
          <a:xfrm>
            <a:off x="455613" y="1847589"/>
            <a:ext cx="10058401" cy="4261472"/>
          </a:xfrm>
        </p:spPr>
        <p:txBody>
          <a:bodyPr/>
          <a:lstStyle>
            <a:lvl1pPr>
              <a:buClr>
                <a:srgbClr val="ED6E4F"/>
              </a:buClr>
              <a:defRPr/>
            </a:lvl1pPr>
            <a:lvl2pPr>
              <a:buClr>
                <a:srgbClr val="ED6E4F"/>
              </a:buClr>
              <a:defRPr/>
            </a:lvl2pPr>
            <a:lvl3pPr>
              <a:buClr>
                <a:srgbClr val="ED6E4F"/>
              </a:buClr>
              <a:defRPr/>
            </a:lvl3pPr>
            <a:lvl4pPr>
              <a:buClr>
                <a:srgbClr val="ED6E4F"/>
              </a:buClr>
              <a:defRPr/>
            </a:lvl4pPr>
            <a:lvl5pPr>
              <a:buClr>
                <a:srgbClr val="ED6E4F"/>
              </a:buClr>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cxnSp>
        <p:nvCxnSpPr>
          <p:cNvPr id="10" name="Straight Connector 9">
            <a:extLst>
              <a:ext uri="{FF2B5EF4-FFF2-40B4-BE49-F238E27FC236}">
                <a16:creationId xmlns:a16="http://schemas.microsoft.com/office/drawing/2014/main" id="{C5D82AA2-5FCB-CA44-9636-9F3382B3046E}"/>
              </a:ext>
            </a:extLst>
          </p:cNvPr>
          <p:cNvCxnSpPr/>
          <p:nvPr userDrawn="1"/>
        </p:nvCxnSpPr>
        <p:spPr>
          <a:xfrm>
            <a:off x="456148" y="1559170"/>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057396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1097280" y="6459785"/>
            <a:ext cx="2472271" cy="365125"/>
          </a:xfrm>
          <a:prstGeom prst="rect">
            <a:avLst/>
          </a:prstGeom>
        </p:spPr>
        <p:txBody>
          <a:bodyPr/>
          <a:lstStyle/>
          <a:p>
            <a:fld id="{DD020889-A332-488F-8EC8-C04FE46BC5CB}" type="datetimeFigureOut">
              <a:rPr lang="en-GB" smtClean="0"/>
              <a:t>16/02/2022</a:t>
            </a:fld>
            <a:endParaRPr lang="en-GB"/>
          </a:p>
        </p:txBody>
      </p:sp>
      <p:sp>
        <p:nvSpPr>
          <p:cNvPr id="6" name="Footer Placeholder 5"/>
          <p:cNvSpPr>
            <a:spLocks noGrp="1"/>
          </p:cNvSpPr>
          <p:nvPr>
            <p:ph type="ftr" sz="quarter" idx="11"/>
          </p:nvPr>
        </p:nvSpPr>
        <p:spPr>
          <a:xfrm>
            <a:off x="3686185" y="6459785"/>
            <a:ext cx="4822804"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9900458" y="6459785"/>
            <a:ext cx="1312025" cy="365125"/>
          </a:xfrm>
          <a:prstGeom prst="rect">
            <a:avLst/>
          </a:prstGeom>
        </p:spPr>
        <p:txBody>
          <a:bodyPr/>
          <a:lstStyle/>
          <a:p>
            <a:fld id="{D362E2C3-1645-41AB-88FD-527E5246B92F}" type="slidenum">
              <a:rPr lang="en-GB" smtClean="0"/>
              <a:t>‹#›</a:t>
            </a:fld>
            <a:endParaRPr lang="en-GB"/>
          </a:p>
        </p:txBody>
      </p:sp>
    </p:spTree>
    <p:extLst>
      <p:ext uri="{BB962C8B-B14F-4D97-AF65-F5344CB8AC3E}">
        <p14:creationId xmlns:p14="http://schemas.microsoft.com/office/powerpoint/2010/main" val="20460949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1097280" y="6459785"/>
            <a:ext cx="2472271" cy="365125"/>
          </a:xfrm>
          <a:prstGeom prst="rect">
            <a:avLst/>
          </a:prstGeom>
        </p:spPr>
        <p:txBody>
          <a:bodyPr/>
          <a:lstStyle/>
          <a:p>
            <a:fld id="{DD020889-A332-488F-8EC8-C04FE46BC5CB}" type="datetimeFigureOut">
              <a:rPr lang="en-GB" smtClean="0"/>
              <a:t>16/02/2022</a:t>
            </a:fld>
            <a:endParaRPr lang="en-GB"/>
          </a:p>
        </p:txBody>
      </p:sp>
      <p:sp>
        <p:nvSpPr>
          <p:cNvPr id="8" name="Footer Placeholder 7"/>
          <p:cNvSpPr>
            <a:spLocks noGrp="1"/>
          </p:cNvSpPr>
          <p:nvPr>
            <p:ph type="ftr" sz="quarter" idx="11"/>
          </p:nvPr>
        </p:nvSpPr>
        <p:spPr>
          <a:xfrm>
            <a:off x="3686185" y="6459785"/>
            <a:ext cx="4822804" cy="365125"/>
          </a:xfrm>
          <a:prstGeom prst="rect">
            <a:avLst/>
          </a:prstGeom>
        </p:spPr>
        <p:txBody>
          <a:bodyPr/>
          <a:lstStyle/>
          <a:p>
            <a:endParaRPr lang="en-GB"/>
          </a:p>
        </p:txBody>
      </p:sp>
      <p:sp>
        <p:nvSpPr>
          <p:cNvPr id="9" name="Slide Number Placeholder 8"/>
          <p:cNvSpPr>
            <a:spLocks noGrp="1"/>
          </p:cNvSpPr>
          <p:nvPr>
            <p:ph type="sldNum" sz="quarter" idx="12"/>
          </p:nvPr>
        </p:nvSpPr>
        <p:spPr>
          <a:xfrm>
            <a:off x="9900458" y="6459785"/>
            <a:ext cx="1312025" cy="365125"/>
          </a:xfrm>
          <a:prstGeom prst="rect">
            <a:avLst/>
          </a:prstGeom>
        </p:spPr>
        <p:txBody>
          <a:bodyPr/>
          <a:lstStyle/>
          <a:p>
            <a:fld id="{D362E2C3-1645-41AB-88FD-527E5246B92F}" type="slidenum">
              <a:rPr lang="en-GB" smtClean="0"/>
              <a:t>‹#›</a:t>
            </a:fld>
            <a:endParaRPr lang="en-GB"/>
          </a:p>
        </p:txBody>
      </p:sp>
    </p:spTree>
    <p:extLst>
      <p:ext uri="{BB962C8B-B14F-4D97-AF65-F5344CB8AC3E}">
        <p14:creationId xmlns:p14="http://schemas.microsoft.com/office/powerpoint/2010/main" val="34648169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1097280" y="6459785"/>
            <a:ext cx="2472271" cy="365125"/>
          </a:xfrm>
          <a:prstGeom prst="rect">
            <a:avLst/>
          </a:prstGeom>
        </p:spPr>
        <p:txBody>
          <a:bodyPr/>
          <a:lstStyle/>
          <a:p>
            <a:fld id="{DD020889-A332-488F-8EC8-C04FE46BC5CB}" type="datetimeFigureOut">
              <a:rPr lang="en-GB" smtClean="0"/>
              <a:t>16/02/2022</a:t>
            </a:fld>
            <a:endParaRPr lang="en-GB"/>
          </a:p>
        </p:txBody>
      </p:sp>
      <p:sp>
        <p:nvSpPr>
          <p:cNvPr id="4" name="Footer Placeholder 3"/>
          <p:cNvSpPr>
            <a:spLocks noGrp="1"/>
          </p:cNvSpPr>
          <p:nvPr>
            <p:ph type="ftr" sz="quarter" idx="11"/>
          </p:nvPr>
        </p:nvSpPr>
        <p:spPr>
          <a:xfrm>
            <a:off x="3686185" y="6459785"/>
            <a:ext cx="4822804"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9900458" y="6459785"/>
            <a:ext cx="1312025" cy="365125"/>
          </a:xfrm>
          <a:prstGeom prst="rect">
            <a:avLst/>
          </a:prstGeom>
        </p:spPr>
        <p:txBody>
          <a:bodyPr/>
          <a:lstStyle/>
          <a:p>
            <a:fld id="{D362E2C3-1645-41AB-88FD-527E5246B92F}" type="slidenum">
              <a:rPr lang="en-GB" smtClean="0"/>
              <a:t>‹#›</a:t>
            </a:fld>
            <a:endParaRPr lang="en-GB"/>
          </a:p>
        </p:txBody>
      </p:sp>
    </p:spTree>
    <p:extLst>
      <p:ext uri="{BB962C8B-B14F-4D97-AF65-F5344CB8AC3E}">
        <p14:creationId xmlns:p14="http://schemas.microsoft.com/office/powerpoint/2010/main" val="26592692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0" name="Picture 9">
            <a:extLst>
              <a:ext uri="{FF2B5EF4-FFF2-40B4-BE49-F238E27FC236}">
                <a16:creationId xmlns:a16="http://schemas.microsoft.com/office/drawing/2014/main" id="{CFD21BD2-C480-3E49-83A0-B487E640635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Rectangle 1">
            <a:extLst>
              <a:ext uri="{FF2B5EF4-FFF2-40B4-BE49-F238E27FC236}">
                <a16:creationId xmlns:a16="http://schemas.microsoft.com/office/drawing/2014/main" id="{1C1BF565-DAEE-DE49-BC5E-DBA80AECBCCE}"/>
              </a:ext>
            </a:extLst>
          </p:cNvPr>
          <p:cNvSpPr/>
          <p:nvPr userDrawn="1"/>
        </p:nvSpPr>
        <p:spPr>
          <a:xfrm>
            <a:off x="3597411" y="2363738"/>
            <a:ext cx="4994031" cy="3492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4F3A944D-21CC-B64A-BFCA-1B0B293CD452}"/>
              </a:ext>
            </a:extLst>
          </p:cNvPr>
          <p:cNvSpPr/>
          <p:nvPr userDrawn="1"/>
        </p:nvSpPr>
        <p:spPr>
          <a:xfrm>
            <a:off x="2749172" y="1972992"/>
            <a:ext cx="1446541" cy="1446541"/>
          </a:xfrm>
          <a:prstGeom prst="rect">
            <a:avLst/>
          </a:prstGeom>
          <a:solidFill>
            <a:srgbClr val="ED6E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5ACA8D55-F973-0741-BD80-D4FD4F86E659}"/>
              </a:ext>
            </a:extLst>
          </p:cNvPr>
          <p:cNvSpPr/>
          <p:nvPr userDrawn="1"/>
        </p:nvSpPr>
        <p:spPr>
          <a:xfrm>
            <a:off x="7869752" y="4641740"/>
            <a:ext cx="1446541" cy="1446541"/>
          </a:xfrm>
          <a:prstGeom prst="rect">
            <a:avLst/>
          </a:prstGeom>
          <a:solidFill>
            <a:srgbClr val="E8B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Picture 13">
            <a:extLst>
              <a:ext uri="{FF2B5EF4-FFF2-40B4-BE49-F238E27FC236}">
                <a16:creationId xmlns:a16="http://schemas.microsoft.com/office/drawing/2014/main" id="{32205541-CBE6-6248-B558-DD4D702E214E}"/>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0609816" y="360738"/>
            <a:ext cx="1194794" cy="1194794"/>
          </a:xfrm>
          <a:prstGeom prst="rect">
            <a:avLst/>
          </a:prstGeom>
        </p:spPr>
      </p:pic>
      <p:pic>
        <p:nvPicPr>
          <p:cNvPr id="15" name="Picture 14">
            <a:extLst>
              <a:ext uri="{FF2B5EF4-FFF2-40B4-BE49-F238E27FC236}">
                <a16:creationId xmlns:a16="http://schemas.microsoft.com/office/drawing/2014/main" id="{7599D726-E319-F94E-8875-A3C8E34578DE}"/>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3174029" y="2217808"/>
            <a:ext cx="557915" cy="969010"/>
          </a:xfrm>
          <a:prstGeom prst="rect">
            <a:avLst/>
          </a:prstGeom>
        </p:spPr>
      </p:pic>
      <p:pic>
        <p:nvPicPr>
          <p:cNvPr id="16" name="Picture 15">
            <a:extLst>
              <a:ext uri="{FF2B5EF4-FFF2-40B4-BE49-F238E27FC236}">
                <a16:creationId xmlns:a16="http://schemas.microsoft.com/office/drawing/2014/main" id="{05BABDB8-C0F5-194E-B0A8-72C8E5766ADB}"/>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342911" y="4872154"/>
            <a:ext cx="557915" cy="969010"/>
          </a:xfrm>
          <a:prstGeom prst="rect">
            <a:avLst/>
          </a:prstGeom>
        </p:spPr>
      </p:pic>
      <p:sp>
        <p:nvSpPr>
          <p:cNvPr id="3" name="Title 2">
            <a:extLst>
              <a:ext uri="{FF2B5EF4-FFF2-40B4-BE49-F238E27FC236}">
                <a16:creationId xmlns:a16="http://schemas.microsoft.com/office/drawing/2014/main" id="{6410BFC8-7CFD-344C-876A-DB54D19CC5A0}"/>
              </a:ext>
            </a:extLst>
          </p:cNvPr>
          <p:cNvSpPr>
            <a:spLocks noGrp="1"/>
          </p:cNvSpPr>
          <p:nvPr>
            <p:ph type="title"/>
          </p:nvPr>
        </p:nvSpPr>
        <p:spPr/>
        <p:txBody>
          <a:bodyPr>
            <a:normAutofit/>
          </a:bodyPr>
          <a:lstStyle>
            <a:lvl1pPr algn="l">
              <a:defRPr sz="4000">
                <a:solidFill>
                  <a:schemeClr val="bg1"/>
                </a:solidFill>
              </a:defRPr>
            </a:lvl1pPr>
          </a:lstStyle>
          <a:p>
            <a:r>
              <a:rPr lang="en-GB" dirty="0"/>
              <a:t>Click to edit Master title style</a:t>
            </a:r>
          </a:p>
        </p:txBody>
      </p:sp>
    </p:spTree>
    <p:extLst>
      <p:ext uri="{BB962C8B-B14F-4D97-AF65-F5344CB8AC3E}">
        <p14:creationId xmlns:p14="http://schemas.microsoft.com/office/powerpoint/2010/main" val="9260721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3_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0" name="Picture 9">
            <a:extLst>
              <a:ext uri="{FF2B5EF4-FFF2-40B4-BE49-F238E27FC236}">
                <a16:creationId xmlns:a16="http://schemas.microsoft.com/office/drawing/2014/main" id="{CFD21BD2-C480-3E49-83A0-B487E640635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9194"/>
            <a:ext cx="12192000" cy="6858000"/>
          </a:xfrm>
          <a:prstGeom prst="rect">
            <a:avLst/>
          </a:prstGeom>
        </p:spPr>
      </p:pic>
      <p:sp>
        <p:nvSpPr>
          <p:cNvPr id="2" name="Rectangle 1">
            <a:extLst>
              <a:ext uri="{FF2B5EF4-FFF2-40B4-BE49-F238E27FC236}">
                <a16:creationId xmlns:a16="http://schemas.microsoft.com/office/drawing/2014/main" id="{1C1BF565-DAEE-DE49-BC5E-DBA80AECBCCE}"/>
              </a:ext>
            </a:extLst>
          </p:cNvPr>
          <p:cNvSpPr/>
          <p:nvPr userDrawn="1"/>
        </p:nvSpPr>
        <p:spPr>
          <a:xfrm>
            <a:off x="3598985" y="2363738"/>
            <a:ext cx="4994031" cy="32176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Rectangle 10">
            <a:extLst>
              <a:ext uri="{FF2B5EF4-FFF2-40B4-BE49-F238E27FC236}">
                <a16:creationId xmlns:a16="http://schemas.microsoft.com/office/drawing/2014/main" id="{4F3A944D-21CC-B64A-BFCA-1B0B293CD452}"/>
              </a:ext>
            </a:extLst>
          </p:cNvPr>
          <p:cNvSpPr/>
          <p:nvPr userDrawn="1"/>
        </p:nvSpPr>
        <p:spPr>
          <a:xfrm>
            <a:off x="5372730" y="1645702"/>
            <a:ext cx="1446541" cy="1446541"/>
          </a:xfrm>
          <a:prstGeom prst="rect">
            <a:avLst/>
          </a:prstGeom>
          <a:solidFill>
            <a:srgbClr val="ED6E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Picture 13">
            <a:extLst>
              <a:ext uri="{FF2B5EF4-FFF2-40B4-BE49-F238E27FC236}">
                <a16:creationId xmlns:a16="http://schemas.microsoft.com/office/drawing/2014/main" id="{32205541-CBE6-6248-B558-DD4D702E214E}"/>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0609816" y="360738"/>
            <a:ext cx="1194794" cy="1194794"/>
          </a:xfrm>
          <a:prstGeom prst="rect">
            <a:avLst/>
          </a:prstGeom>
        </p:spPr>
      </p:pic>
      <p:sp>
        <p:nvSpPr>
          <p:cNvPr id="3" name="Title 2">
            <a:extLst>
              <a:ext uri="{FF2B5EF4-FFF2-40B4-BE49-F238E27FC236}">
                <a16:creationId xmlns:a16="http://schemas.microsoft.com/office/drawing/2014/main" id="{6410BFC8-7CFD-344C-876A-DB54D19CC5A0}"/>
              </a:ext>
            </a:extLst>
          </p:cNvPr>
          <p:cNvSpPr>
            <a:spLocks noGrp="1"/>
          </p:cNvSpPr>
          <p:nvPr>
            <p:ph type="title"/>
          </p:nvPr>
        </p:nvSpPr>
        <p:spPr/>
        <p:txBody>
          <a:bodyPr>
            <a:normAutofit/>
          </a:bodyPr>
          <a:lstStyle>
            <a:lvl1pPr algn="l">
              <a:defRPr sz="4000">
                <a:solidFill>
                  <a:schemeClr val="bg1"/>
                </a:solidFill>
              </a:defRPr>
            </a:lvl1pPr>
          </a:lstStyle>
          <a:p>
            <a:r>
              <a:rPr lang="en-GB" dirty="0"/>
              <a:t>Click to edit Master title style</a:t>
            </a:r>
          </a:p>
        </p:txBody>
      </p:sp>
      <p:pic>
        <p:nvPicPr>
          <p:cNvPr id="7" name="Picture 6">
            <a:extLst>
              <a:ext uri="{FF2B5EF4-FFF2-40B4-BE49-F238E27FC236}">
                <a16:creationId xmlns:a16="http://schemas.microsoft.com/office/drawing/2014/main" id="{7C3F91D6-427A-DD47-A709-DACAA4BB5E2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992743" y="1885823"/>
            <a:ext cx="173317" cy="883919"/>
          </a:xfrm>
          <a:prstGeom prst="rect">
            <a:avLst/>
          </a:prstGeom>
        </p:spPr>
      </p:pic>
    </p:spTree>
    <p:extLst>
      <p:ext uri="{BB962C8B-B14F-4D97-AF65-F5344CB8AC3E}">
        <p14:creationId xmlns:p14="http://schemas.microsoft.com/office/powerpoint/2010/main" val="35928989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2_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0" name="Picture 9">
            <a:extLst>
              <a:ext uri="{FF2B5EF4-FFF2-40B4-BE49-F238E27FC236}">
                <a16:creationId xmlns:a16="http://schemas.microsoft.com/office/drawing/2014/main" id="{CFD21BD2-C480-3E49-83A0-B487E640635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Rectangle 1">
            <a:extLst>
              <a:ext uri="{FF2B5EF4-FFF2-40B4-BE49-F238E27FC236}">
                <a16:creationId xmlns:a16="http://schemas.microsoft.com/office/drawing/2014/main" id="{1C1BF565-DAEE-DE49-BC5E-DBA80AECBCCE}"/>
              </a:ext>
            </a:extLst>
          </p:cNvPr>
          <p:cNvSpPr/>
          <p:nvPr userDrawn="1"/>
        </p:nvSpPr>
        <p:spPr>
          <a:xfrm>
            <a:off x="3597411" y="1013053"/>
            <a:ext cx="4994031" cy="49940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4F3A944D-21CC-B64A-BFCA-1B0B293CD452}"/>
              </a:ext>
            </a:extLst>
          </p:cNvPr>
          <p:cNvSpPr/>
          <p:nvPr userDrawn="1"/>
        </p:nvSpPr>
        <p:spPr>
          <a:xfrm>
            <a:off x="2708770" y="636902"/>
            <a:ext cx="1446541" cy="1446541"/>
          </a:xfrm>
          <a:prstGeom prst="rect">
            <a:avLst/>
          </a:prstGeom>
          <a:solidFill>
            <a:srgbClr val="ED6E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Rectangle 11">
            <a:extLst>
              <a:ext uri="{FF2B5EF4-FFF2-40B4-BE49-F238E27FC236}">
                <a16:creationId xmlns:a16="http://schemas.microsoft.com/office/drawing/2014/main" id="{5ACA8D55-F973-0741-BD80-D4FD4F86E659}"/>
              </a:ext>
            </a:extLst>
          </p:cNvPr>
          <p:cNvSpPr/>
          <p:nvPr userDrawn="1"/>
        </p:nvSpPr>
        <p:spPr>
          <a:xfrm>
            <a:off x="7869752" y="4953021"/>
            <a:ext cx="1446541" cy="1446541"/>
          </a:xfrm>
          <a:prstGeom prst="rect">
            <a:avLst/>
          </a:prstGeom>
          <a:solidFill>
            <a:srgbClr val="E8B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4" name="Picture 13">
            <a:extLst>
              <a:ext uri="{FF2B5EF4-FFF2-40B4-BE49-F238E27FC236}">
                <a16:creationId xmlns:a16="http://schemas.microsoft.com/office/drawing/2014/main" id="{32205541-CBE6-6248-B558-DD4D702E214E}"/>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0609816" y="360738"/>
            <a:ext cx="1194794" cy="1194794"/>
          </a:xfrm>
          <a:prstGeom prst="rect">
            <a:avLst/>
          </a:prstGeom>
        </p:spPr>
      </p:pic>
      <p:pic>
        <p:nvPicPr>
          <p:cNvPr id="15" name="Picture 14">
            <a:extLst>
              <a:ext uri="{FF2B5EF4-FFF2-40B4-BE49-F238E27FC236}">
                <a16:creationId xmlns:a16="http://schemas.microsoft.com/office/drawing/2014/main" id="{7599D726-E319-F94E-8875-A3C8E34578DE}"/>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3150023" y="859790"/>
            <a:ext cx="557915" cy="969010"/>
          </a:xfrm>
          <a:prstGeom prst="rect">
            <a:avLst/>
          </a:prstGeom>
        </p:spPr>
      </p:pic>
      <p:pic>
        <p:nvPicPr>
          <p:cNvPr id="16" name="Picture 15">
            <a:extLst>
              <a:ext uri="{FF2B5EF4-FFF2-40B4-BE49-F238E27FC236}">
                <a16:creationId xmlns:a16="http://schemas.microsoft.com/office/drawing/2014/main" id="{05BABDB8-C0F5-194E-B0A8-72C8E5766ADB}"/>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342911" y="5183435"/>
            <a:ext cx="557915" cy="969010"/>
          </a:xfrm>
          <a:prstGeom prst="rect">
            <a:avLst/>
          </a:prstGeom>
        </p:spPr>
      </p:pic>
    </p:spTree>
    <p:extLst>
      <p:ext uri="{BB962C8B-B14F-4D97-AF65-F5344CB8AC3E}">
        <p14:creationId xmlns:p14="http://schemas.microsoft.com/office/powerpoint/2010/main" val="5447669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1_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0" name="Picture 9">
            <a:extLst>
              <a:ext uri="{FF2B5EF4-FFF2-40B4-BE49-F238E27FC236}">
                <a16:creationId xmlns:a16="http://schemas.microsoft.com/office/drawing/2014/main" id="{CFD21BD2-C480-3E49-83A0-B487E640635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8" name="Picture 7">
            <a:extLst>
              <a:ext uri="{FF2B5EF4-FFF2-40B4-BE49-F238E27FC236}">
                <a16:creationId xmlns:a16="http://schemas.microsoft.com/office/drawing/2014/main" id="{B81914C6-8A53-1447-81C1-C5267982DAB1}"/>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0609816" y="360738"/>
            <a:ext cx="1194794" cy="1194794"/>
          </a:xfrm>
          <a:prstGeom prst="rect">
            <a:avLst/>
          </a:prstGeom>
        </p:spPr>
      </p:pic>
    </p:spTree>
    <p:extLst>
      <p:ext uri="{BB962C8B-B14F-4D97-AF65-F5344CB8AC3E}">
        <p14:creationId xmlns:p14="http://schemas.microsoft.com/office/powerpoint/2010/main" val="24592129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4E6AD9BA-9119-4F4E-9605-385D9151777E}"/>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456148" y="748940"/>
            <a:ext cx="10058400" cy="806592"/>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6148" y="1845734"/>
            <a:ext cx="10058400" cy="4023360"/>
          </a:xfrm>
          <a:prstGeom prst="rect">
            <a:avLst/>
          </a:prstGeom>
        </p:spPr>
        <p:txBody>
          <a:bodyPr vert="horz" lIns="0" tIns="45720" rIns="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0" name="Straight Connector 9"/>
          <p:cNvCxnSpPr/>
          <p:nvPr/>
        </p:nvCxnSpPr>
        <p:spPr>
          <a:xfrm>
            <a:off x="456148" y="1559170"/>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6" name="Picture 15">
            <a:extLst>
              <a:ext uri="{FF2B5EF4-FFF2-40B4-BE49-F238E27FC236}">
                <a16:creationId xmlns:a16="http://schemas.microsoft.com/office/drawing/2014/main" id="{BBBB0770-4468-9C45-99FD-35646B04A1E2}"/>
              </a:ext>
            </a:extLst>
          </p:cNvPr>
          <p:cNvPicPr>
            <a:picLocks noChangeAspect="1"/>
          </p:cNvPicPr>
          <p:nvPr userDrawn="1"/>
        </p:nvPicPr>
        <p:blipFill>
          <a:blip r:embed="rId12" cstate="hqprint">
            <a:extLst>
              <a:ext uri="{28A0092B-C50C-407E-A947-70E740481C1C}">
                <a14:useLocalDpi xmlns:a14="http://schemas.microsoft.com/office/drawing/2010/main" val="0"/>
              </a:ext>
            </a:extLst>
          </a:blip>
          <a:stretch>
            <a:fillRect/>
          </a:stretch>
        </p:blipFill>
        <p:spPr>
          <a:xfrm>
            <a:off x="10609816" y="360738"/>
            <a:ext cx="1194794" cy="1194794"/>
          </a:xfrm>
          <a:prstGeom prst="rect">
            <a:avLst/>
          </a:prstGeom>
        </p:spPr>
      </p:pic>
    </p:spTree>
    <p:extLst>
      <p:ext uri="{BB962C8B-B14F-4D97-AF65-F5344CB8AC3E}">
        <p14:creationId xmlns:p14="http://schemas.microsoft.com/office/powerpoint/2010/main" val="383194322"/>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Lst>
  <p:txStyles>
    <p:titleStyle>
      <a:lvl1pPr algn="l" defTabSz="914400" rtl="0" eaLnBrk="1" latinLnBrk="0" hangingPunct="1">
        <a:lnSpc>
          <a:spcPct val="85000"/>
        </a:lnSpc>
        <a:spcBef>
          <a:spcPct val="0"/>
        </a:spcBef>
        <a:buNone/>
        <a:defRPr sz="3500" b="1" kern="1200" spc="-50" baseline="0">
          <a:solidFill>
            <a:srgbClr val="00A8A8"/>
          </a:solidFill>
          <a:latin typeface="+mj-lt"/>
          <a:ea typeface="+mj-ea"/>
          <a:cs typeface="+mj-cs"/>
        </a:defRPr>
      </a:lvl1pPr>
    </p:titleStyle>
    <p:bodyStyle>
      <a:lvl1pPr marL="357188" indent="-357188" algn="l" defTabSz="914400" rtl="0" eaLnBrk="1" latinLnBrk="0" hangingPunct="1">
        <a:lnSpc>
          <a:spcPct val="90000"/>
        </a:lnSpc>
        <a:spcBef>
          <a:spcPts val="1200"/>
        </a:spcBef>
        <a:spcAft>
          <a:spcPts val="200"/>
        </a:spcAft>
        <a:buClr>
          <a:schemeClr val="accent1"/>
        </a:buClr>
        <a:buSzPct val="100000"/>
        <a:buFont typeface="Wingdings" pitchFamily="2" charset="2"/>
        <a:buChar char="§"/>
        <a:tabLst/>
        <a:defRPr sz="2500" kern="1200">
          <a:solidFill>
            <a:schemeClr val="tx1">
              <a:lumMod val="75000"/>
              <a:lumOff val="25000"/>
            </a:schemeClr>
          </a:solidFill>
          <a:latin typeface="+mn-lt"/>
          <a:ea typeface="+mn-ea"/>
          <a:cs typeface="+mn-cs"/>
        </a:defRPr>
      </a:lvl1pPr>
      <a:lvl2pPr marL="541338" indent="-341313" algn="l" defTabSz="914400" rtl="0" eaLnBrk="1" latinLnBrk="0" hangingPunct="1">
        <a:lnSpc>
          <a:spcPct val="90000"/>
        </a:lnSpc>
        <a:spcBef>
          <a:spcPts val="200"/>
        </a:spcBef>
        <a:spcAft>
          <a:spcPts val="400"/>
        </a:spcAft>
        <a:buClr>
          <a:schemeClr val="accent1"/>
        </a:buClr>
        <a:buFont typeface="Wingdings" pitchFamily="2" charset="2"/>
        <a:buChar char="§"/>
        <a:tabLst/>
        <a:defRPr sz="2000" kern="1200">
          <a:solidFill>
            <a:schemeClr val="tx1">
              <a:lumMod val="75000"/>
              <a:lumOff val="25000"/>
            </a:schemeClr>
          </a:solidFill>
          <a:latin typeface="+mn-lt"/>
          <a:ea typeface="+mn-ea"/>
          <a:cs typeface="+mn-cs"/>
        </a:defRPr>
      </a:lvl2pPr>
      <a:lvl3pPr marL="714375" indent="-330200" algn="l" defTabSz="914400" rtl="0" eaLnBrk="1" latinLnBrk="0" hangingPunct="1">
        <a:lnSpc>
          <a:spcPct val="90000"/>
        </a:lnSpc>
        <a:spcBef>
          <a:spcPts val="200"/>
        </a:spcBef>
        <a:spcAft>
          <a:spcPts val="400"/>
        </a:spcAft>
        <a:buClr>
          <a:schemeClr val="accent1"/>
        </a:buClr>
        <a:buFont typeface="Wingdings" pitchFamily="2" charset="2"/>
        <a:buChar char="§"/>
        <a:tabLst/>
        <a:defRPr sz="2000" kern="1200">
          <a:solidFill>
            <a:schemeClr val="tx1">
              <a:lumMod val="75000"/>
              <a:lumOff val="25000"/>
            </a:schemeClr>
          </a:solidFill>
          <a:latin typeface="+mn-lt"/>
          <a:ea typeface="+mn-ea"/>
          <a:cs typeface="+mn-cs"/>
        </a:defRPr>
      </a:lvl3pPr>
      <a:lvl4pPr marL="900113" indent="-333375" algn="l" defTabSz="914400" rtl="0" eaLnBrk="1" latinLnBrk="0" hangingPunct="1">
        <a:lnSpc>
          <a:spcPct val="90000"/>
        </a:lnSpc>
        <a:spcBef>
          <a:spcPts val="200"/>
        </a:spcBef>
        <a:spcAft>
          <a:spcPts val="400"/>
        </a:spcAft>
        <a:buClr>
          <a:schemeClr val="accent1"/>
        </a:buClr>
        <a:buFont typeface="Wingdings" pitchFamily="2" charset="2"/>
        <a:buChar char="§"/>
        <a:tabLst/>
        <a:defRPr sz="2000" kern="1200">
          <a:solidFill>
            <a:schemeClr val="tx1">
              <a:lumMod val="75000"/>
              <a:lumOff val="25000"/>
            </a:schemeClr>
          </a:solidFill>
          <a:latin typeface="+mn-lt"/>
          <a:ea typeface="+mn-ea"/>
          <a:cs typeface="+mn-cs"/>
        </a:defRPr>
      </a:lvl4pPr>
      <a:lvl5pPr marL="1073150" indent="-323850" algn="l" defTabSz="914400" rtl="0" eaLnBrk="1" latinLnBrk="0" hangingPunct="1">
        <a:lnSpc>
          <a:spcPct val="90000"/>
        </a:lnSpc>
        <a:spcBef>
          <a:spcPts val="200"/>
        </a:spcBef>
        <a:spcAft>
          <a:spcPts val="400"/>
        </a:spcAft>
        <a:buClr>
          <a:schemeClr val="accent1"/>
        </a:buClr>
        <a:buFont typeface="Wingdings" pitchFamily="2" charset="2"/>
        <a:buChar char="§"/>
        <a:tabLst/>
        <a:defRPr sz="20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66D132-25F2-4EA7-9D32-3D5F65DFCC15}"/>
              </a:ext>
            </a:extLst>
          </p:cNvPr>
          <p:cNvSpPr>
            <a:spLocks noGrp="1"/>
          </p:cNvSpPr>
          <p:nvPr>
            <p:ph type="ctrTitle"/>
          </p:nvPr>
        </p:nvSpPr>
        <p:spPr/>
        <p:txBody>
          <a:bodyPr/>
          <a:lstStyle/>
          <a:p>
            <a:r>
              <a:rPr lang="en-GB" dirty="0"/>
              <a:t>Our Future – </a:t>
            </a:r>
            <a:br>
              <a:rPr lang="en-GB" dirty="0"/>
            </a:br>
            <a:r>
              <a:rPr lang="en-GB" dirty="0"/>
              <a:t>Career Opportunities in Cumbria</a:t>
            </a:r>
          </a:p>
        </p:txBody>
      </p:sp>
      <p:sp>
        <p:nvSpPr>
          <p:cNvPr id="5" name="Subtitle 4">
            <a:extLst>
              <a:ext uri="{FF2B5EF4-FFF2-40B4-BE49-F238E27FC236}">
                <a16:creationId xmlns:a16="http://schemas.microsoft.com/office/drawing/2014/main" id="{8FE49587-721C-6646-BF34-4B3CEA1D0377}"/>
              </a:ext>
            </a:extLst>
          </p:cNvPr>
          <p:cNvSpPr>
            <a:spLocks noGrp="1"/>
          </p:cNvSpPr>
          <p:nvPr>
            <p:ph type="subTitle" idx="1"/>
          </p:nvPr>
        </p:nvSpPr>
        <p:spPr/>
        <p:txBody>
          <a:bodyPr/>
          <a:lstStyle/>
          <a:p>
            <a:r>
              <a:rPr lang="en-GB" dirty="0"/>
              <a:t>Exploring possibilities within Cumbria </a:t>
            </a:r>
            <a:br>
              <a:rPr lang="en-GB" dirty="0"/>
            </a:br>
            <a:r>
              <a:rPr lang="en-GB" dirty="0"/>
              <a:t>so you can plan your future </a:t>
            </a:r>
          </a:p>
          <a:p>
            <a:endParaRPr lang="en-GB" dirty="0"/>
          </a:p>
        </p:txBody>
      </p:sp>
    </p:spTree>
    <p:extLst>
      <p:ext uri="{BB962C8B-B14F-4D97-AF65-F5344CB8AC3E}">
        <p14:creationId xmlns:p14="http://schemas.microsoft.com/office/powerpoint/2010/main" val="9829366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8B2B8F-D643-4D9D-9259-D379E8894315}"/>
              </a:ext>
            </a:extLst>
          </p:cNvPr>
          <p:cNvSpPr>
            <a:spLocks noGrp="1"/>
          </p:cNvSpPr>
          <p:nvPr>
            <p:ph type="title"/>
          </p:nvPr>
        </p:nvSpPr>
        <p:spPr/>
        <p:txBody>
          <a:bodyPr/>
          <a:lstStyle/>
          <a:p>
            <a:r>
              <a:rPr lang="en-GB" dirty="0"/>
              <a:t>Sources of information – the company’s website</a:t>
            </a:r>
          </a:p>
        </p:txBody>
      </p:sp>
      <p:pic>
        <p:nvPicPr>
          <p:cNvPr id="5" name="Picture 4">
            <a:extLst>
              <a:ext uri="{FF2B5EF4-FFF2-40B4-BE49-F238E27FC236}">
                <a16:creationId xmlns:a16="http://schemas.microsoft.com/office/drawing/2014/main" id="{7182D1B4-7CCD-4F1D-980D-9CE64B89E932}"/>
              </a:ext>
            </a:extLst>
          </p:cNvPr>
          <p:cNvPicPr>
            <a:picLocks noChangeAspect="1"/>
          </p:cNvPicPr>
          <p:nvPr/>
        </p:nvPicPr>
        <p:blipFill>
          <a:blip r:embed="rId2"/>
          <a:stretch>
            <a:fillRect/>
          </a:stretch>
        </p:blipFill>
        <p:spPr>
          <a:xfrm>
            <a:off x="2475919" y="2901429"/>
            <a:ext cx="7500450" cy="3291468"/>
          </a:xfrm>
          <a:prstGeom prst="rect">
            <a:avLst/>
          </a:prstGeom>
          <a:ln>
            <a:noFill/>
          </a:ln>
          <a:effectLst/>
        </p:spPr>
      </p:pic>
      <p:sp>
        <p:nvSpPr>
          <p:cNvPr id="6" name="TextBox 5">
            <a:extLst>
              <a:ext uri="{FF2B5EF4-FFF2-40B4-BE49-F238E27FC236}">
                <a16:creationId xmlns:a16="http://schemas.microsoft.com/office/drawing/2014/main" id="{152BB7FC-0F88-44FD-9324-E9A49B76D990}"/>
              </a:ext>
            </a:extLst>
          </p:cNvPr>
          <p:cNvSpPr txBox="1"/>
          <p:nvPr/>
        </p:nvSpPr>
        <p:spPr>
          <a:xfrm>
            <a:off x="3221030" y="1620524"/>
            <a:ext cx="2591091" cy="707886"/>
          </a:xfrm>
          <a:prstGeom prst="rect">
            <a:avLst/>
          </a:prstGeom>
          <a:noFill/>
        </p:spPr>
        <p:txBody>
          <a:bodyPr wrap="square" rtlCol="0">
            <a:spAutoFit/>
          </a:bodyPr>
          <a:lstStyle/>
          <a:p>
            <a:pPr algn="ctr"/>
            <a:r>
              <a:rPr lang="en-GB" sz="2000" b="1" dirty="0">
                <a:solidFill>
                  <a:srgbClr val="ED6E4F"/>
                </a:solidFill>
                <a:latin typeface="Abadi" panose="020B0604020104020204" pitchFamily="34" charset="0"/>
              </a:rPr>
              <a:t>You can find out about their history</a:t>
            </a:r>
          </a:p>
        </p:txBody>
      </p:sp>
      <p:sp>
        <p:nvSpPr>
          <p:cNvPr id="7" name="TextBox 6">
            <a:extLst>
              <a:ext uri="{FF2B5EF4-FFF2-40B4-BE49-F238E27FC236}">
                <a16:creationId xmlns:a16="http://schemas.microsoft.com/office/drawing/2014/main" id="{35B73D4C-EFB3-4B4A-9339-FEB6D046B31A}"/>
              </a:ext>
            </a:extLst>
          </p:cNvPr>
          <p:cNvSpPr txBox="1"/>
          <p:nvPr/>
        </p:nvSpPr>
        <p:spPr>
          <a:xfrm>
            <a:off x="5898897" y="1620524"/>
            <a:ext cx="2422451" cy="707886"/>
          </a:xfrm>
          <a:prstGeom prst="rect">
            <a:avLst/>
          </a:prstGeom>
          <a:noFill/>
        </p:spPr>
        <p:txBody>
          <a:bodyPr wrap="square" rtlCol="0">
            <a:spAutoFit/>
          </a:bodyPr>
          <a:lstStyle/>
          <a:p>
            <a:pPr algn="ctr"/>
            <a:r>
              <a:rPr lang="en-GB" sz="2000" b="1" dirty="0">
                <a:solidFill>
                  <a:srgbClr val="E8B463"/>
                </a:solidFill>
                <a:latin typeface="Abadi" panose="020B0604020104020204" pitchFamily="34" charset="0"/>
              </a:rPr>
              <a:t>You can find out about what they do</a:t>
            </a:r>
          </a:p>
        </p:txBody>
      </p:sp>
      <p:sp>
        <p:nvSpPr>
          <p:cNvPr id="8" name="TextBox 7">
            <a:extLst>
              <a:ext uri="{FF2B5EF4-FFF2-40B4-BE49-F238E27FC236}">
                <a16:creationId xmlns:a16="http://schemas.microsoft.com/office/drawing/2014/main" id="{E7D47BE1-4D9B-4838-A3C0-DA7CDBAC758A}"/>
              </a:ext>
            </a:extLst>
          </p:cNvPr>
          <p:cNvSpPr txBox="1"/>
          <p:nvPr/>
        </p:nvSpPr>
        <p:spPr>
          <a:xfrm>
            <a:off x="8035635" y="1620524"/>
            <a:ext cx="3171825" cy="707886"/>
          </a:xfrm>
          <a:prstGeom prst="rect">
            <a:avLst/>
          </a:prstGeom>
          <a:noFill/>
        </p:spPr>
        <p:txBody>
          <a:bodyPr wrap="square" rtlCol="0">
            <a:spAutoFit/>
          </a:bodyPr>
          <a:lstStyle/>
          <a:p>
            <a:pPr algn="ctr"/>
            <a:r>
              <a:rPr lang="en-GB" sz="2000" b="1" dirty="0">
                <a:solidFill>
                  <a:srgbClr val="ED6E4F"/>
                </a:solidFill>
                <a:latin typeface="Abadi" panose="020B0604020104020204" pitchFamily="34" charset="0"/>
              </a:rPr>
              <a:t>You can find out about their current projects</a:t>
            </a:r>
          </a:p>
        </p:txBody>
      </p:sp>
      <p:cxnSp>
        <p:nvCxnSpPr>
          <p:cNvPr id="10" name="Straight Arrow Connector 9">
            <a:extLst>
              <a:ext uri="{FF2B5EF4-FFF2-40B4-BE49-F238E27FC236}">
                <a16:creationId xmlns:a16="http://schemas.microsoft.com/office/drawing/2014/main" id="{6F77B34F-A2BA-4083-A40A-927CADAB533A}"/>
              </a:ext>
            </a:extLst>
          </p:cNvPr>
          <p:cNvCxnSpPr>
            <a:cxnSpLocks/>
          </p:cNvCxnSpPr>
          <p:nvPr/>
        </p:nvCxnSpPr>
        <p:spPr>
          <a:xfrm>
            <a:off x="4724400" y="2419447"/>
            <a:ext cx="461741" cy="657970"/>
          </a:xfrm>
          <a:prstGeom prst="straightConnector1">
            <a:avLst/>
          </a:prstGeom>
          <a:ln w="34925">
            <a:tailEnd type="triangle"/>
          </a:ln>
        </p:spPr>
        <p:style>
          <a:lnRef idx="1">
            <a:schemeClr val="dk1"/>
          </a:lnRef>
          <a:fillRef idx="0">
            <a:schemeClr val="dk1"/>
          </a:fillRef>
          <a:effectRef idx="0">
            <a:schemeClr val="dk1"/>
          </a:effectRef>
          <a:fontRef idx="minor">
            <a:schemeClr val="tx1"/>
          </a:fontRef>
        </p:style>
      </p:cxnSp>
      <p:cxnSp>
        <p:nvCxnSpPr>
          <p:cNvPr id="12" name="Straight Arrow Connector 11">
            <a:extLst>
              <a:ext uri="{FF2B5EF4-FFF2-40B4-BE49-F238E27FC236}">
                <a16:creationId xmlns:a16="http://schemas.microsoft.com/office/drawing/2014/main" id="{5A1BEF31-BFBB-46F5-93E9-8DB46205FC24}"/>
              </a:ext>
            </a:extLst>
          </p:cNvPr>
          <p:cNvCxnSpPr>
            <a:cxnSpLocks/>
          </p:cNvCxnSpPr>
          <p:nvPr/>
        </p:nvCxnSpPr>
        <p:spPr>
          <a:xfrm>
            <a:off x="7110123" y="2419447"/>
            <a:ext cx="0" cy="690449"/>
          </a:xfrm>
          <a:prstGeom prst="straightConnector1">
            <a:avLst/>
          </a:prstGeom>
          <a:ln w="34925">
            <a:tailEnd type="triangle"/>
          </a:ln>
        </p:spPr>
        <p:style>
          <a:lnRef idx="1">
            <a:schemeClr val="dk1"/>
          </a:lnRef>
          <a:fillRef idx="0">
            <a:schemeClr val="dk1"/>
          </a:fillRef>
          <a:effectRef idx="0">
            <a:schemeClr val="dk1"/>
          </a:effectRef>
          <a:fontRef idx="minor">
            <a:schemeClr val="tx1"/>
          </a:fontRef>
        </p:style>
      </p:cxnSp>
      <p:cxnSp>
        <p:nvCxnSpPr>
          <p:cNvPr id="13" name="Straight Arrow Connector 12">
            <a:extLst>
              <a:ext uri="{FF2B5EF4-FFF2-40B4-BE49-F238E27FC236}">
                <a16:creationId xmlns:a16="http://schemas.microsoft.com/office/drawing/2014/main" id="{5401F6D2-7028-4BBC-83AD-F774056D1D8D}"/>
              </a:ext>
            </a:extLst>
          </p:cNvPr>
          <p:cNvCxnSpPr>
            <a:cxnSpLocks/>
          </p:cNvCxnSpPr>
          <p:nvPr/>
        </p:nvCxnSpPr>
        <p:spPr>
          <a:xfrm flipH="1">
            <a:off x="8504235" y="2419447"/>
            <a:ext cx="1249365" cy="690449"/>
          </a:xfrm>
          <a:prstGeom prst="straightConnector1">
            <a:avLst/>
          </a:prstGeom>
          <a:ln w="34925">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8414848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8B2B8F-D643-4D9D-9259-D379E8894315}"/>
              </a:ext>
            </a:extLst>
          </p:cNvPr>
          <p:cNvSpPr>
            <a:spLocks noGrp="1"/>
          </p:cNvSpPr>
          <p:nvPr>
            <p:ph type="title"/>
          </p:nvPr>
        </p:nvSpPr>
        <p:spPr/>
        <p:txBody>
          <a:bodyPr/>
          <a:lstStyle/>
          <a:p>
            <a:r>
              <a:rPr lang="en-GB" dirty="0"/>
              <a:t>Sources of information – the company’s website</a:t>
            </a:r>
          </a:p>
        </p:txBody>
      </p:sp>
      <p:sp>
        <p:nvSpPr>
          <p:cNvPr id="5" name="Text Placeholder 4">
            <a:extLst>
              <a:ext uri="{FF2B5EF4-FFF2-40B4-BE49-F238E27FC236}">
                <a16:creationId xmlns:a16="http://schemas.microsoft.com/office/drawing/2014/main" id="{E0F5CAD0-9C2C-9A43-B8E6-B6AA2C690EBC}"/>
              </a:ext>
            </a:extLst>
          </p:cNvPr>
          <p:cNvSpPr>
            <a:spLocks noGrp="1"/>
          </p:cNvSpPr>
          <p:nvPr>
            <p:ph type="body" sz="quarter" idx="10"/>
          </p:nvPr>
        </p:nvSpPr>
        <p:spPr>
          <a:xfrm>
            <a:off x="455613" y="1847589"/>
            <a:ext cx="11037692" cy="4261472"/>
          </a:xfrm>
        </p:spPr>
        <p:txBody>
          <a:bodyPr/>
          <a:lstStyle/>
          <a:p>
            <a:r>
              <a:rPr lang="en-GB" dirty="0"/>
              <a:t>By clicking on ‘who we are’ you can find out about the history of the business and how it started – you could use the top sentence in your interview. </a:t>
            </a:r>
          </a:p>
          <a:p>
            <a:r>
              <a:rPr lang="en-GB" dirty="0"/>
              <a:t>E.g. ‘’The prospect of working for an award winning company really excites me, as I like to push myself and work to a really high standard.’’</a:t>
            </a:r>
          </a:p>
          <a:p>
            <a:endParaRPr lang="en-GB" dirty="0"/>
          </a:p>
        </p:txBody>
      </p:sp>
      <p:pic>
        <p:nvPicPr>
          <p:cNvPr id="4" name="Picture 3">
            <a:extLst>
              <a:ext uri="{FF2B5EF4-FFF2-40B4-BE49-F238E27FC236}">
                <a16:creationId xmlns:a16="http://schemas.microsoft.com/office/drawing/2014/main" id="{948A9A53-FFE2-4052-BD05-BEF0AB9F6ADD}"/>
              </a:ext>
            </a:extLst>
          </p:cNvPr>
          <p:cNvPicPr>
            <a:picLocks noChangeAspect="1"/>
          </p:cNvPicPr>
          <p:nvPr/>
        </p:nvPicPr>
        <p:blipFill>
          <a:blip r:embed="rId2"/>
          <a:stretch>
            <a:fillRect/>
          </a:stretch>
        </p:blipFill>
        <p:spPr>
          <a:xfrm>
            <a:off x="1516819" y="3573528"/>
            <a:ext cx="8708195" cy="2827590"/>
          </a:xfrm>
          <a:prstGeom prst="rect">
            <a:avLst/>
          </a:prstGeom>
          <a:ln>
            <a:noFill/>
          </a:ln>
          <a:effectLst/>
        </p:spPr>
      </p:pic>
    </p:spTree>
    <p:extLst>
      <p:ext uri="{BB962C8B-B14F-4D97-AF65-F5344CB8AC3E}">
        <p14:creationId xmlns:p14="http://schemas.microsoft.com/office/powerpoint/2010/main" val="27361930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8B2B8F-D643-4D9D-9259-D379E8894315}"/>
              </a:ext>
            </a:extLst>
          </p:cNvPr>
          <p:cNvSpPr>
            <a:spLocks noGrp="1"/>
          </p:cNvSpPr>
          <p:nvPr>
            <p:ph type="title"/>
          </p:nvPr>
        </p:nvSpPr>
        <p:spPr/>
        <p:txBody>
          <a:bodyPr/>
          <a:lstStyle/>
          <a:p>
            <a:r>
              <a:rPr lang="en-GB" dirty="0"/>
              <a:t>Sources of information – the company’s website</a:t>
            </a:r>
          </a:p>
        </p:txBody>
      </p:sp>
      <p:sp>
        <p:nvSpPr>
          <p:cNvPr id="3" name="Text Placeholder 2">
            <a:extLst>
              <a:ext uri="{FF2B5EF4-FFF2-40B4-BE49-F238E27FC236}">
                <a16:creationId xmlns:a16="http://schemas.microsoft.com/office/drawing/2014/main" id="{4FE65ABC-4FB8-C549-9C66-5DD09853C1FE}"/>
              </a:ext>
            </a:extLst>
          </p:cNvPr>
          <p:cNvSpPr>
            <a:spLocks noGrp="1"/>
          </p:cNvSpPr>
          <p:nvPr>
            <p:ph type="body" sz="quarter" idx="10"/>
          </p:nvPr>
        </p:nvSpPr>
        <p:spPr>
          <a:xfrm>
            <a:off x="455613" y="1847589"/>
            <a:ext cx="10958785" cy="4261472"/>
          </a:xfrm>
        </p:spPr>
        <p:txBody>
          <a:bodyPr/>
          <a:lstStyle/>
          <a:p>
            <a:r>
              <a:rPr lang="en-GB" dirty="0"/>
              <a:t>You will also find information about their key values and mission statement. You could the use this information in your interview.</a:t>
            </a:r>
          </a:p>
          <a:p>
            <a:r>
              <a:rPr lang="en-GB" dirty="0"/>
              <a:t>E.g. ‘’I am motivated by the idea of working for a company where I can feel proud of my work and where hard work is rewarded.’’</a:t>
            </a:r>
          </a:p>
          <a:p>
            <a:endParaRPr lang="en-GB" dirty="0"/>
          </a:p>
        </p:txBody>
      </p:sp>
      <p:pic>
        <p:nvPicPr>
          <p:cNvPr id="5" name="Picture 4">
            <a:extLst>
              <a:ext uri="{FF2B5EF4-FFF2-40B4-BE49-F238E27FC236}">
                <a16:creationId xmlns:a16="http://schemas.microsoft.com/office/drawing/2014/main" id="{0290C0D8-99CC-4523-B051-7EE7A531B2AC}"/>
              </a:ext>
            </a:extLst>
          </p:cNvPr>
          <p:cNvPicPr>
            <a:picLocks noChangeAspect="1"/>
          </p:cNvPicPr>
          <p:nvPr/>
        </p:nvPicPr>
        <p:blipFill rotWithShape="1">
          <a:blip r:embed="rId2"/>
          <a:srcRect b="5881"/>
          <a:stretch/>
        </p:blipFill>
        <p:spPr>
          <a:xfrm>
            <a:off x="1542186" y="3609557"/>
            <a:ext cx="8872836" cy="2706839"/>
          </a:xfrm>
          <a:prstGeom prst="rect">
            <a:avLst/>
          </a:prstGeom>
        </p:spPr>
      </p:pic>
    </p:spTree>
    <p:extLst>
      <p:ext uri="{BB962C8B-B14F-4D97-AF65-F5344CB8AC3E}">
        <p14:creationId xmlns:p14="http://schemas.microsoft.com/office/powerpoint/2010/main" val="4144603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8B2B8F-D643-4D9D-9259-D379E8894315}"/>
              </a:ext>
            </a:extLst>
          </p:cNvPr>
          <p:cNvSpPr>
            <a:spLocks noGrp="1"/>
          </p:cNvSpPr>
          <p:nvPr>
            <p:ph type="title"/>
          </p:nvPr>
        </p:nvSpPr>
        <p:spPr/>
        <p:txBody>
          <a:bodyPr/>
          <a:lstStyle/>
          <a:p>
            <a:r>
              <a:rPr lang="en-GB" dirty="0"/>
              <a:t>Sources of information – the company’s website</a:t>
            </a:r>
          </a:p>
        </p:txBody>
      </p:sp>
      <p:sp>
        <p:nvSpPr>
          <p:cNvPr id="3" name="Text Placeholder 2">
            <a:extLst>
              <a:ext uri="{FF2B5EF4-FFF2-40B4-BE49-F238E27FC236}">
                <a16:creationId xmlns:a16="http://schemas.microsoft.com/office/drawing/2014/main" id="{3B6AE9E5-C1D8-6148-8793-1D81C7BE396A}"/>
              </a:ext>
            </a:extLst>
          </p:cNvPr>
          <p:cNvSpPr>
            <a:spLocks noGrp="1"/>
          </p:cNvSpPr>
          <p:nvPr>
            <p:ph type="body" sz="quarter" idx="10"/>
          </p:nvPr>
        </p:nvSpPr>
        <p:spPr>
          <a:xfrm>
            <a:off x="455613" y="1847589"/>
            <a:ext cx="5640387" cy="4261472"/>
          </a:xfrm>
        </p:spPr>
        <p:txBody>
          <a:bodyPr/>
          <a:lstStyle/>
          <a:p>
            <a:r>
              <a:rPr lang="en-GB" dirty="0"/>
              <a:t>You will also find information about any projects or community work they are doing.  This could be useful </a:t>
            </a:r>
            <a:r>
              <a:rPr lang="en-GB" dirty="0" smtClean="0"/>
              <a:t>if </a:t>
            </a:r>
            <a:r>
              <a:rPr lang="en-GB" dirty="0"/>
              <a:t>asked about why you would like to work there. </a:t>
            </a:r>
          </a:p>
          <a:p>
            <a:r>
              <a:rPr lang="en-GB" dirty="0"/>
              <a:t>E.g. ‘’In the past I have done some volunteering and really found it rewarding, the idea of being able to do this is motivating to me. I like how your company gives back to the community.’’</a:t>
            </a:r>
          </a:p>
          <a:p>
            <a:endParaRPr lang="en-GB" dirty="0"/>
          </a:p>
        </p:txBody>
      </p:sp>
      <p:pic>
        <p:nvPicPr>
          <p:cNvPr id="4" name="Picture 3">
            <a:extLst>
              <a:ext uri="{FF2B5EF4-FFF2-40B4-BE49-F238E27FC236}">
                <a16:creationId xmlns:a16="http://schemas.microsoft.com/office/drawing/2014/main" id="{DC22B40F-8AE4-4AC3-90AB-347C83A7DB2C}"/>
              </a:ext>
            </a:extLst>
          </p:cNvPr>
          <p:cNvPicPr>
            <a:picLocks noChangeAspect="1"/>
          </p:cNvPicPr>
          <p:nvPr/>
        </p:nvPicPr>
        <p:blipFill>
          <a:blip r:embed="rId2"/>
          <a:stretch>
            <a:fillRect/>
          </a:stretch>
        </p:blipFill>
        <p:spPr>
          <a:xfrm>
            <a:off x="7100700" y="1847588"/>
            <a:ext cx="4132726" cy="3948301"/>
          </a:xfrm>
          <a:prstGeom prst="rect">
            <a:avLst/>
          </a:prstGeom>
        </p:spPr>
      </p:pic>
    </p:spTree>
    <p:extLst>
      <p:ext uri="{BB962C8B-B14F-4D97-AF65-F5344CB8AC3E}">
        <p14:creationId xmlns:p14="http://schemas.microsoft.com/office/powerpoint/2010/main" val="7821702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73C9A3-5BB6-4A28-8428-BCE193DDD08C}"/>
              </a:ext>
            </a:extLst>
          </p:cNvPr>
          <p:cNvSpPr>
            <a:spLocks noGrp="1"/>
          </p:cNvSpPr>
          <p:nvPr>
            <p:ph type="title"/>
          </p:nvPr>
        </p:nvSpPr>
        <p:spPr/>
        <p:txBody>
          <a:bodyPr/>
          <a:lstStyle/>
          <a:p>
            <a:r>
              <a:rPr lang="en-GB" dirty="0"/>
              <a:t>Your turn…</a:t>
            </a:r>
          </a:p>
        </p:txBody>
      </p:sp>
      <p:sp>
        <p:nvSpPr>
          <p:cNvPr id="3" name="Content Placeholder 2">
            <a:extLst>
              <a:ext uri="{FF2B5EF4-FFF2-40B4-BE49-F238E27FC236}">
                <a16:creationId xmlns:a16="http://schemas.microsoft.com/office/drawing/2014/main" id="{B7D31F55-BC8C-44C9-86E3-0D8F8C996478}"/>
              </a:ext>
            </a:extLst>
          </p:cNvPr>
          <p:cNvSpPr>
            <a:spLocks noGrp="1"/>
          </p:cNvSpPr>
          <p:nvPr>
            <p:ph type="body" sz="quarter" idx="10"/>
          </p:nvPr>
        </p:nvSpPr>
        <p:spPr>
          <a:xfrm>
            <a:off x="456148" y="1829116"/>
            <a:ext cx="10058401" cy="4261472"/>
          </a:xfrm>
        </p:spPr>
        <p:txBody>
          <a:bodyPr>
            <a:normAutofit/>
          </a:bodyPr>
          <a:lstStyle/>
          <a:p>
            <a:pPr marL="0" indent="0">
              <a:buNone/>
            </a:pPr>
            <a:r>
              <a:rPr lang="en-GB" b="1" dirty="0"/>
              <a:t>Research an employer </a:t>
            </a:r>
            <a:endParaRPr lang="en-GB" b="1" dirty="0" smtClean="0"/>
          </a:p>
          <a:p>
            <a:r>
              <a:rPr lang="en-GB" dirty="0"/>
              <a:t>Start by picking a company or employer you would like to work for in the future. </a:t>
            </a:r>
          </a:p>
          <a:p>
            <a:r>
              <a:rPr lang="en-GB" dirty="0"/>
              <a:t>C</a:t>
            </a:r>
            <a:r>
              <a:rPr lang="en-GB" dirty="0" smtClean="0"/>
              <a:t>arry </a:t>
            </a:r>
            <a:r>
              <a:rPr lang="en-GB" dirty="0"/>
              <a:t>out some pre-interview research. </a:t>
            </a:r>
            <a:endParaRPr lang="en-GB" dirty="0" smtClean="0"/>
          </a:p>
          <a:p>
            <a:r>
              <a:rPr lang="en-GB" dirty="0" smtClean="0"/>
              <a:t>Try to answer the questions on slides 5 and 6 .</a:t>
            </a:r>
            <a:endParaRPr lang="en-GB" dirty="0"/>
          </a:p>
          <a:p>
            <a:endParaRPr lang="en-GB" dirty="0"/>
          </a:p>
          <a:p>
            <a:endParaRPr lang="en-GB" dirty="0"/>
          </a:p>
        </p:txBody>
      </p:sp>
    </p:spTree>
    <p:extLst>
      <p:ext uri="{BB962C8B-B14F-4D97-AF65-F5344CB8AC3E}">
        <p14:creationId xmlns:p14="http://schemas.microsoft.com/office/powerpoint/2010/main" val="12159469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18C1665-DDB3-4B49-9400-74ED5FE8C08E}"/>
              </a:ext>
            </a:extLst>
          </p:cNvPr>
          <p:cNvPicPr>
            <a:picLocks noChangeAspect="1"/>
          </p:cNvPicPr>
          <p:nvPr/>
        </p:nvPicPr>
        <p:blipFill rotWithShape="1">
          <a:blip r:embed="rId2"/>
          <a:srcRect t="20067"/>
          <a:stretch/>
        </p:blipFill>
        <p:spPr>
          <a:xfrm>
            <a:off x="1525387" y="2220038"/>
            <a:ext cx="9141225" cy="4206528"/>
          </a:xfrm>
          <a:prstGeom prst="rect">
            <a:avLst/>
          </a:prstGeom>
          <a:ln>
            <a:noFill/>
          </a:ln>
          <a:effectLst/>
        </p:spPr>
      </p:pic>
      <p:sp>
        <p:nvSpPr>
          <p:cNvPr id="2" name="Title 1">
            <a:extLst>
              <a:ext uri="{FF2B5EF4-FFF2-40B4-BE49-F238E27FC236}">
                <a16:creationId xmlns:a16="http://schemas.microsoft.com/office/drawing/2014/main" id="{F1D75AD5-530B-EE42-A6B0-A0CBE2927B51}"/>
              </a:ext>
            </a:extLst>
          </p:cNvPr>
          <p:cNvSpPr>
            <a:spLocks noGrp="1"/>
          </p:cNvSpPr>
          <p:nvPr>
            <p:ph type="title"/>
          </p:nvPr>
        </p:nvSpPr>
        <p:spPr/>
        <p:txBody>
          <a:bodyPr>
            <a:normAutofit fontScale="90000"/>
          </a:bodyPr>
          <a:lstStyle/>
          <a:p>
            <a:r>
              <a:rPr lang="en-GB" dirty="0"/>
              <a:t>How to effectively research an employer before an interview</a:t>
            </a:r>
          </a:p>
        </p:txBody>
      </p:sp>
      <p:sp>
        <p:nvSpPr>
          <p:cNvPr id="4" name="Text Placeholder 3">
            <a:extLst>
              <a:ext uri="{FF2B5EF4-FFF2-40B4-BE49-F238E27FC236}">
                <a16:creationId xmlns:a16="http://schemas.microsoft.com/office/drawing/2014/main" id="{71E22C9D-C52F-0943-8A1E-A702A7194B05}"/>
              </a:ext>
            </a:extLst>
          </p:cNvPr>
          <p:cNvSpPr>
            <a:spLocks noGrp="1"/>
          </p:cNvSpPr>
          <p:nvPr>
            <p:ph type="body" sz="quarter" idx="10"/>
          </p:nvPr>
        </p:nvSpPr>
        <p:spPr>
          <a:xfrm>
            <a:off x="455613" y="1625600"/>
            <a:ext cx="10058401" cy="4483461"/>
          </a:xfrm>
        </p:spPr>
        <p:txBody>
          <a:bodyPr/>
          <a:lstStyle/>
          <a:p>
            <a:pPr marL="0" indent="0">
              <a:buNone/>
            </a:pPr>
            <a:endParaRPr lang="en-GB" dirty="0"/>
          </a:p>
        </p:txBody>
      </p:sp>
    </p:spTree>
    <p:extLst>
      <p:ext uri="{BB962C8B-B14F-4D97-AF65-F5344CB8AC3E}">
        <p14:creationId xmlns:p14="http://schemas.microsoft.com/office/powerpoint/2010/main" val="19465653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E3D10A-46DA-462A-A5DD-0DE8461017EA}"/>
              </a:ext>
            </a:extLst>
          </p:cNvPr>
          <p:cNvSpPr>
            <a:spLocks noGrp="1"/>
          </p:cNvSpPr>
          <p:nvPr>
            <p:ph type="title"/>
          </p:nvPr>
        </p:nvSpPr>
        <p:spPr/>
        <p:txBody>
          <a:bodyPr/>
          <a:lstStyle/>
          <a:p>
            <a:r>
              <a:rPr lang="en-GB" dirty="0"/>
              <a:t>Steps to success….</a:t>
            </a:r>
          </a:p>
        </p:txBody>
      </p:sp>
      <p:sp>
        <p:nvSpPr>
          <p:cNvPr id="4" name="TextBox 3">
            <a:extLst>
              <a:ext uri="{FF2B5EF4-FFF2-40B4-BE49-F238E27FC236}">
                <a16:creationId xmlns:a16="http://schemas.microsoft.com/office/drawing/2014/main" id="{21A0F1B1-01AA-0543-BF04-EAE1C04FA1FE}"/>
              </a:ext>
            </a:extLst>
          </p:cNvPr>
          <p:cNvSpPr txBox="1"/>
          <p:nvPr/>
        </p:nvSpPr>
        <p:spPr>
          <a:xfrm>
            <a:off x="3799268" y="2810516"/>
            <a:ext cx="4636393" cy="2800767"/>
          </a:xfrm>
          <a:prstGeom prst="rect">
            <a:avLst/>
          </a:prstGeom>
          <a:noFill/>
        </p:spPr>
        <p:txBody>
          <a:bodyPr wrap="square" rtlCol="0">
            <a:spAutoFit/>
          </a:bodyPr>
          <a:lstStyle/>
          <a:p>
            <a:pPr algn="ctr"/>
            <a:r>
              <a:rPr lang="en-GB" sz="4400" dirty="0">
                <a:latin typeface="Calibri" panose="020F0502020204030204" pitchFamily="34" charset="0"/>
                <a:cs typeface="Calibri" panose="020F0502020204030204" pitchFamily="34" charset="0"/>
              </a:rPr>
              <a:t>How to research </a:t>
            </a:r>
          </a:p>
          <a:p>
            <a:pPr algn="ctr"/>
            <a:r>
              <a:rPr lang="en-GB" sz="4400" dirty="0">
                <a:latin typeface="Calibri" panose="020F0502020204030204" pitchFamily="34" charset="0"/>
                <a:cs typeface="Calibri" panose="020F0502020204030204" pitchFamily="34" charset="0"/>
              </a:rPr>
              <a:t>an employer before an </a:t>
            </a:r>
            <a:br>
              <a:rPr lang="en-GB" sz="4400" dirty="0">
                <a:latin typeface="Calibri" panose="020F0502020204030204" pitchFamily="34" charset="0"/>
                <a:cs typeface="Calibri" panose="020F0502020204030204" pitchFamily="34" charset="0"/>
              </a:rPr>
            </a:br>
            <a:r>
              <a:rPr lang="en-GB" sz="4400" dirty="0">
                <a:latin typeface="Calibri" panose="020F0502020204030204" pitchFamily="34" charset="0"/>
                <a:cs typeface="Calibri" panose="020F0502020204030204" pitchFamily="34" charset="0"/>
              </a:rPr>
              <a:t>interview</a:t>
            </a:r>
          </a:p>
        </p:txBody>
      </p:sp>
    </p:spTree>
    <p:extLst>
      <p:ext uri="{BB962C8B-B14F-4D97-AF65-F5344CB8AC3E}">
        <p14:creationId xmlns:p14="http://schemas.microsoft.com/office/powerpoint/2010/main" val="10018483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18C1665-DDB3-4B49-9400-74ED5FE8C08E}"/>
              </a:ext>
            </a:extLst>
          </p:cNvPr>
          <p:cNvPicPr>
            <a:picLocks noChangeAspect="1"/>
          </p:cNvPicPr>
          <p:nvPr/>
        </p:nvPicPr>
        <p:blipFill>
          <a:blip r:embed="rId2"/>
          <a:stretch>
            <a:fillRect/>
          </a:stretch>
        </p:blipFill>
        <p:spPr>
          <a:xfrm>
            <a:off x="1468004" y="1665415"/>
            <a:ext cx="8787924" cy="4810720"/>
          </a:xfrm>
          <a:prstGeom prst="rect">
            <a:avLst/>
          </a:prstGeom>
          <a:ln>
            <a:noFill/>
          </a:ln>
          <a:effectLst/>
        </p:spPr>
      </p:pic>
      <p:sp>
        <p:nvSpPr>
          <p:cNvPr id="2" name="Title 1">
            <a:extLst>
              <a:ext uri="{FF2B5EF4-FFF2-40B4-BE49-F238E27FC236}">
                <a16:creationId xmlns:a16="http://schemas.microsoft.com/office/drawing/2014/main" id="{65EB3FFA-4081-F54C-88AF-B4EC0BE25F7B}"/>
              </a:ext>
            </a:extLst>
          </p:cNvPr>
          <p:cNvSpPr>
            <a:spLocks noGrp="1"/>
          </p:cNvSpPr>
          <p:nvPr>
            <p:ph type="title"/>
          </p:nvPr>
        </p:nvSpPr>
        <p:spPr/>
        <p:txBody>
          <a:bodyPr/>
          <a:lstStyle/>
          <a:p>
            <a:r>
              <a:rPr lang="en-GB" dirty="0"/>
              <a:t>What’s your starting point?</a:t>
            </a:r>
          </a:p>
        </p:txBody>
      </p:sp>
    </p:spTree>
    <p:extLst>
      <p:ext uri="{BB962C8B-B14F-4D97-AF65-F5344CB8AC3E}">
        <p14:creationId xmlns:p14="http://schemas.microsoft.com/office/powerpoint/2010/main" val="26533892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73C9A3-5BB6-4A28-8428-BCE193DDD08C}"/>
              </a:ext>
            </a:extLst>
          </p:cNvPr>
          <p:cNvSpPr>
            <a:spLocks noGrp="1"/>
          </p:cNvSpPr>
          <p:nvPr>
            <p:ph type="title"/>
          </p:nvPr>
        </p:nvSpPr>
        <p:spPr/>
        <p:txBody>
          <a:bodyPr/>
          <a:lstStyle/>
          <a:p>
            <a:r>
              <a:rPr lang="en-GB" dirty="0"/>
              <a:t>Steps to success…</a:t>
            </a:r>
          </a:p>
        </p:txBody>
      </p:sp>
      <p:sp>
        <p:nvSpPr>
          <p:cNvPr id="3" name="Content Placeholder 2">
            <a:extLst>
              <a:ext uri="{FF2B5EF4-FFF2-40B4-BE49-F238E27FC236}">
                <a16:creationId xmlns:a16="http://schemas.microsoft.com/office/drawing/2014/main" id="{B7D31F55-BC8C-44C9-86E3-0D8F8C996478}"/>
              </a:ext>
            </a:extLst>
          </p:cNvPr>
          <p:cNvSpPr>
            <a:spLocks noGrp="1"/>
          </p:cNvSpPr>
          <p:nvPr>
            <p:ph type="body" sz="quarter" idx="10"/>
          </p:nvPr>
        </p:nvSpPr>
        <p:spPr>
          <a:xfrm>
            <a:off x="455614" y="1847589"/>
            <a:ext cx="4739841" cy="4261472"/>
          </a:xfrm>
        </p:spPr>
        <p:txBody>
          <a:bodyPr/>
          <a:lstStyle/>
          <a:p>
            <a:r>
              <a:rPr lang="en-GB" dirty="0"/>
              <a:t>Showing that you have researched the business, organisation or company you are being interviewed by, is one way to impress them.</a:t>
            </a:r>
          </a:p>
          <a:p>
            <a:endParaRPr lang="en-GB" dirty="0"/>
          </a:p>
          <a:p>
            <a:r>
              <a:rPr lang="en-GB" dirty="0"/>
              <a:t>It will show them the type of employee you would make, and show the interviewer you are taking the process seriously.</a:t>
            </a:r>
          </a:p>
        </p:txBody>
      </p:sp>
      <p:pic>
        <p:nvPicPr>
          <p:cNvPr id="1026" name="Picture 2" descr="See the source image">
            <a:extLst>
              <a:ext uri="{FF2B5EF4-FFF2-40B4-BE49-F238E27FC236}">
                <a16:creationId xmlns:a16="http://schemas.microsoft.com/office/drawing/2014/main" id="{530F99AF-5175-4B3F-B457-FD0792E07ED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4142" t="5934" r="16751" b="17340"/>
          <a:stretch/>
        </p:blipFill>
        <p:spPr bwMode="auto">
          <a:xfrm>
            <a:off x="5467537" y="1847589"/>
            <a:ext cx="6473067" cy="3708084"/>
          </a:xfrm>
          <a:prstGeom prst="rect">
            <a:avLst/>
          </a:prstGeom>
          <a:ln>
            <a:noFill/>
          </a:ln>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72453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73C9A3-5BB6-4A28-8428-BCE193DDD08C}"/>
              </a:ext>
            </a:extLst>
          </p:cNvPr>
          <p:cNvSpPr>
            <a:spLocks noGrp="1"/>
          </p:cNvSpPr>
          <p:nvPr>
            <p:ph type="title"/>
          </p:nvPr>
        </p:nvSpPr>
        <p:spPr/>
        <p:txBody>
          <a:bodyPr/>
          <a:lstStyle/>
          <a:p>
            <a:r>
              <a:rPr lang="en-GB" dirty="0"/>
              <a:t>Typical interview questions linked to research</a:t>
            </a:r>
          </a:p>
        </p:txBody>
      </p:sp>
      <p:sp>
        <p:nvSpPr>
          <p:cNvPr id="3" name="Content Placeholder 2">
            <a:extLst>
              <a:ext uri="{FF2B5EF4-FFF2-40B4-BE49-F238E27FC236}">
                <a16:creationId xmlns:a16="http://schemas.microsoft.com/office/drawing/2014/main" id="{B7D31F55-BC8C-44C9-86E3-0D8F8C996478}"/>
              </a:ext>
            </a:extLst>
          </p:cNvPr>
          <p:cNvSpPr>
            <a:spLocks noGrp="1"/>
          </p:cNvSpPr>
          <p:nvPr>
            <p:ph type="body" sz="quarter" idx="10"/>
          </p:nvPr>
        </p:nvSpPr>
        <p:spPr/>
        <p:txBody>
          <a:bodyPr/>
          <a:lstStyle/>
          <a:p>
            <a:pPr marL="0" indent="0">
              <a:buNone/>
            </a:pPr>
            <a:r>
              <a:rPr lang="en-GB" b="1" dirty="0"/>
              <a:t>Directly linked potential questions</a:t>
            </a:r>
          </a:p>
          <a:p>
            <a:r>
              <a:rPr lang="en-GB" dirty="0"/>
              <a:t>Why would you like to work for us?</a:t>
            </a:r>
          </a:p>
          <a:p>
            <a:pPr lvl="1"/>
            <a:r>
              <a:rPr lang="en-GB" dirty="0"/>
              <a:t>E.g. You can use your research of the company to list your top 3 reasons for wishing to work there.</a:t>
            </a:r>
          </a:p>
          <a:p>
            <a:r>
              <a:rPr lang="en-GB" dirty="0"/>
              <a:t>What do you know about this company?</a:t>
            </a:r>
          </a:p>
          <a:p>
            <a:pPr lvl="1"/>
            <a:r>
              <a:rPr lang="en-GB" dirty="0"/>
              <a:t>E.g. You can use your research to list facts about the company, e.g. when it started, their main product/customers. </a:t>
            </a:r>
          </a:p>
          <a:p>
            <a:endParaRPr lang="en-GB" dirty="0"/>
          </a:p>
          <a:p>
            <a:endParaRPr lang="en-GB" dirty="0"/>
          </a:p>
          <a:p>
            <a:endParaRPr lang="en-GB" dirty="0"/>
          </a:p>
        </p:txBody>
      </p:sp>
    </p:spTree>
    <p:extLst>
      <p:ext uri="{BB962C8B-B14F-4D97-AF65-F5344CB8AC3E}">
        <p14:creationId xmlns:p14="http://schemas.microsoft.com/office/powerpoint/2010/main" val="22350261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73C9A3-5BB6-4A28-8428-BCE193DDD08C}"/>
              </a:ext>
            </a:extLst>
          </p:cNvPr>
          <p:cNvSpPr>
            <a:spLocks noGrp="1"/>
          </p:cNvSpPr>
          <p:nvPr>
            <p:ph type="title"/>
          </p:nvPr>
        </p:nvSpPr>
        <p:spPr/>
        <p:txBody>
          <a:bodyPr/>
          <a:lstStyle/>
          <a:p>
            <a:r>
              <a:rPr lang="en-GB" dirty="0"/>
              <a:t>Typical interview questions linked to research</a:t>
            </a:r>
          </a:p>
        </p:txBody>
      </p:sp>
      <p:sp>
        <p:nvSpPr>
          <p:cNvPr id="3" name="Text Placeholder 2">
            <a:extLst>
              <a:ext uri="{FF2B5EF4-FFF2-40B4-BE49-F238E27FC236}">
                <a16:creationId xmlns:a16="http://schemas.microsoft.com/office/drawing/2014/main" id="{D0B6808B-83D4-F04C-B851-839A92A6A54E}"/>
              </a:ext>
            </a:extLst>
          </p:cNvPr>
          <p:cNvSpPr>
            <a:spLocks noGrp="1"/>
          </p:cNvSpPr>
          <p:nvPr>
            <p:ph type="body" sz="quarter" idx="10"/>
          </p:nvPr>
        </p:nvSpPr>
        <p:spPr/>
        <p:txBody>
          <a:bodyPr/>
          <a:lstStyle/>
          <a:p>
            <a:pPr marL="0" indent="0">
              <a:buNone/>
            </a:pPr>
            <a:r>
              <a:rPr lang="en-GB" b="1" dirty="0"/>
              <a:t>Questions where you can use your research</a:t>
            </a:r>
          </a:p>
          <a:p>
            <a:r>
              <a:rPr lang="en-GB" dirty="0"/>
              <a:t>What attracted you to this position?</a:t>
            </a:r>
          </a:p>
          <a:p>
            <a:pPr lvl="1"/>
            <a:r>
              <a:rPr lang="en-GB" dirty="0"/>
              <a:t>E.g. As well as talking about the job description, and your own personal reasons you can talk about what you liked about the company.</a:t>
            </a:r>
          </a:p>
          <a:p>
            <a:endParaRPr lang="en-GB" dirty="0"/>
          </a:p>
          <a:p>
            <a:r>
              <a:rPr lang="en-GB" dirty="0"/>
              <a:t>What can you bring to this role?</a:t>
            </a:r>
          </a:p>
          <a:p>
            <a:pPr lvl="1"/>
            <a:r>
              <a:rPr lang="en-GB" dirty="0"/>
              <a:t>E.g. This is a question about your skills and experiences, but you can make your answer outstanding by linking your personal skills and experiences to what you know about the company from the research. For example, if they are looking to build a new website, and you have experience of this you can show you have thoroughly done your research. </a:t>
            </a:r>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15742722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259A632-AABC-AB4B-9733-A8FA1988490E}"/>
              </a:ext>
            </a:extLst>
          </p:cNvPr>
          <p:cNvSpPr txBox="1"/>
          <p:nvPr/>
        </p:nvSpPr>
        <p:spPr>
          <a:xfrm>
            <a:off x="3799268" y="2173207"/>
            <a:ext cx="4636393" cy="2800767"/>
          </a:xfrm>
          <a:prstGeom prst="rect">
            <a:avLst/>
          </a:prstGeom>
          <a:noFill/>
        </p:spPr>
        <p:txBody>
          <a:bodyPr wrap="square" rtlCol="0">
            <a:spAutoFit/>
          </a:bodyPr>
          <a:lstStyle/>
          <a:p>
            <a:pPr algn="ctr"/>
            <a:r>
              <a:rPr lang="en-GB" sz="4400" dirty="0">
                <a:latin typeface="Abadi" panose="020B0604020104020204" pitchFamily="34" charset="0"/>
              </a:rPr>
              <a:t>Where can you find out information about an employer?</a:t>
            </a:r>
          </a:p>
        </p:txBody>
      </p:sp>
    </p:spTree>
    <p:extLst>
      <p:ext uri="{BB962C8B-B14F-4D97-AF65-F5344CB8AC3E}">
        <p14:creationId xmlns:p14="http://schemas.microsoft.com/office/powerpoint/2010/main" val="10810840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73C9A3-5BB6-4A28-8428-BCE193DDD08C}"/>
              </a:ext>
            </a:extLst>
          </p:cNvPr>
          <p:cNvSpPr>
            <a:spLocks noGrp="1"/>
          </p:cNvSpPr>
          <p:nvPr>
            <p:ph type="title"/>
          </p:nvPr>
        </p:nvSpPr>
        <p:spPr/>
        <p:txBody>
          <a:bodyPr/>
          <a:lstStyle/>
          <a:p>
            <a:r>
              <a:rPr lang="en-GB" dirty="0"/>
              <a:t>Sources of information to research an employer</a:t>
            </a:r>
          </a:p>
        </p:txBody>
      </p:sp>
      <p:sp>
        <p:nvSpPr>
          <p:cNvPr id="3" name="Content Placeholder 2">
            <a:extLst>
              <a:ext uri="{FF2B5EF4-FFF2-40B4-BE49-F238E27FC236}">
                <a16:creationId xmlns:a16="http://schemas.microsoft.com/office/drawing/2014/main" id="{B7D31F55-BC8C-44C9-86E3-0D8F8C996478}"/>
              </a:ext>
            </a:extLst>
          </p:cNvPr>
          <p:cNvSpPr>
            <a:spLocks noGrp="1"/>
          </p:cNvSpPr>
          <p:nvPr>
            <p:ph type="body" sz="quarter" idx="10"/>
          </p:nvPr>
        </p:nvSpPr>
        <p:spPr/>
        <p:txBody>
          <a:bodyPr/>
          <a:lstStyle/>
          <a:p>
            <a:r>
              <a:rPr lang="en-GB" b="1" dirty="0"/>
              <a:t>The company’s website </a:t>
            </a:r>
            <a:r>
              <a:rPr lang="en-GB" dirty="0"/>
              <a:t>– really useful for the history of the company, their values and current projects.</a:t>
            </a:r>
          </a:p>
          <a:p>
            <a:r>
              <a:rPr lang="en-GB" b="1" dirty="0"/>
              <a:t>Social Media </a:t>
            </a:r>
            <a:r>
              <a:rPr lang="en-GB" dirty="0"/>
              <a:t>– you could follow them on social media, and note what they’ve posted. </a:t>
            </a:r>
          </a:p>
          <a:p>
            <a:r>
              <a:rPr lang="en-GB" b="1" dirty="0"/>
              <a:t>LinkedIn</a:t>
            </a:r>
            <a:r>
              <a:rPr lang="en-GB" dirty="0"/>
              <a:t> – See what they professionally share and current announcements. </a:t>
            </a:r>
          </a:p>
          <a:p>
            <a:r>
              <a:rPr lang="en-GB" b="1" dirty="0"/>
              <a:t>Google</a:t>
            </a:r>
            <a:r>
              <a:rPr lang="en-GB" dirty="0"/>
              <a:t> – Type in the name of the company and use the different tabs to find out different information, e.g. the news tab to see if they’ve been in the news recently. </a:t>
            </a:r>
          </a:p>
          <a:p>
            <a:r>
              <a:rPr lang="en-GB" b="1" dirty="0"/>
              <a:t>Visit the business </a:t>
            </a:r>
            <a:r>
              <a:rPr lang="en-GB" dirty="0"/>
              <a:t>– sometimes you can visit the company and pick up extra information. </a:t>
            </a:r>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21933165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259A632-AABC-AB4B-9733-A8FA1988490E}"/>
              </a:ext>
            </a:extLst>
          </p:cNvPr>
          <p:cNvSpPr txBox="1"/>
          <p:nvPr/>
        </p:nvSpPr>
        <p:spPr>
          <a:xfrm>
            <a:off x="3799268" y="2173207"/>
            <a:ext cx="4636393" cy="2123658"/>
          </a:xfrm>
          <a:prstGeom prst="rect">
            <a:avLst/>
          </a:prstGeom>
          <a:noFill/>
        </p:spPr>
        <p:txBody>
          <a:bodyPr wrap="square" rtlCol="0">
            <a:spAutoFit/>
          </a:bodyPr>
          <a:lstStyle/>
          <a:p>
            <a:pPr algn="ctr"/>
            <a:r>
              <a:rPr lang="en-GB" sz="4400" dirty="0">
                <a:latin typeface="Abadi" panose="020B0604020104020204" pitchFamily="34" charset="0"/>
              </a:rPr>
              <a:t>Let’s work through an example…</a:t>
            </a:r>
          </a:p>
        </p:txBody>
      </p:sp>
    </p:spTree>
    <p:extLst>
      <p:ext uri="{BB962C8B-B14F-4D97-AF65-F5344CB8AC3E}">
        <p14:creationId xmlns:p14="http://schemas.microsoft.com/office/powerpoint/2010/main" val="1829566029"/>
      </p:ext>
    </p:extLst>
  </p:cSld>
  <p:clrMapOvr>
    <a:masterClrMapping/>
  </p:clrMapOvr>
</p:sld>
</file>

<file path=ppt/theme/theme1.xml><?xml version="1.0" encoding="utf-8"?>
<a:theme xmlns:a="http://schemas.openxmlformats.org/drawingml/2006/main" name="1_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424</TotalTime>
  <Words>689</Words>
  <Application>Microsoft Office PowerPoint</Application>
  <PresentationFormat>Widescreen</PresentationFormat>
  <Paragraphs>55</Paragraphs>
  <Slides>15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Abadi</vt:lpstr>
      <vt:lpstr>Calibri</vt:lpstr>
      <vt:lpstr>Calibri Light</vt:lpstr>
      <vt:lpstr>Wingdings</vt:lpstr>
      <vt:lpstr>1_Retrospect</vt:lpstr>
      <vt:lpstr>Our Future –  Career Opportunities in Cumbria</vt:lpstr>
      <vt:lpstr>Steps to success….</vt:lpstr>
      <vt:lpstr>What’s your starting point?</vt:lpstr>
      <vt:lpstr>Steps to success…</vt:lpstr>
      <vt:lpstr>Typical interview questions linked to research</vt:lpstr>
      <vt:lpstr>Typical interview questions linked to research</vt:lpstr>
      <vt:lpstr>PowerPoint Presentation</vt:lpstr>
      <vt:lpstr>Sources of information to research an employer</vt:lpstr>
      <vt:lpstr>PowerPoint Presentation</vt:lpstr>
      <vt:lpstr>Sources of information – the company’s website</vt:lpstr>
      <vt:lpstr>Sources of information – the company’s website</vt:lpstr>
      <vt:lpstr>Sources of information – the company’s website</vt:lpstr>
      <vt:lpstr>Sources of information – the company’s website</vt:lpstr>
      <vt:lpstr>Your turn…</vt:lpstr>
      <vt:lpstr>How to effectively research an employer before an interview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Steps to success….</dc:title>
  <dc:creator>Carruthers,Dave</dc:creator>
  <cp:lastModifiedBy>Tate, Jo</cp:lastModifiedBy>
  <cp:revision>22</cp:revision>
  <dcterms:created xsi:type="dcterms:W3CDTF">2022-01-06T10:48:23Z</dcterms:created>
  <dcterms:modified xsi:type="dcterms:W3CDTF">2022-02-16T14:44:56Z</dcterms:modified>
</cp:coreProperties>
</file>