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</p:sldMasterIdLst>
  <p:sldIdLst>
    <p:sldId id="256" r:id="rId2"/>
    <p:sldId id="257" r:id="rId3"/>
    <p:sldId id="258" r:id="rId4"/>
    <p:sldId id="269" r:id="rId5"/>
    <p:sldId id="260" r:id="rId6"/>
    <p:sldId id="270" r:id="rId7"/>
    <p:sldId id="262" r:id="rId8"/>
    <p:sldId id="271" r:id="rId9"/>
    <p:sldId id="268" r:id="rId10"/>
    <p:sldId id="272" r:id="rId11"/>
    <p:sldId id="266" r:id="rId12"/>
    <p:sldId id="273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697" autoAdjust="0"/>
    <p:restoredTop sz="94660"/>
  </p:normalViewPr>
  <p:slideViewPr>
    <p:cSldViewPr snapToGrid="0">
      <p:cViewPr varScale="1">
        <p:scale>
          <a:sx n="69" d="100"/>
          <a:sy n="69" d="100"/>
        </p:scale>
        <p:origin x="38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323DC58-E4CB-AE4A-AAFE-518F301E020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1687485"/>
            <a:ext cx="10058400" cy="1922732"/>
          </a:xfrm>
        </p:spPr>
        <p:txBody>
          <a:bodyPr anchor="ctr">
            <a:normAutofit/>
          </a:bodyPr>
          <a:lstStyle>
            <a:lvl1pPr algn="l">
              <a:lnSpc>
                <a:spcPct val="85000"/>
              </a:lnSpc>
              <a:defRPr sz="5400" spc="-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3740725"/>
            <a:ext cx="10058400" cy="859527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b="1" cap="all" spc="20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3558462"/>
            <a:ext cx="9875520" cy="0"/>
          </a:xfrm>
          <a:prstGeom prst="line">
            <a:avLst/>
          </a:prstGeom>
          <a:ln w="28575">
            <a:solidFill>
              <a:srgbClr val="ED6E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320B5FCA-2693-6F44-8A78-FFB8DBBB4C9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5439" y="4967656"/>
            <a:ext cx="6199958" cy="1346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7352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892A9632-AEF8-5940-9056-3108D4CFD23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5613" y="1847589"/>
            <a:ext cx="10058401" cy="4261472"/>
          </a:xfrm>
        </p:spPr>
        <p:txBody>
          <a:bodyPr/>
          <a:lstStyle>
            <a:lvl1pPr>
              <a:buClr>
                <a:srgbClr val="ED6E4F"/>
              </a:buClr>
              <a:defRPr/>
            </a:lvl1pPr>
            <a:lvl2pPr>
              <a:buClr>
                <a:srgbClr val="ED6E4F"/>
              </a:buClr>
              <a:defRPr/>
            </a:lvl2pPr>
            <a:lvl3pPr>
              <a:buClr>
                <a:srgbClr val="ED6E4F"/>
              </a:buClr>
              <a:defRPr/>
            </a:lvl3pPr>
            <a:lvl4pPr>
              <a:buClr>
                <a:srgbClr val="ED6E4F"/>
              </a:buClr>
              <a:defRPr/>
            </a:lvl4pPr>
            <a:lvl5pPr>
              <a:buClr>
                <a:srgbClr val="ED6E4F"/>
              </a:buClr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5D82AA2-5FCB-CA44-9636-9F3382B3046E}"/>
              </a:ext>
            </a:extLst>
          </p:cNvPr>
          <p:cNvCxnSpPr/>
          <p:nvPr userDrawn="1"/>
        </p:nvCxnSpPr>
        <p:spPr>
          <a:xfrm>
            <a:off x="456148" y="1559170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18835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DD020889-A332-488F-8EC8-C04FE46BC5CB}" type="datetimeFigureOut">
              <a:rPr lang="en-GB" smtClean="0"/>
              <a:t>16/02/2022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D362E2C3-1645-41AB-88FD-527E5246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62538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DD020889-A332-488F-8EC8-C04FE46BC5CB}" type="datetimeFigureOut">
              <a:rPr lang="en-GB" smtClean="0"/>
              <a:t>16/02/2022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D362E2C3-1645-41AB-88FD-527E5246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6403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DD020889-A332-488F-8EC8-C04FE46BC5CB}" type="datetimeFigureOut">
              <a:rPr lang="en-GB" smtClean="0"/>
              <a:t>16/02/2022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D362E2C3-1645-41AB-88FD-527E5246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24627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FD21BD2-C480-3E49-83A0-B487E640635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C1BF565-DAEE-DE49-BC5E-DBA80AECBCCE}"/>
              </a:ext>
            </a:extLst>
          </p:cNvPr>
          <p:cNvSpPr/>
          <p:nvPr userDrawn="1"/>
        </p:nvSpPr>
        <p:spPr>
          <a:xfrm>
            <a:off x="3597411" y="2363738"/>
            <a:ext cx="4994031" cy="3492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F3A944D-21CC-B64A-BFCA-1B0B293CD452}"/>
              </a:ext>
            </a:extLst>
          </p:cNvPr>
          <p:cNvSpPr/>
          <p:nvPr userDrawn="1"/>
        </p:nvSpPr>
        <p:spPr>
          <a:xfrm>
            <a:off x="2749172" y="1972992"/>
            <a:ext cx="1446541" cy="1446541"/>
          </a:xfrm>
          <a:prstGeom prst="rect">
            <a:avLst/>
          </a:prstGeom>
          <a:solidFill>
            <a:srgbClr val="ED6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ACA8D55-F973-0741-BD80-D4FD4F86E659}"/>
              </a:ext>
            </a:extLst>
          </p:cNvPr>
          <p:cNvSpPr/>
          <p:nvPr userDrawn="1"/>
        </p:nvSpPr>
        <p:spPr>
          <a:xfrm>
            <a:off x="7869752" y="4641740"/>
            <a:ext cx="1446541" cy="1446541"/>
          </a:xfrm>
          <a:prstGeom prst="rect">
            <a:avLst/>
          </a:prstGeom>
          <a:solidFill>
            <a:srgbClr val="E8B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2205541-CBE6-6248-B558-DD4D702E214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9816" y="360738"/>
            <a:ext cx="1194794" cy="119479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599D726-E319-F94E-8875-A3C8E34578D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4029" y="2217808"/>
            <a:ext cx="557915" cy="96901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5BABDB8-C0F5-194E-B0A8-72C8E5766AD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2911" y="4872154"/>
            <a:ext cx="557915" cy="96901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410BFC8-7CFD-344C-876A-DB54D19CC5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43592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FD21BD2-C480-3E49-83A0-B487E640635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194"/>
            <a:ext cx="12192000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C1BF565-DAEE-DE49-BC5E-DBA80AECBCCE}"/>
              </a:ext>
            </a:extLst>
          </p:cNvPr>
          <p:cNvSpPr/>
          <p:nvPr userDrawn="1"/>
        </p:nvSpPr>
        <p:spPr>
          <a:xfrm>
            <a:off x="3598985" y="2363738"/>
            <a:ext cx="4994031" cy="32176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F3A944D-21CC-B64A-BFCA-1B0B293CD452}"/>
              </a:ext>
            </a:extLst>
          </p:cNvPr>
          <p:cNvSpPr/>
          <p:nvPr userDrawn="1"/>
        </p:nvSpPr>
        <p:spPr>
          <a:xfrm>
            <a:off x="5372730" y="1645702"/>
            <a:ext cx="1446541" cy="1446541"/>
          </a:xfrm>
          <a:prstGeom prst="rect">
            <a:avLst/>
          </a:prstGeom>
          <a:solidFill>
            <a:srgbClr val="ED6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2205541-CBE6-6248-B558-DD4D702E214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9816" y="360738"/>
            <a:ext cx="1194794" cy="1194794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410BFC8-7CFD-344C-876A-DB54D19CC5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C3F91D6-427A-DD47-A709-DACAA4BB5E2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2743" y="1885823"/>
            <a:ext cx="173317" cy="883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47448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FD21BD2-C480-3E49-83A0-B487E640635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C1BF565-DAEE-DE49-BC5E-DBA80AECBCCE}"/>
              </a:ext>
            </a:extLst>
          </p:cNvPr>
          <p:cNvSpPr/>
          <p:nvPr userDrawn="1"/>
        </p:nvSpPr>
        <p:spPr>
          <a:xfrm>
            <a:off x="3597411" y="1013053"/>
            <a:ext cx="4994031" cy="49940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F3A944D-21CC-B64A-BFCA-1B0B293CD452}"/>
              </a:ext>
            </a:extLst>
          </p:cNvPr>
          <p:cNvSpPr/>
          <p:nvPr userDrawn="1"/>
        </p:nvSpPr>
        <p:spPr>
          <a:xfrm>
            <a:off x="2708770" y="636902"/>
            <a:ext cx="1446541" cy="1446541"/>
          </a:xfrm>
          <a:prstGeom prst="rect">
            <a:avLst/>
          </a:prstGeom>
          <a:solidFill>
            <a:srgbClr val="ED6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ACA8D55-F973-0741-BD80-D4FD4F86E659}"/>
              </a:ext>
            </a:extLst>
          </p:cNvPr>
          <p:cNvSpPr/>
          <p:nvPr userDrawn="1"/>
        </p:nvSpPr>
        <p:spPr>
          <a:xfrm>
            <a:off x="7869752" y="4953021"/>
            <a:ext cx="1446541" cy="1446541"/>
          </a:xfrm>
          <a:prstGeom prst="rect">
            <a:avLst/>
          </a:prstGeom>
          <a:solidFill>
            <a:srgbClr val="E8B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2205541-CBE6-6248-B558-DD4D702E214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9816" y="360738"/>
            <a:ext cx="1194794" cy="119479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599D726-E319-F94E-8875-A3C8E34578D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0023" y="859790"/>
            <a:ext cx="557915" cy="96901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5BABDB8-C0F5-194E-B0A8-72C8E5766AD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2911" y="5183435"/>
            <a:ext cx="557915" cy="969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2211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FD21BD2-C480-3E49-83A0-B487E640635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81914C6-8A53-1447-81C1-C5267982DAB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9816" y="360738"/>
            <a:ext cx="1194794" cy="1194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2138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4E6AD9BA-9119-4F4E-9605-385D9151777E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6148" y="748940"/>
            <a:ext cx="10058400" cy="8065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6148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456148" y="1559170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BBBB0770-4468-9C45-99FD-35646B04A1E2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9816" y="360738"/>
            <a:ext cx="1194794" cy="1194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6393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500" b="1" kern="1200" spc="-50" baseline="0">
          <a:solidFill>
            <a:srgbClr val="00A8A8"/>
          </a:solidFill>
          <a:latin typeface="+mj-lt"/>
          <a:ea typeface="+mj-ea"/>
          <a:cs typeface="+mj-cs"/>
        </a:defRPr>
      </a:lvl1pPr>
    </p:titleStyle>
    <p:bodyStyle>
      <a:lvl1pPr marL="357188" indent="-357188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Wingdings" pitchFamily="2" charset="2"/>
        <a:buChar char="§"/>
        <a:tabLst/>
        <a:defRPr sz="25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1338" indent="-341313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itchFamily="2" charset="2"/>
        <a:buChar char="§"/>
        <a:tabLst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714375" indent="-3302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itchFamily="2" charset="2"/>
        <a:buChar char="§"/>
        <a:tabLst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900113" indent="-333375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itchFamily="2" charset="2"/>
        <a:buChar char="§"/>
        <a:tabLst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073150" indent="-32385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itchFamily="2" charset="2"/>
        <a:buChar char="§"/>
        <a:tabLst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5C2F23-7622-4A00-AC69-9961C8A16DD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Help! I don’t know what I </a:t>
            </a:r>
            <a:br>
              <a:rPr lang="en-GB" dirty="0"/>
            </a:br>
            <a:r>
              <a:rPr lang="en-GB" dirty="0"/>
              <a:t>want to do </a:t>
            </a:r>
            <a:r>
              <a:rPr lang="en-GB" dirty="0" smtClean="0"/>
              <a:t>after School / </a:t>
            </a:r>
            <a:r>
              <a:rPr lang="en-GB" dirty="0"/>
              <a:t>College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7CC10A3-EDB8-4146-9E5B-BC2DEE13B54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Top 5 tips</a:t>
            </a:r>
          </a:p>
        </p:txBody>
      </p:sp>
    </p:spTree>
    <p:extLst>
      <p:ext uri="{BB962C8B-B14F-4D97-AF65-F5344CB8AC3E}">
        <p14:creationId xmlns:p14="http://schemas.microsoft.com/office/powerpoint/2010/main" val="22746829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22ECD47-3D37-C846-ACAE-0D885112567B}"/>
              </a:ext>
            </a:extLst>
          </p:cNvPr>
          <p:cNvSpPr txBox="1"/>
          <p:nvPr/>
        </p:nvSpPr>
        <p:spPr>
          <a:xfrm>
            <a:off x="3799268" y="1859339"/>
            <a:ext cx="4636393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b="1" dirty="0">
                <a:latin typeface="Calibri" panose="020F0502020204030204" pitchFamily="34" charset="0"/>
                <a:cs typeface="Calibri" panose="020F0502020204030204" pitchFamily="34" charset="0"/>
              </a:rPr>
              <a:t>#5</a:t>
            </a:r>
          </a:p>
          <a:p>
            <a:pPr algn="ctr"/>
            <a:r>
              <a:rPr lang="en-GB" sz="6000" dirty="0">
                <a:latin typeface="Calibri" panose="020F0502020204030204" pitchFamily="34" charset="0"/>
                <a:cs typeface="Calibri" panose="020F0502020204030204" pitchFamily="34" charset="0"/>
              </a:rPr>
              <a:t>It’s never </a:t>
            </a:r>
            <a:br>
              <a:rPr lang="en-GB" sz="6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6000" dirty="0">
                <a:latin typeface="Calibri" panose="020F0502020204030204" pitchFamily="34" charset="0"/>
                <a:cs typeface="Calibri" panose="020F0502020204030204" pitchFamily="34" charset="0"/>
              </a:rPr>
              <a:t>too early!</a:t>
            </a:r>
          </a:p>
        </p:txBody>
      </p:sp>
    </p:spTree>
    <p:extLst>
      <p:ext uri="{BB962C8B-B14F-4D97-AF65-F5344CB8AC3E}">
        <p14:creationId xmlns:p14="http://schemas.microsoft.com/office/powerpoint/2010/main" val="32057940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539A94-7AC1-42D0-845B-82800A769D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#5 It’s never too early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6585CF-F342-4B7C-A52E-6909D3B9317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5613" y="1847589"/>
            <a:ext cx="7253287" cy="4261472"/>
          </a:xfrm>
        </p:spPr>
        <p:txBody>
          <a:bodyPr/>
          <a:lstStyle/>
          <a:p>
            <a:r>
              <a:rPr lang="en-GB" dirty="0"/>
              <a:t>By starting your research early, you can make sure you are doing the right qualifications.</a:t>
            </a:r>
          </a:p>
          <a:p>
            <a:r>
              <a:rPr lang="en-GB" dirty="0"/>
              <a:t>Some vacancies, such as jobs, apprenticeships and for University will have deadlines.</a:t>
            </a:r>
          </a:p>
          <a:p>
            <a:r>
              <a:rPr lang="en-GB" dirty="0"/>
              <a:t>You can identify areas for development – do you need to do some work experience?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92E9F06-F63B-8C46-AF0F-6E723A332290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7790" y="3302000"/>
            <a:ext cx="2694609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6923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6585CF-F342-4B7C-A52E-6909D3B93176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54000" y="2908300"/>
            <a:ext cx="11434763" cy="17018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5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Thank you for your time</a:t>
            </a:r>
          </a:p>
          <a:p>
            <a:pPr marL="0" indent="0">
              <a:buNone/>
            </a:pPr>
            <a:endParaRPr lang="en-GB" sz="2400" dirty="0">
              <a:latin typeface="Cooper Black" panose="0208090404030B020404" pitchFamily="18" charset="0"/>
            </a:endParaRPr>
          </a:p>
          <a:p>
            <a:pPr marL="0" indent="0">
              <a:buNone/>
            </a:pPr>
            <a:endParaRPr lang="en-GB" sz="2400" dirty="0">
              <a:latin typeface="Cooper Black" panose="0208090404030B0204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07572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22ECD47-3D37-C846-ACAE-0D885112567B}"/>
              </a:ext>
            </a:extLst>
          </p:cNvPr>
          <p:cNvSpPr txBox="1"/>
          <p:nvPr/>
        </p:nvSpPr>
        <p:spPr>
          <a:xfrm>
            <a:off x="3799268" y="1859339"/>
            <a:ext cx="463639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b="1" dirty="0">
                <a:latin typeface="Calibri" panose="020F0502020204030204" pitchFamily="34" charset="0"/>
                <a:cs typeface="Calibri" panose="020F0502020204030204" pitchFamily="34" charset="0"/>
              </a:rPr>
              <a:t>#1</a:t>
            </a:r>
          </a:p>
          <a:p>
            <a:pPr algn="ctr"/>
            <a:r>
              <a:rPr lang="en-GB" sz="6600" dirty="0">
                <a:latin typeface="Calibri" panose="020F0502020204030204" pitchFamily="34" charset="0"/>
                <a:cs typeface="Calibri" panose="020F0502020204030204" pitchFamily="34" charset="0"/>
              </a:rPr>
              <a:t>Focus on your self</a:t>
            </a:r>
          </a:p>
        </p:txBody>
      </p:sp>
    </p:spTree>
    <p:extLst>
      <p:ext uri="{BB962C8B-B14F-4D97-AF65-F5344CB8AC3E}">
        <p14:creationId xmlns:p14="http://schemas.microsoft.com/office/powerpoint/2010/main" val="3278237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539A94-7AC1-42D0-845B-82800A769D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#1 Focus on yourself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6585CF-F342-4B7C-A52E-6909D3B9317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5613" y="1847589"/>
            <a:ext cx="5094287" cy="4261472"/>
          </a:xfrm>
        </p:spPr>
        <p:txBody>
          <a:bodyPr/>
          <a:lstStyle/>
          <a:p>
            <a:r>
              <a:rPr lang="en-GB" dirty="0"/>
              <a:t>Don’t worry if you don’t know what you want to do – what do you enjoy?</a:t>
            </a:r>
          </a:p>
          <a:p>
            <a:r>
              <a:rPr lang="en-GB" dirty="0"/>
              <a:t>Try not to compare yourself to others</a:t>
            </a:r>
          </a:p>
          <a:p>
            <a:r>
              <a:rPr lang="en-GB" dirty="0"/>
              <a:t>Apply for everything - have a plan A, B and C </a:t>
            </a:r>
          </a:p>
        </p:txBody>
      </p:sp>
      <p:pic>
        <p:nvPicPr>
          <p:cNvPr id="4" name="Picture 2" descr="Image result for making plan b">
            <a:extLst>
              <a:ext uri="{FF2B5EF4-FFF2-40B4-BE49-F238E27FC236}">
                <a16:creationId xmlns:a16="http://schemas.microsoft.com/office/drawing/2014/main" id="{D88692A2-A58A-42BD-A163-F5AC264E91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4300" y="1847589"/>
            <a:ext cx="5475287" cy="3665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5356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22ECD47-3D37-C846-ACAE-0D885112567B}"/>
              </a:ext>
            </a:extLst>
          </p:cNvPr>
          <p:cNvSpPr txBox="1"/>
          <p:nvPr/>
        </p:nvSpPr>
        <p:spPr>
          <a:xfrm>
            <a:off x="3799268" y="1859339"/>
            <a:ext cx="4636393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b="1" dirty="0">
                <a:latin typeface="Calibri" panose="020F0502020204030204" pitchFamily="34" charset="0"/>
                <a:cs typeface="Calibri" panose="020F0502020204030204" pitchFamily="34" charset="0"/>
              </a:rPr>
              <a:t>#2</a:t>
            </a:r>
          </a:p>
          <a:p>
            <a:pPr algn="ctr"/>
            <a:r>
              <a:rPr lang="en-GB" sz="6000" dirty="0">
                <a:latin typeface="Calibri" panose="020F0502020204030204" pitchFamily="34" charset="0"/>
                <a:cs typeface="Calibri" panose="020F0502020204030204" pitchFamily="34" charset="0"/>
              </a:rPr>
              <a:t>Take responsibility</a:t>
            </a:r>
          </a:p>
        </p:txBody>
      </p:sp>
    </p:spTree>
    <p:extLst>
      <p:ext uri="{BB962C8B-B14F-4D97-AF65-F5344CB8AC3E}">
        <p14:creationId xmlns:p14="http://schemas.microsoft.com/office/powerpoint/2010/main" val="21585720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539A94-7AC1-42D0-845B-82800A769D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#2 Take responsibility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6585CF-F342-4B7C-A52E-6909D3B9317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5613" y="1847589"/>
            <a:ext cx="6186487" cy="4261472"/>
          </a:xfrm>
        </p:spPr>
        <p:txBody>
          <a:bodyPr/>
          <a:lstStyle/>
          <a:p>
            <a:r>
              <a:rPr lang="en-GB" dirty="0"/>
              <a:t>Don’t </a:t>
            </a:r>
            <a:r>
              <a:rPr lang="en-GB" dirty="0" smtClean="0"/>
              <a:t>bury </a:t>
            </a:r>
            <a:r>
              <a:rPr lang="en-GB" dirty="0"/>
              <a:t>your head – that has never solved anything</a:t>
            </a:r>
          </a:p>
          <a:p>
            <a:r>
              <a:rPr lang="en-GB" dirty="0"/>
              <a:t>Talk to someone if you’re worried, a tutor, progress coach, family member or ask to speak to the Student Advice Officer at College</a:t>
            </a:r>
          </a:p>
          <a:p>
            <a:r>
              <a:rPr lang="en-GB" dirty="0"/>
              <a:t>Give yourself some targets, e.g. By half term I am going to email my tutor about my options for next year.</a:t>
            </a:r>
          </a:p>
        </p:txBody>
      </p:sp>
      <p:pic>
        <p:nvPicPr>
          <p:cNvPr id="1026" name="Picture 2" descr="Image result for take responsibility">
            <a:extLst>
              <a:ext uri="{FF2B5EF4-FFF2-40B4-BE49-F238E27FC236}">
                <a16:creationId xmlns:a16="http://schemas.microsoft.com/office/drawing/2014/main" id="{F634C126-A80F-4F86-BAFC-A0DA02DE09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1342" y="1847589"/>
            <a:ext cx="4962037" cy="3194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6326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22ECD47-3D37-C846-ACAE-0D885112567B}"/>
              </a:ext>
            </a:extLst>
          </p:cNvPr>
          <p:cNvSpPr txBox="1"/>
          <p:nvPr/>
        </p:nvSpPr>
        <p:spPr>
          <a:xfrm>
            <a:off x="3799268" y="1859339"/>
            <a:ext cx="4636393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b="1" dirty="0">
                <a:latin typeface="Calibri" panose="020F0502020204030204" pitchFamily="34" charset="0"/>
                <a:cs typeface="Calibri" panose="020F0502020204030204" pitchFamily="34" charset="0"/>
              </a:rPr>
              <a:t>#3</a:t>
            </a:r>
          </a:p>
          <a:p>
            <a:pPr algn="ctr"/>
            <a:r>
              <a:rPr lang="en-GB" sz="6000" dirty="0">
                <a:latin typeface="Calibri" panose="020F0502020204030204" pitchFamily="34" charset="0"/>
                <a:cs typeface="Calibri" panose="020F0502020204030204" pitchFamily="34" charset="0"/>
              </a:rPr>
              <a:t>Break down your options</a:t>
            </a:r>
          </a:p>
        </p:txBody>
      </p:sp>
    </p:spTree>
    <p:extLst>
      <p:ext uri="{BB962C8B-B14F-4D97-AF65-F5344CB8AC3E}">
        <p14:creationId xmlns:p14="http://schemas.microsoft.com/office/powerpoint/2010/main" val="3592034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539A94-7AC1-42D0-845B-82800A769D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#3 break down your options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6585CF-F342-4B7C-A52E-6909D3B9317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5613" y="1847589"/>
            <a:ext cx="7583487" cy="4261472"/>
          </a:xfrm>
        </p:spPr>
        <p:txBody>
          <a:bodyPr/>
          <a:lstStyle/>
          <a:p>
            <a:r>
              <a:rPr lang="en-GB" dirty="0"/>
              <a:t>Break down your options into categories, e.g. do you want to stay at College, do I want a job, are you interested in an apprenticeship?</a:t>
            </a:r>
          </a:p>
          <a:p>
            <a:r>
              <a:rPr lang="en-GB" dirty="0"/>
              <a:t>You can then research the different options individually and decide for yourself about the best route forward.</a:t>
            </a:r>
          </a:p>
          <a:p>
            <a:r>
              <a:rPr lang="en-GB" dirty="0"/>
              <a:t>If you have a specific career in mind, you can work backwards from that job and find out the qualifications and skills needed to reach it.</a:t>
            </a:r>
          </a:p>
        </p:txBody>
      </p:sp>
      <p:pic>
        <p:nvPicPr>
          <p:cNvPr id="2050" name="Picture 2" descr="Image result for options">
            <a:extLst>
              <a:ext uri="{FF2B5EF4-FFF2-40B4-BE49-F238E27FC236}">
                <a16:creationId xmlns:a16="http://schemas.microsoft.com/office/drawing/2014/main" id="{DF15C288-6A16-4D6B-ABD9-18B196B83F6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909"/>
          <a:stretch/>
        </p:blipFill>
        <p:spPr bwMode="auto">
          <a:xfrm>
            <a:off x="8280401" y="1771389"/>
            <a:ext cx="3663308" cy="3969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6411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22ECD47-3D37-C846-ACAE-0D885112567B}"/>
              </a:ext>
            </a:extLst>
          </p:cNvPr>
          <p:cNvSpPr txBox="1"/>
          <p:nvPr/>
        </p:nvSpPr>
        <p:spPr>
          <a:xfrm>
            <a:off x="3799268" y="1859339"/>
            <a:ext cx="4636393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b="1" dirty="0">
                <a:latin typeface="Calibri" panose="020F0502020204030204" pitchFamily="34" charset="0"/>
                <a:cs typeface="Calibri" panose="020F0502020204030204" pitchFamily="34" charset="0"/>
              </a:rPr>
              <a:t>#4</a:t>
            </a:r>
          </a:p>
          <a:p>
            <a:pPr algn="ctr"/>
            <a:r>
              <a:rPr lang="en-GB" sz="6000" dirty="0">
                <a:latin typeface="Calibri" panose="020F0502020204030204" pitchFamily="34" charset="0"/>
                <a:cs typeface="Calibri" panose="020F0502020204030204" pitchFamily="34" charset="0"/>
              </a:rPr>
              <a:t>Assess where you are now</a:t>
            </a:r>
          </a:p>
        </p:txBody>
      </p:sp>
    </p:spTree>
    <p:extLst>
      <p:ext uri="{BB962C8B-B14F-4D97-AF65-F5344CB8AC3E}">
        <p14:creationId xmlns:p14="http://schemas.microsoft.com/office/powerpoint/2010/main" val="25023544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F123F8-0746-B046-843F-EF230A0A91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#4 Where am I now?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6989415-2BA9-4824-A7CD-C9288B1955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1545" y="1777430"/>
            <a:ext cx="9329435" cy="4578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6449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339</TotalTime>
  <Words>302</Words>
  <Application>Microsoft Office PowerPoint</Application>
  <PresentationFormat>Widescreen</PresentationFormat>
  <Paragraphs>30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Calibri</vt:lpstr>
      <vt:lpstr>Calibri Light</vt:lpstr>
      <vt:lpstr>Cooper Black</vt:lpstr>
      <vt:lpstr>Wingdings</vt:lpstr>
      <vt:lpstr>1_Retrospect</vt:lpstr>
      <vt:lpstr>Help! I don’t know what I  want to do after School / College</vt:lpstr>
      <vt:lpstr>PowerPoint Presentation</vt:lpstr>
      <vt:lpstr>#1 Focus on yourself</vt:lpstr>
      <vt:lpstr>PowerPoint Presentation</vt:lpstr>
      <vt:lpstr>#2 Take responsibility</vt:lpstr>
      <vt:lpstr>PowerPoint Presentation</vt:lpstr>
      <vt:lpstr>#3 break down your options</vt:lpstr>
      <vt:lpstr>PowerPoint Presentation</vt:lpstr>
      <vt:lpstr>#4 Where am I now?</vt:lpstr>
      <vt:lpstr>PowerPoint Presentation</vt:lpstr>
      <vt:lpstr>#5 It’s never too early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Preparing for a virtual interview</dc:title>
  <dc:creator>David Carruthers</dc:creator>
  <cp:lastModifiedBy>Tate, Jo</cp:lastModifiedBy>
  <cp:revision>29</cp:revision>
  <dcterms:created xsi:type="dcterms:W3CDTF">2021-01-19T15:26:27Z</dcterms:created>
  <dcterms:modified xsi:type="dcterms:W3CDTF">2022-02-16T15:36:15Z</dcterms:modified>
</cp:coreProperties>
</file>