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258" r:id="rId4"/>
    <p:sldId id="259" r:id="rId5"/>
    <p:sldId id="260" r:id="rId6"/>
    <p:sldId id="261" r:id="rId7"/>
    <p:sldId id="285" r:id="rId8"/>
    <p:sldId id="263" r:id="rId9"/>
    <p:sldId id="257" r:id="rId10"/>
    <p:sldId id="265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4" r:id="rId21"/>
    <p:sldId id="296" r:id="rId22"/>
    <p:sldId id="275" r:id="rId23"/>
    <p:sldId id="277" r:id="rId24"/>
    <p:sldId id="276" r:id="rId25"/>
    <p:sldId id="279" r:id="rId26"/>
    <p:sldId id="281" r:id="rId27"/>
    <p:sldId id="289" r:id="rId28"/>
    <p:sldId id="287" r:id="rId29"/>
    <p:sldId id="297" r:id="rId30"/>
    <p:sldId id="290" r:id="rId31"/>
    <p:sldId id="284" r:id="rId32"/>
    <p:sldId id="293" r:id="rId33"/>
    <p:sldId id="294" r:id="rId34"/>
    <p:sldId id="295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FB5D-5558-4DFF-94D5-42FE609AE2F9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88A90-F37F-4512-BED3-75A68742D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 Sisters (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Cavrays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) – Looking for entrepreneurial staff to drive change and new ideas to become a leader in the food industry – if want a career in Food Manufacturing.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Barrow – employ 5,200 staff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Sellafield –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9,800 staff – largest ‘private’ employer in the county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Nestle – 8,000 people over 20 sites including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Dalston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(cappuccino &amp; Coffee Mate products)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York,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Halifax (Polo, Quality Street &amp;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Kitkat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Liverpool. Brands include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Kitkat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(chocolate) &amp; Purina – pet food so jobs can include Vet Advisers, Sales Assistants, Shift Engineers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Pirelli – 5</a:t>
            </a:r>
            <a:r>
              <a:rPr lang="en-GB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largest tyre manufacturer in the world. In Carlisle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Pirelli make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tyres for Audi, Jaguar Land Rover, Mercedes, Porsche &amp; Volvo. Currently expanding</a:t>
            </a:r>
          </a:p>
          <a:p>
            <a:pPr defTabSz="1110925">
              <a:defRPr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Innovia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Wigton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Produce polypropylene and cellulose films – think £5 and £10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notes, Quality Street wrappers – made of paper to look like plastic – fully biodegradable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Crown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Bevcan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Metal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Box – employ 335 and produce 1,400 can per minute for beer,</a:t>
            </a:r>
            <a:r>
              <a:rPr lang="en-GB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cider and soft drinks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Pladis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formerly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McVities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In Carlisle make ginger nuts, fruit shortcake and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Table Water biscuits</a:t>
            </a:r>
          </a:p>
          <a:p>
            <a:pPr defTabSz="1110925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Asda – 180,000 employees known as ‘colleagues’ in stores, HR and distribution centres</a:t>
            </a:r>
          </a:p>
          <a:p>
            <a:pPr defTabSz="1110925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Heinz – factory in Kendal – Baby foods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NHS – one of the largest employer in Cumbria – has over 350 different job roles including psychiatrists, physiotherapists,</a:t>
            </a:r>
            <a:r>
              <a:rPr lang="en-GB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HR staff, cleaners, porters, doctors, dentists, nurses</a:t>
            </a:r>
          </a:p>
          <a:p>
            <a:pPr defTabSz="1110925">
              <a:defRPr/>
            </a:pPr>
            <a:r>
              <a:rPr lang="en-GB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Cumbria County Council – largest employer in Cumbria – includes schools, libraries, youth services, social services, highway maintenance, waste disposal, emergency planning, consumer protection, town &amp; country planning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these firms are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local, national and international – need to do your research.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6F7A-9DBD-4FC0-A7F4-16A6FAE65E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what you want to do? Think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about it before you choose your GCSE subjects! </a:t>
            </a:r>
          </a:p>
          <a:p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want to study at A level you may need to take that subject at CGSE level first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may need to consider working further away from home – depending on what career path you want to follow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all jobs will be available locally – think about this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6F7A-9DBD-4FC0-A7F4-16A6FAE65E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8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0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8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7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8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4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5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2785-BF33-4D57-82E4-9B398A9FF317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7EDD-F9C2-43C5-A225-E1D2BC64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em.org.uk/resources/elibrary/resource/30410/where-stem-can-take-yo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google.co.uk/url?url=http://www.bedfactorydirect.co.uk/sealy-memory-support-divan-bed&amp;rct=j&amp;frm=1&amp;q=&amp;esrc=s&amp;sa=U&amp;ved=0ahUKEwj7pLmSitzWAhVBbFAKHfS1B4sQwW4IGDAB&amp;usg=AOvVaw0oWq63aBWw0gJHNlqapCEP" TargetMode="External"/><Relationship Id="rId18" Type="http://schemas.openxmlformats.org/officeDocument/2006/relationships/image" Target="../media/image24.jpeg"/><Relationship Id="rId26" Type="http://schemas.openxmlformats.org/officeDocument/2006/relationships/image" Target="../media/image30.png"/><Relationship Id="rId3" Type="http://schemas.openxmlformats.org/officeDocument/2006/relationships/hyperlink" Target="https://www.google.co.uk/url?url=https://www.flickr.com/photos/nestle/5537492450&amp;rct=j&amp;frm=1&amp;q=&amp;esrc=s&amp;sa=U&amp;ved=0ahUKEwiS2KyLiNzWAhWBKVAKHRObDegQwW4IJDAH&amp;usg=AOvVaw1n6QfqP9ebwvd_VScAsKjf" TargetMode="External"/><Relationship Id="rId21" Type="http://schemas.openxmlformats.org/officeDocument/2006/relationships/hyperlink" Target="http://www.google.co.uk/url?url=http://1000logos.net/heinz-logo/&amp;rct=j&amp;frm=1&amp;q=&amp;esrc=s&amp;sa=U&amp;ved=0ahUKEwj3-d6Ui9zWAhVFb1AKHQZcD5MQwW4IHDAD&amp;usg=AOvVaw2Dk46gUa4G9mKSfw36sFoy" TargetMode="External"/><Relationship Id="rId7" Type="http://schemas.openxmlformats.org/officeDocument/2006/relationships/hyperlink" Target="https://www.google.co.uk/url?url=https://au.gradconnection.com/employers/bae-systems/&amp;rct=j&amp;frm=1&amp;q=&amp;esrc=s&amp;sa=U&amp;ved=0ahUKEwiFr_K0iNzWAhWDY1AKHSirCWMQwW4IHjAE&amp;usg=AOvVaw03PG9YQo0Ki12YnBAe9dTL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s://www.google.co.uk/url?url=https://www.indeed.com/cmp/Crown-Cork-%26-Seal/jobs&amp;rct=j&amp;frm=1&amp;q=&amp;esrc=s&amp;sa=U&amp;ved=0ahUKEwicisLVitzWAhXRKlAKHZhGAmwQwW4IFjAA&amp;usg=AOvVaw28qNgi3HTmWXSaSQiPDaEK" TargetMode="External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hyperlink" Target="https://www.google.co.uk/url?url=https://peopleshistorynhs.org/museumobjects/nhs-logo/&amp;rct=j&amp;frm=1&amp;q=&amp;esrc=s&amp;sa=U&amp;ved=0ahUKEwiXvo75idzWAhUPKFAKHdsEDkQQwW4IGjAC&amp;usg=AOvVaw3znx4OVzMHjK7bHp2K6p2O" TargetMode="Externa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hyperlink" Target="https://www.google.co.uk/url?url=https://commons.wikimedia.org/wiki/File:Logo_Pirelli.svg&amp;rct=j&amp;frm=1&amp;q=&amp;esrc=s&amp;sa=U&amp;ved=0ahUKEwjOl8ioiNzWAhUGJVAKHW6DAs0QwW4IGDAB&amp;usg=AOvVaw2N7F-weHLSsHl040TXX1rt" TargetMode="External"/><Relationship Id="rId15" Type="http://schemas.openxmlformats.org/officeDocument/2006/relationships/hyperlink" Target="http://www.google.co.uk/url?url=http://www.labelsandlabeling.com/news/latest/innovia-sells-cellophane-futamura-chemicals-effort-strengthen-focus-films&amp;rct=j&amp;frm=1&amp;q=&amp;esrc=s&amp;sa=U&amp;ved=0ahUKEwjmzJ67itzWAhUDb1AKHTGkCPgQwW4IFjAA&amp;usg=AOvVaw0-jqpOoY2VMkBV20EqkNqo" TargetMode="Externa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20.jpeg"/><Relationship Id="rId19" Type="http://schemas.openxmlformats.org/officeDocument/2006/relationships/hyperlink" Target="http://www.google.co.uk/url?url=http://www.unitedbiscuits.com/news/worlds-best-loved-biscuit-and-confectionery-brands-unite-to-form-new-global-business/&amp;rct=j&amp;frm=1&amp;q=&amp;esrc=s&amp;sa=U&amp;ved=0ahUKEwjLk63xitzWAhXNKVAKHVAuC6kQwW4IGDAB&amp;usg=AOvVaw3qppRfyDPyqkLk1lz0-5OW" TargetMode="External"/><Relationship Id="rId31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hyperlink" Target="https://www.google.co.uk/url?url=https://en.wikipedia.org/wiki/2_Sisters_Food_Group&amp;rct=j&amp;frm=1&amp;q=&amp;esrc=s&amp;sa=U&amp;ved=0ahUKEwjBo9jpiNzWAhUIbFAKHffUCKsQwW4IFjAA&amp;usg=AOvVaw2nXaqvLGeuD63gKonr0J74" TargetMode="Externa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Our Future Career Opportunities in Cumbria </a:t>
            </a:r>
            <a:endParaRPr lang="en-GB" sz="4000" dirty="0" smtClean="0"/>
          </a:p>
          <a:p>
            <a:r>
              <a:rPr lang="en-GB" sz="4000" dirty="0" smtClean="0"/>
              <a:t> Jo Tate – Enterprise Co-ordinator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-1"/>
            <a:ext cx="12034980" cy="28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New technology is being developed all the time.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70189"/>
              </p:ext>
            </p:extLst>
          </p:nvPr>
        </p:nvGraphicFramePr>
        <p:xfrm>
          <a:off x="386078" y="2010379"/>
          <a:ext cx="11673841" cy="4738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150">
                  <a:extLst>
                    <a:ext uri="{9D8B030D-6E8A-4147-A177-3AD203B41FA5}">
                      <a16:colId xmlns:a16="http://schemas.microsoft.com/office/drawing/2014/main" val="2010708527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851834272"/>
                    </a:ext>
                  </a:extLst>
                </a:gridCol>
                <a:gridCol w="4213048">
                  <a:extLst>
                    <a:ext uri="{9D8B030D-6E8A-4147-A177-3AD203B41FA5}">
                      <a16:colId xmlns:a16="http://schemas.microsoft.com/office/drawing/2014/main" val="2830210624"/>
                    </a:ext>
                  </a:extLst>
                </a:gridCol>
              </a:tblGrid>
              <a:tr h="9183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How can it affect jobs?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Think about </a:t>
                      </a:r>
                      <a:r>
                        <a:rPr lang="en-GB" sz="2800" dirty="0" smtClean="0">
                          <a:effectLst/>
                        </a:rPr>
                        <a:t>it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Which job areas will be important?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023474"/>
                  </a:ext>
                </a:extLst>
              </a:tr>
              <a:tr h="375659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New technology is the main reason for old jobs disappearing.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Self-service machines.  Robots on production lines.  Greater demand for people with IT, electrical and engineering skills to fix them and develop new ones.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Electronics, </a:t>
                      </a:r>
                      <a:r>
                        <a:rPr lang="en-GB" sz="2400" dirty="0" smtClean="0">
                          <a:effectLst/>
                        </a:rPr>
                        <a:t>Robotics, </a:t>
                      </a:r>
                      <a:r>
                        <a:rPr lang="en-GB" sz="2400" dirty="0">
                          <a:effectLst/>
                        </a:rPr>
                        <a:t>Engineering, Creative and media, ICT and data, Aerospace and Cyber security.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841765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183092" y="203200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People are living longer.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17797"/>
              </p:ext>
            </p:extLst>
          </p:nvPr>
        </p:nvGraphicFramePr>
        <p:xfrm>
          <a:off x="162561" y="2346960"/>
          <a:ext cx="11846558" cy="428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442">
                  <a:extLst>
                    <a:ext uri="{9D8B030D-6E8A-4147-A177-3AD203B41FA5}">
                      <a16:colId xmlns:a16="http://schemas.microsoft.com/office/drawing/2014/main" val="3884740370"/>
                    </a:ext>
                  </a:extLst>
                </a:gridCol>
                <a:gridCol w="4540019">
                  <a:extLst>
                    <a:ext uri="{9D8B030D-6E8A-4147-A177-3AD203B41FA5}">
                      <a16:colId xmlns:a16="http://schemas.microsoft.com/office/drawing/2014/main" val="3444676263"/>
                    </a:ext>
                  </a:extLst>
                </a:gridCol>
                <a:gridCol w="4286097">
                  <a:extLst>
                    <a:ext uri="{9D8B030D-6E8A-4147-A177-3AD203B41FA5}">
                      <a16:colId xmlns:a16="http://schemas.microsoft.com/office/drawing/2014/main" val="2806725710"/>
                    </a:ext>
                  </a:extLst>
                </a:gridCol>
              </a:tblGrid>
              <a:tr h="11260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How can it affect jobs?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Think about </a:t>
                      </a:r>
                      <a:r>
                        <a:rPr lang="en-GB" sz="2400" dirty="0" smtClean="0">
                          <a:effectLst/>
                        </a:rPr>
                        <a:t>it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Which job areas will be important?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450151"/>
                  </a:ext>
                </a:extLst>
              </a:tr>
              <a:tr h="316146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People will need more health </a:t>
                      </a:r>
                      <a:r>
                        <a:rPr lang="en-GB" sz="2400" dirty="0" smtClean="0">
                          <a:effectLst/>
                        </a:rPr>
                        <a:t>and </a:t>
                      </a:r>
                      <a:r>
                        <a:rPr lang="en-GB" sz="2400" dirty="0">
                          <a:effectLst/>
                        </a:rPr>
                        <a:t>social care.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More </a:t>
                      </a:r>
                      <a:r>
                        <a:rPr lang="en-GB" sz="2400" dirty="0" smtClean="0">
                          <a:effectLst/>
                        </a:rPr>
                        <a:t>care needs</a:t>
                      </a:r>
                      <a:r>
                        <a:rPr lang="en-GB" sz="2400" baseline="0" dirty="0" smtClean="0">
                          <a:effectLst/>
                        </a:rPr>
                        <a:t> = More h</a:t>
                      </a:r>
                      <a:r>
                        <a:rPr lang="en-GB" sz="2400" dirty="0" smtClean="0">
                          <a:effectLst/>
                        </a:rPr>
                        <a:t>ealth </a:t>
                      </a:r>
                      <a:r>
                        <a:rPr lang="en-GB" sz="2400" dirty="0">
                          <a:effectLst/>
                        </a:rPr>
                        <a:t>and social </a:t>
                      </a:r>
                      <a:r>
                        <a:rPr lang="en-GB" sz="2400" dirty="0" smtClean="0">
                          <a:effectLst/>
                        </a:rPr>
                        <a:t>care</a:t>
                      </a:r>
                      <a:r>
                        <a:rPr lang="en-GB" sz="2400" baseline="0" dirty="0" smtClean="0">
                          <a:effectLst/>
                        </a:rPr>
                        <a:t> professionals. </a:t>
                      </a:r>
                      <a:r>
                        <a:rPr lang="en-GB" sz="2400" dirty="0" smtClean="0">
                          <a:effectLst/>
                        </a:rPr>
                        <a:t>Increased</a:t>
                      </a:r>
                      <a:r>
                        <a:rPr lang="en-GB" sz="2400" baseline="0" dirty="0" smtClean="0">
                          <a:effectLst/>
                        </a:rPr>
                        <a:t> d</a:t>
                      </a:r>
                      <a:r>
                        <a:rPr lang="en-GB" sz="2400" dirty="0" smtClean="0">
                          <a:effectLst/>
                        </a:rPr>
                        <a:t>emand for</a:t>
                      </a:r>
                      <a:r>
                        <a:rPr lang="en-GB" sz="2400" baseline="0" dirty="0" smtClean="0">
                          <a:effectLst/>
                        </a:rPr>
                        <a:t> medical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research.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Health care, Social care, Bioscience, Pharmacology and Leisure.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03200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183092" y="124317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skills of people around the world are improving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811783"/>
              </p:ext>
            </p:extLst>
          </p:nvPr>
        </p:nvGraphicFramePr>
        <p:xfrm>
          <a:off x="203201" y="1931495"/>
          <a:ext cx="11846559" cy="4804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509">
                  <a:extLst>
                    <a:ext uri="{9D8B030D-6E8A-4147-A177-3AD203B41FA5}">
                      <a16:colId xmlns:a16="http://schemas.microsoft.com/office/drawing/2014/main" val="1764413837"/>
                    </a:ext>
                  </a:extLst>
                </a:gridCol>
                <a:gridCol w="4528669">
                  <a:extLst>
                    <a:ext uri="{9D8B030D-6E8A-4147-A177-3AD203B41FA5}">
                      <a16:colId xmlns:a16="http://schemas.microsoft.com/office/drawing/2014/main" val="1005099140"/>
                    </a:ext>
                  </a:extLst>
                </a:gridCol>
                <a:gridCol w="4275381">
                  <a:extLst>
                    <a:ext uri="{9D8B030D-6E8A-4147-A177-3AD203B41FA5}">
                      <a16:colId xmlns:a16="http://schemas.microsoft.com/office/drawing/2014/main" val="3723858809"/>
                    </a:ext>
                  </a:extLst>
                </a:gridCol>
              </a:tblGrid>
              <a:tr h="9524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How can it affect jobs?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Think about </a:t>
                      </a:r>
                      <a:r>
                        <a:rPr lang="en-GB" sz="2400" dirty="0" smtClean="0">
                          <a:effectLst/>
                        </a:rPr>
                        <a:t>it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Which job areas will be important?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977765"/>
                  </a:ext>
                </a:extLst>
              </a:tr>
              <a:tr h="385217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There is more competition from the rest of the world.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China and India both have more than twice as many graduates as the UK.  Apprenticeship programmes in countries like Germany are highly regarded and well established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cannot afford to be left behind</a:t>
                      </a:r>
                      <a:r>
                        <a:rPr lang="en-GB" sz="2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it is a competitive market.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Education, Science, Engineering, Creative and media (including gaming), Manufacturing, ICT and Finance.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70367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183092" y="124317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 </a:t>
            </a:r>
            <a:r>
              <a:rPr lang="en-GB" b="1" dirty="0" smtClean="0"/>
              <a:t>must preserve our </a:t>
            </a:r>
            <a:r>
              <a:rPr lang="en-GB" b="1" dirty="0"/>
              <a:t>environment.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40467"/>
              </p:ext>
            </p:extLst>
          </p:nvPr>
        </p:nvGraphicFramePr>
        <p:xfrm>
          <a:off x="71120" y="2021840"/>
          <a:ext cx="11978640" cy="454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731">
                  <a:extLst>
                    <a:ext uri="{9D8B030D-6E8A-4147-A177-3AD203B41FA5}">
                      <a16:colId xmlns:a16="http://schemas.microsoft.com/office/drawing/2014/main" val="2672210379"/>
                    </a:ext>
                  </a:extLst>
                </a:gridCol>
                <a:gridCol w="4039292">
                  <a:extLst>
                    <a:ext uri="{9D8B030D-6E8A-4147-A177-3AD203B41FA5}">
                      <a16:colId xmlns:a16="http://schemas.microsoft.com/office/drawing/2014/main" val="3894228727"/>
                    </a:ext>
                  </a:extLst>
                </a:gridCol>
                <a:gridCol w="5225617">
                  <a:extLst>
                    <a:ext uri="{9D8B030D-6E8A-4147-A177-3AD203B41FA5}">
                      <a16:colId xmlns:a16="http://schemas.microsoft.com/office/drawing/2014/main" val="4232300090"/>
                    </a:ext>
                  </a:extLst>
                </a:gridCol>
              </a:tblGrid>
              <a:tr h="113538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How can it affect jobs?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Think about it!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Which job areas will be important?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112024"/>
                  </a:ext>
                </a:extLst>
              </a:tr>
              <a:tr h="34061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More research into saving energy and developing greener energies.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If we all start driving electric cars </a:t>
                      </a:r>
                      <a:r>
                        <a:rPr lang="en-GB" sz="2400" dirty="0" smtClean="0">
                          <a:effectLst/>
                        </a:rPr>
                        <a:t>we</a:t>
                      </a:r>
                      <a:r>
                        <a:rPr lang="en-GB" sz="2400" baseline="0" dirty="0" smtClean="0">
                          <a:effectLst/>
                        </a:rPr>
                        <a:t> will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need skilled mechanics to maintain them. </a:t>
                      </a:r>
                      <a:r>
                        <a:rPr lang="en-GB" sz="2400" dirty="0" smtClean="0">
                          <a:effectLst/>
                        </a:rPr>
                        <a:t>  </a:t>
                      </a:r>
                      <a:r>
                        <a:rPr lang="en-GB" sz="2400" dirty="0">
                          <a:effectLst/>
                        </a:rPr>
                        <a:t>Making processes and products more efficient and sustainable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pollution.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Engineering (including motor vehicle), Chemical processing, Recycling, Agriculture, Energy and Innovation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65693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183092" y="124317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People are </a:t>
            </a:r>
            <a:r>
              <a:rPr lang="en-GB" b="1" dirty="0" smtClean="0"/>
              <a:t>changing how they </a:t>
            </a:r>
            <a:r>
              <a:rPr lang="en-GB" b="1" dirty="0"/>
              <a:t>spend their money, especially to support their wellbeing.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95937"/>
              </p:ext>
            </p:extLst>
          </p:nvPr>
        </p:nvGraphicFramePr>
        <p:xfrm>
          <a:off x="375920" y="2265680"/>
          <a:ext cx="11551921" cy="431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838">
                  <a:extLst>
                    <a:ext uri="{9D8B030D-6E8A-4147-A177-3AD203B41FA5}">
                      <a16:colId xmlns:a16="http://schemas.microsoft.com/office/drawing/2014/main" val="266370099"/>
                    </a:ext>
                  </a:extLst>
                </a:gridCol>
                <a:gridCol w="4416036">
                  <a:extLst>
                    <a:ext uri="{9D8B030D-6E8A-4147-A177-3AD203B41FA5}">
                      <a16:colId xmlns:a16="http://schemas.microsoft.com/office/drawing/2014/main" val="451241053"/>
                    </a:ext>
                  </a:extLst>
                </a:gridCol>
                <a:gridCol w="4169047">
                  <a:extLst>
                    <a:ext uri="{9D8B030D-6E8A-4147-A177-3AD203B41FA5}">
                      <a16:colId xmlns:a16="http://schemas.microsoft.com/office/drawing/2014/main" val="2202613853"/>
                    </a:ext>
                  </a:extLst>
                </a:gridCol>
              </a:tblGrid>
              <a:tr h="112434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How can it affect jobs?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Think about </a:t>
                      </a:r>
                      <a:r>
                        <a:rPr lang="en-GB" sz="2400" dirty="0" smtClean="0">
                          <a:effectLst/>
                        </a:rPr>
                        <a:t>it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Which job areas will be important?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697626"/>
                  </a:ext>
                </a:extLst>
              </a:tr>
              <a:tr h="31936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Demand for services such as catering, fitness, health spas and gaming.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Some farms are turning to tourism as well as farming.  More overseas visitors.  More hotels offering spa facilities.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Health and </a:t>
                      </a:r>
                      <a:r>
                        <a:rPr lang="en-GB" sz="2400" dirty="0" smtClean="0">
                          <a:effectLst/>
                        </a:rPr>
                        <a:t>Beauty</a:t>
                      </a:r>
                      <a:r>
                        <a:rPr lang="en-GB" sz="2400" dirty="0">
                          <a:effectLst/>
                        </a:rPr>
                        <a:t>, Sport and </a:t>
                      </a:r>
                      <a:r>
                        <a:rPr lang="en-GB" sz="2400" dirty="0" smtClean="0">
                          <a:effectLst/>
                        </a:rPr>
                        <a:t>Leisure</a:t>
                      </a:r>
                      <a:r>
                        <a:rPr lang="en-GB" sz="2400" dirty="0">
                          <a:effectLst/>
                        </a:rPr>
                        <a:t>, Hospitality and </a:t>
                      </a:r>
                      <a:r>
                        <a:rPr lang="en-GB" sz="2400" dirty="0" smtClean="0">
                          <a:effectLst/>
                        </a:rPr>
                        <a:t>Tourism</a:t>
                      </a:r>
                      <a:r>
                        <a:rPr lang="en-GB" sz="2400" dirty="0">
                          <a:effectLst/>
                        </a:rPr>
                        <a:t>, Creative and </a:t>
                      </a:r>
                      <a:r>
                        <a:rPr lang="en-GB" sz="2400" dirty="0" smtClean="0">
                          <a:effectLst/>
                        </a:rPr>
                        <a:t>Media</a:t>
                      </a:r>
                      <a:r>
                        <a:rPr lang="en-GB" sz="2400" dirty="0">
                          <a:effectLst/>
                        </a:rPr>
                        <a:t>, Sales and </a:t>
                      </a:r>
                      <a:r>
                        <a:rPr lang="en-GB" sz="2400" dirty="0" smtClean="0">
                          <a:effectLst/>
                        </a:rPr>
                        <a:t>Marketing</a:t>
                      </a:r>
                      <a:r>
                        <a:rPr lang="en-GB" sz="2400" dirty="0">
                          <a:effectLst/>
                        </a:rPr>
                        <a:t>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5794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688320" y="124317"/>
            <a:ext cx="1503680" cy="15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/>
              <a:t>What About Qualifications?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GB" dirty="0"/>
              <a:t>The majority of jobs available now and in the future require at least level 2 </a:t>
            </a:r>
            <a:r>
              <a:rPr lang="en-GB" dirty="0" smtClean="0"/>
              <a:t>or </a:t>
            </a:r>
            <a:r>
              <a:rPr lang="en-GB" dirty="0"/>
              <a:t>level 3 qualifications but over 40% of UK jobs will be for graduates. </a:t>
            </a:r>
            <a:endParaRPr lang="en-GB" dirty="0" smtClean="0"/>
          </a:p>
          <a:p>
            <a:pPr fontAlgn="base"/>
            <a:r>
              <a:rPr lang="en-GB" dirty="0" smtClean="0"/>
              <a:t>Why</a:t>
            </a:r>
            <a:r>
              <a:rPr lang="en-GB" dirty="0"/>
              <a:t>?  Because the UK needs to compete with the rest of the world!</a:t>
            </a:r>
          </a:p>
          <a:p>
            <a:pPr fontAlgn="base"/>
            <a:r>
              <a:rPr lang="en-GB" b="1" dirty="0"/>
              <a:t>What does this mean to </a:t>
            </a:r>
            <a:r>
              <a:rPr lang="en-GB" b="1" dirty="0" smtClean="0"/>
              <a:t>you?</a:t>
            </a:r>
            <a:endParaRPr lang="en-GB" dirty="0"/>
          </a:p>
          <a:p>
            <a:pPr fontAlgn="base"/>
            <a:r>
              <a:rPr lang="en-GB" dirty="0"/>
              <a:t>The more qualifications </a:t>
            </a:r>
            <a:r>
              <a:rPr lang="en-GB" dirty="0" smtClean="0"/>
              <a:t>you </a:t>
            </a:r>
            <a:r>
              <a:rPr lang="en-GB" dirty="0"/>
              <a:t>have, the more jobs </a:t>
            </a:r>
            <a:r>
              <a:rPr lang="en-GB" dirty="0" smtClean="0"/>
              <a:t>you </a:t>
            </a:r>
            <a:r>
              <a:rPr lang="en-GB" dirty="0"/>
              <a:t>can apply for.  Most employers want someone who has at leave five good GCSEs including English and Maths, and often Science too. </a:t>
            </a:r>
            <a:endParaRPr lang="en-GB" dirty="0" smtClean="0"/>
          </a:p>
          <a:p>
            <a:pPr fontAlgn="base"/>
            <a:r>
              <a:rPr lang="en-GB" dirty="0" smtClean="0"/>
              <a:t>If you </a:t>
            </a:r>
            <a:r>
              <a:rPr lang="en-GB" dirty="0"/>
              <a:t>have these and some work experience, this provides the best foundations to move into </a:t>
            </a:r>
            <a:r>
              <a:rPr lang="en-GB" dirty="0" smtClean="0"/>
              <a:t>your </a:t>
            </a:r>
            <a:r>
              <a:rPr lang="en-GB" dirty="0"/>
              <a:t>chosen career.</a:t>
            </a: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256983" y="18447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Jobs – A Growth Area?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What is STEM?</a:t>
            </a:r>
            <a:endParaRPr lang="en-GB" dirty="0"/>
          </a:p>
          <a:p>
            <a:pPr fontAlgn="base"/>
            <a:r>
              <a:rPr lang="en-GB" dirty="0"/>
              <a:t>STEM stands for </a:t>
            </a:r>
            <a:r>
              <a:rPr lang="en-GB" dirty="0" smtClean="0"/>
              <a:t>Science</a:t>
            </a:r>
            <a:r>
              <a:rPr lang="en-GB" dirty="0"/>
              <a:t>, </a:t>
            </a:r>
            <a:r>
              <a:rPr lang="en-GB" dirty="0" smtClean="0"/>
              <a:t>Technology</a:t>
            </a:r>
            <a:r>
              <a:rPr lang="en-GB" dirty="0"/>
              <a:t>, </a:t>
            </a:r>
            <a:r>
              <a:rPr lang="en-GB" dirty="0" smtClean="0"/>
              <a:t>Engineering </a:t>
            </a:r>
            <a:r>
              <a:rPr lang="en-GB" dirty="0"/>
              <a:t>and </a:t>
            </a:r>
            <a:r>
              <a:rPr lang="en-GB" dirty="0" smtClean="0"/>
              <a:t>Maths. </a:t>
            </a:r>
          </a:p>
          <a:p>
            <a:pPr fontAlgn="base"/>
            <a:r>
              <a:rPr lang="en-GB" dirty="0" smtClean="0"/>
              <a:t> </a:t>
            </a:r>
            <a:r>
              <a:rPr lang="en-GB" dirty="0"/>
              <a:t>Employers value the skills you develop in STEM subjects and careers. </a:t>
            </a:r>
            <a:endParaRPr lang="en-GB" dirty="0" smtClean="0"/>
          </a:p>
          <a:p>
            <a:pPr fontAlgn="base"/>
            <a:r>
              <a:rPr lang="en-GB" dirty="0" smtClean="0"/>
              <a:t> </a:t>
            </a:r>
            <a:r>
              <a:rPr lang="en-GB" dirty="0"/>
              <a:t>Why?  Because there are going to be more skilled jobs available in these areas in the </a:t>
            </a:r>
            <a:r>
              <a:rPr lang="en-GB" dirty="0" smtClean="0"/>
              <a:t>future. </a:t>
            </a:r>
          </a:p>
          <a:p>
            <a:pPr fontAlgn="base"/>
            <a:r>
              <a:rPr lang="en-GB" dirty="0" smtClean="0"/>
              <a:t>Being </a:t>
            </a:r>
            <a:r>
              <a:rPr lang="en-GB" dirty="0"/>
              <a:t>creative is also important, to be innovative in solving workplace challenges.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349346" y="0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22/3b/6c/223b6c9852f5a6feb6c32d0786fdcc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95" r="-1734" b="69546"/>
          <a:stretch/>
        </p:blipFill>
        <p:spPr bwMode="auto">
          <a:xfrm>
            <a:off x="1554480" y="1097280"/>
            <a:ext cx="9804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736x/22/3b/6c/223b6c9852f5a6feb6c32d0786fdcc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31171" r="1041" b="52609"/>
          <a:stretch/>
        </p:blipFill>
        <p:spPr bwMode="auto">
          <a:xfrm>
            <a:off x="213360" y="1209040"/>
            <a:ext cx="114096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22/3b/6c/223b6c9852f5a6feb6c32d0786fdcc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0" r="549" b="33387"/>
          <a:stretch/>
        </p:blipFill>
        <p:spPr bwMode="auto">
          <a:xfrm>
            <a:off x="155575" y="1615440"/>
            <a:ext cx="11853545" cy="4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introduce LMI </a:t>
            </a:r>
            <a:r>
              <a:rPr lang="en-GB" dirty="0"/>
              <a:t>t</a:t>
            </a:r>
            <a:r>
              <a:rPr lang="en-GB" dirty="0" smtClean="0"/>
              <a:t>o you </a:t>
            </a:r>
          </a:p>
          <a:p>
            <a:r>
              <a:rPr lang="en-GB" dirty="0" smtClean="0"/>
              <a:t>To develop your understanding of the labour market in Cumbria</a:t>
            </a:r>
          </a:p>
          <a:p>
            <a:r>
              <a:rPr lang="en-GB" dirty="0" smtClean="0"/>
              <a:t>To highlight how the world of work has changed </a:t>
            </a:r>
          </a:p>
          <a:p>
            <a:r>
              <a:rPr lang="en-GB" dirty="0" smtClean="0"/>
              <a:t>To identify growth areas including (STEM careers)</a:t>
            </a:r>
          </a:p>
          <a:p>
            <a:r>
              <a:rPr lang="en-GB" dirty="0" smtClean="0"/>
              <a:t>To signpost you to where you can find labour market information to help you on your career journey.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736x/22/3b/6c/223b6c9852f5a6feb6c32d0786fdcc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1" b="17810"/>
          <a:stretch/>
        </p:blipFill>
        <p:spPr bwMode="auto">
          <a:xfrm>
            <a:off x="155575" y="1757680"/>
            <a:ext cx="11416665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8000" dirty="0" smtClean="0"/>
              <a:t>Cue Video 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9640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4800" dirty="0" smtClean="0">
              <a:hlinkClick r:id="rId2"/>
            </a:endParaRPr>
          </a:p>
          <a:p>
            <a:pPr algn="ctr"/>
            <a:endParaRPr lang="en-GB" sz="4800" dirty="0">
              <a:hlinkClick r:id="rId2"/>
            </a:endParaRPr>
          </a:p>
          <a:p>
            <a:pPr algn="ctr"/>
            <a:r>
              <a:rPr lang="en-GB" sz="4800" dirty="0" smtClean="0">
                <a:hlinkClick r:id="rId2"/>
              </a:rPr>
              <a:t>Where STEM Can Take You | STEM</a:t>
            </a:r>
            <a:endParaRPr lang="en-GB" sz="4800" dirty="0" smtClean="0"/>
          </a:p>
          <a:p>
            <a:pPr algn="ctr"/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9912466" y="36512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600" y="1868553"/>
            <a:ext cx="9418320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6B004B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Salaries</a:t>
            </a:r>
            <a:endParaRPr lang="en-GB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 for full time jobs in 2020 was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£38,600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Cumbrian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salary for full time jobs in 2020 was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£35,750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paid occupation in the UK was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Executive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an average salary of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£126,600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jobs listed in the UK’s best paid occupations in 2020 were Aircraft Pilots &amp; Flight Engineers, Marketing &amp; Sales Directors, Legal Professionals and Financial Managers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9912466" y="36512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3037840" y="844235"/>
            <a:ext cx="1676400" cy="203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 worker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1,605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21,144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40080" y="841216"/>
            <a:ext cx="2001520" cy="2034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Nurse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1,636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37,950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110480" y="888892"/>
            <a:ext cx="1605279" cy="1942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605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23,585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267573" y="841219"/>
            <a:ext cx="1835786" cy="2034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Managers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557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37,879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40080" y="3677920"/>
            <a:ext cx="2001520" cy="2499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Domestic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495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20,517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108960" y="3677920"/>
            <a:ext cx="1605280" cy="2499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Customer Service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22,178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9773920" y="829789"/>
            <a:ext cx="1828800" cy="2045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526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33,860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110480" y="3677920"/>
            <a:ext cx="1605279" cy="2499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472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27,493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827892" y="3677920"/>
            <a:ext cx="1774828" cy="2499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Engineering Professional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452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62,055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267573" y="3665201"/>
            <a:ext cx="1835786" cy="25120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Programmer / Software Developer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462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advertised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salary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52,944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40080" y="343041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most advertised jobs in 2020 are listed below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0" y="53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40" y="4565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The 10 employers below advertised the most jobs in Cumbria in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93979"/>
              </p:ext>
            </p:extLst>
          </p:nvPr>
        </p:nvGraphicFramePr>
        <p:xfrm>
          <a:off x="629920" y="2559844"/>
          <a:ext cx="10723880" cy="391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671">
                  <a:extLst>
                    <a:ext uri="{9D8B030D-6E8A-4147-A177-3AD203B41FA5}">
                      <a16:colId xmlns:a16="http://schemas.microsoft.com/office/drawing/2014/main" val="4101605503"/>
                    </a:ext>
                  </a:extLst>
                </a:gridCol>
                <a:gridCol w="5742474">
                  <a:extLst>
                    <a:ext uri="{9D8B030D-6E8A-4147-A177-3AD203B41FA5}">
                      <a16:colId xmlns:a16="http://schemas.microsoft.com/office/drawing/2014/main" val="71859277"/>
                    </a:ext>
                  </a:extLst>
                </a:gridCol>
                <a:gridCol w="4029735">
                  <a:extLst>
                    <a:ext uri="{9D8B030D-6E8A-4147-A177-3AD203B41FA5}">
                      <a16:colId xmlns:a16="http://schemas.microsoft.com/office/drawing/2014/main" val="2658589293"/>
                    </a:ext>
                  </a:extLst>
                </a:gridCol>
              </a:tblGrid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National Health Service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 dirty="0">
                          <a:effectLst/>
                        </a:rPr>
                        <a:t>2,203 job postings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464977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Cumbria County Council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635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014392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BAE Systems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547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5272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Vida Education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199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375585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Cera Care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197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4303012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Walgreens Boots Alliance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171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561512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Phoenix Care Staff Limited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133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2652407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Creative Support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131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2702286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Center Parcs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>
                          <a:effectLst/>
                        </a:rPr>
                        <a:t>115 job postings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819158"/>
                  </a:ext>
                </a:extLst>
              </a:tr>
              <a:tr h="350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M2 Education Limited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400" dirty="0">
                          <a:effectLst/>
                        </a:rPr>
                        <a:t>104 job postings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5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0740" y="850737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Health Care 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95102" y="337328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Growth</a:t>
            </a:r>
            <a:r>
              <a:rPr kumimoji="0" lang="en-GB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Areas/Sectors in Cumbria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860258"/>
            <a:ext cx="1607488" cy="13385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Social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74395" y="841216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Advanced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anufacturing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25346" y="860259"/>
            <a:ext cx="1920240" cy="2523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Nuclear &amp; Clean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nergy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483835" y="829787"/>
            <a:ext cx="1920240" cy="25534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Construction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3924" y="4285454"/>
            <a:ext cx="1920240" cy="224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Tourism &amp; The Visitor Economy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045198" y="4285453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Transport &amp; Logistics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11889" y="7102474"/>
            <a:ext cx="2351471" cy="155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00159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Creative &amp; Cultural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483835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Rural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2" descr="Health Care Car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331772"/>
            <a:ext cx="1886100" cy="20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social 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91" y="1425908"/>
            <a:ext cx="1607489" cy="19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manufact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888" y="1529557"/>
            <a:ext cx="1909352" cy="1853723"/>
          </a:xfrm>
          <a:prstGeom prst="rect">
            <a:avLst/>
          </a:prstGeom>
        </p:spPr>
      </p:pic>
      <p:pic>
        <p:nvPicPr>
          <p:cNvPr id="13326" name="Picture 14" descr="Image result for wind turb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80" y="1529557"/>
            <a:ext cx="1987206" cy="18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835" y="1482317"/>
            <a:ext cx="1948627" cy="194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24" y="5212080"/>
            <a:ext cx="1920240" cy="132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692" y="4927600"/>
            <a:ext cx="1903746" cy="1682195"/>
          </a:xfrm>
          <a:prstGeom prst="rect">
            <a:avLst/>
          </a:prstGeom>
        </p:spPr>
      </p:pic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44400" y="4285452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472" y="4927600"/>
            <a:ext cx="1891908" cy="1682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0159" y="4927600"/>
            <a:ext cx="1920240" cy="1682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3835" y="4927599"/>
            <a:ext cx="1948627" cy="1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match the Cumbrian Employers on the next slide to the sectors on the previous slide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here is </a:t>
            </a:r>
            <a:r>
              <a:rPr lang="en-GB" dirty="0" smtClean="0"/>
              <a:t>at least 1 for each sector some have more 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(</a:t>
            </a:r>
            <a:r>
              <a:rPr lang="en-GB" dirty="0" smtClean="0"/>
              <a:t>3 </a:t>
            </a:r>
            <a:r>
              <a:rPr lang="en-GB" dirty="0" smtClean="0"/>
              <a:t>minutes </a:t>
            </a:r>
            <a:r>
              <a:rPr lang="en-GB" dirty="0" smtClean="0"/>
              <a:t>to do it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9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0551" y="1077419"/>
            <a:ext cx="9366325" cy="52441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in Cumbria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8341" y="4482265"/>
            <a:ext cx="8596313" cy="1571625"/>
          </a:xfrm>
        </p:spPr>
        <p:txBody>
          <a:bodyPr/>
          <a:lstStyle/>
          <a:p>
            <a:pPr defTabSz="944097">
              <a:buFont typeface="Wingdings" panose="05000000000000000000" pitchFamily="2" charset="2"/>
              <a:buChar char="Ø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34" indent="-354034" defTabSz="944097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nestl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0" y="1689457"/>
            <a:ext cx="186281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relli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45" y="1892296"/>
            <a:ext cx="1735038" cy="6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e systems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63" y="1967241"/>
            <a:ext cx="19858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2 sisters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" y="2918665"/>
            <a:ext cx="1859965" cy="9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nhs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6" y="3109537"/>
            <a:ext cx="13906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ealy beds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67" y="2954430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innovia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28" y="5480546"/>
            <a:ext cx="2167651" cy="11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rown cork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74" y="4390496"/>
            <a:ext cx="1808417" cy="6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plad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94" y="4215565"/>
            <a:ext cx="1428750" cy="13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heinz logo 2017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18" y="4361878"/>
            <a:ext cx="1428750" cy="10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21" y="5218850"/>
            <a:ext cx="1499613" cy="92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83" y="5304712"/>
            <a:ext cx="1416853" cy="1273575"/>
          </a:xfrm>
          <a:prstGeom prst="rect">
            <a:avLst/>
          </a:prstGeom>
        </p:spPr>
      </p:pic>
      <p:pic>
        <p:nvPicPr>
          <p:cNvPr id="7" name="Picture 2" descr="Image result for story construction cumbri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72" y="1289869"/>
            <a:ext cx="1149081" cy="1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4601" y="5753141"/>
            <a:ext cx="26765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87136" y="1622180"/>
            <a:ext cx="1017922" cy="1017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8"/>
          <a:srcRect l="8518" t="37127" r="2249" b="31808"/>
          <a:stretch/>
        </p:blipFill>
        <p:spPr>
          <a:xfrm>
            <a:off x="7148563" y="1372019"/>
            <a:ext cx="2085816" cy="573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54224" y="3296544"/>
            <a:ext cx="2340844" cy="429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79007" y="2915383"/>
            <a:ext cx="1255647" cy="1329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4975" y="4222033"/>
            <a:ext cx="2190460" cy="1109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85324" y="4215565"/>
            <a:ext cx="2048994" cy="5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8000" dirty="0" smtClean="0"/>
              <a:t>Cue Timer 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1898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Cumbria is a great place to live, work and invest.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Lake District is the UK’s most visited National Park and is now a World Heritage Site. </a:t>
            </a:r>
            <a:endParaRPr lang="en-GB" dirty="0" smtClean="0"/>
          </a:p>
          <a:p>
            <a:r>
              <a:rPr lang="en-GB" dirty="0"/>
              <a:t>But Cumbria is not just rural. Cumbria is a modern, exciting and </a:t>
            </a:r>
            <a:r>
              <a:rPr lang="en-GB" dirty="0" smtClean="0"/>
              <a:t>a connected place.</a:t>
            </a:r>
          </a:p>
          <a:p>
            <a:r>
              <a:rPr lang="en-GB" dirty="0"/>
              <a:t>Cumbria </a:t>
            </a:r>
            <a:r>
              <a:rPr lang="en-GB" dirty="0" smtClean="0"/>
              <a:t>is </a:t>
            </a:r>
            <a:r>
              <a:rPr lang="en-GB" dirty="0"/>
              <a:t>an amazing place to work. 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area offers a wide variety of industries including include Nuclear &amp; Clean Energy, Advanced Manufacturing, Food Production, </a:t>
            </a:r>
            <a:r>
              <a:rPr lang="en-GB" dirty="0" smtClean="0"/>
              <a:t>Tourism and </a:t>
            </a:r>
            <a:r>
              <a:rPr lang="en-GB" dirty="0" err="1" smtClean="0"/>
              <a:t>Hopitality</a:t>
            </a:r>
            <a:r>
              <a:rPr lang="en-GB" dirty="0" smtClean="0"/>
              <a:t>, </a:t>
            </a:r>
            <a:r>
              <a:rPr lang="en-GB" dirty="0"/>
              <a:t>Health &amp; Social Care, Construction, Logistics, </a:t>
            </a:r>
            <a:r>
              <a:rPr lang="en-GB" dirty="0" smtClean="0"/>
              <a:t>Creative </a:t>
            </a:r>
            <a:r>
              <a:rPr lang="en-GB" dirty="0"/>
              <a:t>Cultural &amp; </a:t>
            </a:r>
            <a:r>
              <a:rPr lang="en-GB" dirty="0" smtClean="0"/>
              <a:t>Digital Arts and Media </a:t>
            </a:r>
            <a:r>
              <a:rPr lang="en-GB" dirty="0"/>
              <a:t>and Professional Services.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0740" y="850737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Health Care 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95102" y="337328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Growth</a:t>
            </a:r>
            <a:r>
              <a:rPr kumimoji="0" lang="en-GB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Areas/Sectors in Cumbria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860258"/>
            <a:ext cx="1607488" cy="13385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Social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74395" y="841216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Advanced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anufacturing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25346" y="860259"/>
            <a:ext cx="1920240" cy="2523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Nuclear &amp; Clean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nergy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483835" y="829787"/>
            <a:ext cx="1920240" cy="25534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Construction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3923" y="3710137"/>
            <a:ext cx="1974719" cy="28227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Tourism &amp; The Visitor Economy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87660" y="4285452"/>
            <a:ext cx="2193304" cy="224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Transport &amp; Logistics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11889" y="7102474"/>
            <a:ext cx="2351471" cy="155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00159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Creative &amp; Cultural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530674" y="4285451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Rural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AutoShape 6" descr="Image result for manufact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04538" y="4285451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endParaRPr kumimoji="0" lang="en-US" altLang="en-US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5" y="1623908"/>
            <a:ext cx="1390008" cy="78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22" y="1210508"/>
            <a:ext cx="1499746" cy="98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95" y="1491942"/>
            <a:ext cx="1186395" cy="61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658" y="1553696"/>
            <a:ext cx="925067" cy="457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14" y="2079427"/>
            <a:ext cx="1084006" cy="394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698" y="2447460"/>
            <a:ext cx="1235092" cy="5586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612" y="2041690"/>
            <a:ext cx="737931" cy="3757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560" y="2504867"/>
            <a:ext cx="745261" cy="567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0514" y="2978642"/>
            <a:ext cx="937413" cy="36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l="14428" t="21873" r="9112" b="32396"/>
          <a:stretch/>
        </p:blipFill>
        <p:spPr>
          <a:xfrm>
            <a:off x="6024435" y="2966798"/>
            <a:ext cx="1232034" cy="3850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0737" y="1623908"/>
            <a:ext cx="1414395" cy="12741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2120" y="1656495"/>
            <a:ext cx="1152244" cy="11461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7956" y="4612448"/>
            <a:ext cx="945855" cy="9515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131" y="5774713"/>
            <a:ext cx="2231594" cy="5474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7660" y="5199076"/>
            <a:ext cx="2085013" cy="5730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118" y="5050321"/>
            <a:ext cx="1920240" cy="426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6109" y="5749709"/>
            <a:ext cx="1953616" cy="5974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52944" y="5018126"/>
            <a:ext cx="1255885" cy="13290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98781" y="5114537"/>
            <a:ext cx="1815718" cy="920503"/>
          </a:xfrm>
          <a:prstGeom prst="rect">
            <a:avLst/>
          </a:prstGeom>
        </p:spPr>
      </p:pic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Where can you find Labour Market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Careers Fairs</a:t>
            </a:r>
          </a:p>
          <a:p>
            <a:r>
              <a:rPr lang="en-GB" dirty="0" smtClean="0"/>
              <a:t>Open days and taster sessions at colleges and training providers</a:t>
            </a:r>
          </a:p>
          <a:p>
            <a:r>
              <a:rPr lang="en-GB" dirty="0" smtClean="0"/>
              <a:t>Local newspapers</a:t>
            </a:r>
          </a:p>
          <a:p>
            <a:r>
              <a:rPr lang="en-GB" dirty="0" smtClean="0"/>
              <a:t>Social Media</a:t>
            </a:r>
          </a:p>
          <a:p>
            <a:r>
              <a:rPr lang="en-GB" dirty="0" smtClean="0"/>
              <a:t>Leaflets /booklets produced by sectors or local employers</a:t>
            </a:r>
          </a:p>
          <a:p>
            <a:r>
              <a:rPr lang="en-GB" dirty="0" smtClean="0"/>
              <a:t>Workplace visits </a:t>
            </a:r>
          </a:p>
          <a:p>
            <a:r>
              <a:rPr lang="en-GB" dirty="0" smtClean="0"/>
              <a:t>Work experience/placements</a:t>
            </a:r>
          </a:p>
          <a:p>
            <a:r>
              <a:rPr lang="en-GB" dirty="0" smtClean="0"/>
              <a:t>Ask people 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349346" y="0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Cumbria has a lot to offer young people – bright careers with long-term prospects in a fantastic place that can offer both inspiration and excitement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Good transport links from Carlisle via M6 to Glasgow, North West and the Midlands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get to London in 3.5 hours by rail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55" y="4927980"/>
            <a:ext cx="2063416" cy="13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0" y="4674226"/>
            <a:ext cx="161925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16" y="5041946"/>
            <a:ext cx="1087961" cy="113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146" y="125620"/>
            <a:ext cx="201185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Young people need to prepare for roles in an ever changing workforce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Over half the jobs that you will be doing in the future do not even exist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  <a:p>
            <a:pPr marL="0" indent="0" algn="ctr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ctr">
              <a:buNone/>
            </a:pP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get the BEST jobs</a:t>
            </a:r>
          </a:p>
          <a:p>
            <a:endParaRPr lang="en-GB" sz="3800" dirty="0"/>
          </a:p>
          <a:p>
            <a:pPr marL="0" indent="0" algn="ctr">
              <a:buNone/>
            </a:pP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need:</a:t>
            </a:r>
          </a:p>
          <a:p>
            <a:pPr algn="ctr"/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The right exam results</a:t>
            </a:r>
          </a:p>
          <a:p>
            <a:pPr algn="ctr"/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A good attitude and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algn="ctr"/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pPr algn="ctr"/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Attitude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There is a quiz available in the activities zone that is linked to my workshop if you want to test your labour market knowledge.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 smtClean="0"/>
              <a:t>Thankyou for your time- enjoy the rest of the careers fair.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140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Sources of information -</a:t>
            </a:r>
            <a:r>
              <a:rPr lang="en-GB" sz="4000" dirty="0"/>
              <a:t>The information included in this presentation is </a:t>
            </a:r>
            <a:r>
              <a:rPr lang="en-GB" sz="4000" dirty="0" smtClean="0"/>
              <a:t>factual, reliable </a:t>
            </a:r>
            <a:r>
              <a:rPr lang="en-GB" sz="4000" dirty="0"/>
              <a:t>and valid and is sourced from :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GB" dirty="0" smtClean="0"/>
              <a:t>Labour </a:t>
            </a:r>
            <a:r>
              <a:rPr lang="en-GB" dirty="0"/>
              <a:t>Insight (Burning Glass Technologies)</a:t>
            </a:r>
          </a:p>
          <a:p>
            <a:pPr fontAlgn="base"/>
            <a:r>
              <a:rPr lang="en-GB" dirty="0"/>
              <a:t>Annual Population Survey Dec 2020 (Office for National Statistics)</a:t>
            </a:r>
          </a:p>
          <a:p>
            <a:pPr fontAlgn="base"/>
            <a:r>
              <a:rPr lang="en-GB" dirty="0"/>
              <a:t>Mid-Year Population Estimates 2019 (Office for National Statistics)</a:t>
            </a:r>
          </a:p>
          <a:p>
            <a:pPr fontAlgn="base"/>
            <a:r>
              <a:rPr lang="en-GB" dirty="0"/>
              <a:t>Annual Survey of Hours &amp; Earnings 2020 (Office for National Statistics</a:t>
            </a:r>
          </a:p>
          <a:p>
            <a:pPr fontAlgn="base"/>
            <a:r>
              <a:rPr lang="en-GB" dirty="0"/>
              <a:t>Local Economy Forecasting Model Mar 2021 (Cambridge Econometrics)</a:t>
            </a:r>
          </a:p>
          <a:p>
            <a:pPr fontAlgn="base"/>
            <a:r>
              <a:rPr lang="en-GB" dirty="0"/>
              <a:t>UK Business Counts 2020 (Office for National Statistics)</a:t>
            </a:r>
          </a:p>
          <a:p>
            <a:pPr fontAlgn="base"/>
            <a:r>
              <a:rPr lang="en-GB" dirty="0"/>
              <a:t>Business Register Employment Survey 2019 (Office for National Statistics)</a:t>
            </a:r>
          </a:p>
          <a:p>
            <a:pPr fontAlgn="base"/>
            <a:r>
              <a:rPr lang="en-GB" dirty="0"/>
              <a:t>Localities Data Cube 2019/20 (learner home geography) (Department for Education)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5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Cumbria is a great place to live, work and invest.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283" r="7403" b="11273"/>
          <a:stretch/>
        </p:blipFill>
        <p:spPr>
          <a:xfrm>
            <a:off x="182881" y="1868764"/>
            <a:ext cx="11490960" cy="46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/>
              <a:t>The world of work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smtClean="0"/>
              <a:t>The </a:t>
            </a:r>
            <a:r>
              <a:rPr lang="en-GB" dirty="0"/>
              <a:t>world of work is continually changing, particularly as a result of the Covid-19 pandemic, and you may wonder what future employment opportunities will look </a:t>
            </a:r>
            <a:r>
              <a:rPr lang="en-GB" dirty="0" smtClean="0"/>
              <a:t>like .</a:t>
            </a:r>
          </a:p>
          <a:p>
            <a:pPr fontAlgn="base"/>
            <a:r>
              <a:rPr lang="en-GB" dirty="0" smtClean="0"/>
              <a:t>Will people still be working from home in the future?</a:t>
            </a:r>
          </a:p>
          <a:p>
            <a:pPr fontAlgn="base"/>
            <a:r>
              <a:rPr lang="en-GB" dirty="0" err="1" smtClean="0"/>
              <a:t>Brexit</a:t>
            </a:r>
            <a:r>
              <a:rPr lang="en-GB" dirty="0" smtClean="0"/>
              <a:t> – The labour market has changed and some funding has disappeared.</a:t>
            </a:r>
          </a:p>
          <a:p>
            <a:pPr fontAlgn="base"/>
            <a:r>
              <a:rPr lang="en-GB" dirty="0" smtClean="0"/>
              <a:t>Looking </a:t>
            </a:r>
            <a:r>
              <a:rPr lang="en-GB" dirty="0"/>
              <a:t>at future trends, the area around you and the different ways in which we work can help </a:t>
            </a:r>
            <a:r>
              <a:rPr lang="en-GB" dirty="0" smtClean="0"/>
              <a:t>you plan your </a:t>
            </a:r>
            <a:r>
              <a:rPr lang="en-GB" dirty="0"/>
              <a:t>future career.</a:t>
            </a:r>
          </a:p>
          <a:p>
            <a:r>
              <a:rPr lang="en-GB" dirty="0" smtClean="0"/>
              <a:t>This is called </a:t>
            </a:r>
            <a:r>
              <a:rPr lang="en-GB" b="1" u="sng" dirty="0" smtClean="0">
                <a:solidFill>
                  <a:srgbClr val="FF0000"/>
                </a:solidFill>
              </a:rPr>
              <a:t>Labour Market Information.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/>
              <a:t>What is the “labour market”?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Labour </a:t>
            </a:r>
            <a:r>
              <a:rPr lang="en-GB" dirty="0"/>
              <a:t>market information can tell you:</a:t>
            </a:r>
          </a:p>
          <a:p>
            <a:pPr lvl="0" fontAlgn="base"/>
            <a:r>
              <a:rPr lang="en-GB" dirty="0" smtClean="0"/>
              <a:t>The </a:t>
            </a:r>
            <a:r>
              <a:rPr lang="en-GB" dirty="0"/>
              <a:t>number of people in certain types of jobs.</a:t>
            </a:r>
          </a:p>
          <a:p>
            <a:pPr lvl="0" fontAlgn="base"/>
            <a:r>
              <a:rPr lang="en-GB" dirty="0"/>
              <a:t>Which industries are recruiting and where they are located.</a:t>
            </a:r>
          </a:p>
          <a:p>
            <a:pPr lvl="0" fontAlgn="base"/>
            <a:r>
              <a:rPr lang="en-GB" dirty="0"/>
              <a:t>What jobs and skills employers are looking for.</a:t>
            </a:r>
          </a:p>
          <a:p>
            <a:pPr lvl="0" fontAlgn="base"/>
            <a:r>
              <a:rPr lang="en-GB" dirty="0"/>
              <a:t>Growing or declining job areas and general employment trends.</a:t>
            </a:r>
          </a:p>
          <a:p>
            <a:pPr marL="0" indent="0" fontAlgn="base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When thinking about career ideas it is useful to consider what is happening in the labour market and </a:t>
            </a:r>
            <a:r>
              <a:rPr lang="en-GB" dirty="0" smtClean="0"/>
              <a:t>to </a:t>
            </a:r>
            <a:r>
              <a:rPr lang="en-GB" dirty="0"/>
              <a:t>have ‘back up’ ideas.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609600"/>
            <a:ext cx="7886700" cy="1348509"/>
          </a:xfrm>
        </p:spPr>
        <p:txBody>
          <a:bodyPr/>
          <a:lstStyle/>
          <a:p>
            <a:pPr algn="ctr"/>
            <a:r>
              <a:rPr lang="en-GB" dirty="0" smtClean="0"/>
              <a:t>Why do </a:t>
            </a:r>
            <a:r>
              <a:rPr lang="en-GB" dirty="0"/>
              <a:t>I need to know about </a:t>
            </a:r>
            <a:r>
              <a:rPr lang="en-GB" dirty="0" smtClean="0"/>
              <a:t>that?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52650" y="2215239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Knowing certain </a:t>
            </a:r>
            <a:r>
              <a:rPr lang="en-US" dirty="0" smtClean="0"/>
              <a:t>information  </a:t>
            </a:r>
            <a:r>
              <a:rPr lang="en-US" dirty="0"/>
              <a:t>makes decision making easier</a:t>
            </a:r>
          </a:p>
          <a:p>
            <a:r>
              <a:rPr lang="en-US" dirty="0"/>
              <a:t>It answers questions such as:-</a:t>
            </a:r>
          </a:p>
          <a:p>
            <a:pPr lvl="1"/>
            <a:r>
              <a:rPr lang="en-US" dirty="0"/>
              <a:t>Will I need to go to university?</a:t>
            </a:r>
          </a:p>
          <a:p>
            <a:pPr lvl="1"/>
            <a:r>
              <a:rPr lang="en-US" dirty="0"/>
              <a:t>How much will I </a:t>
            </a:r>
            <a:r>
              <a:rPr lang="en-US" dirty="0" smtClean="0"/>
              <a:t>earn?</a:t>
            </a:r>
            <a:endParaRPr lang="en-US" dirty="0"/>
          </a:p>
          <a:p>
            <a:pPr lvl="1"/>
            <a:r>
              <a:rPr lang="en-US" dirty="0"/>
              <a:t>What would I do each day?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352696"/>
            <a:ext cx="3886200" cy="32971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49163" y="61585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3560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Here are just a few new and emerging jobs which didn’t even exist 10 years ago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fontAlgn="base"/>
            <a:r>
              <a:rPr lang="en-GB" dirty="0" smtClean="0"/>
              <a:t>Uber Driver</a:t>
            </a:r>
          </a:p>
          <a:p>
            <a:pPr lvl="0" fontAlgn="base"/>
            <a:r>
              <a:rPr lang="en-GB" dirty="0" smtClean="0"/>
              <a:t>Social Media Influencer</a:t>
            </a:r>
          </a:p>
          <a:p>
            <a:pPr lvl="0" fontAlgn="base"/>
            <a:r>
              <a:rPr lang="en-GB" dirty="0" smtClean="0"/>
              <a:t>Driverless Car Engineer</a:t>
            </a:r>
          </a:p>
          <a:p>
            <a:pPr lvl="0" fontAlgn="base"/>
            <a:r>
              <a:rPr lang="en-GB" dirty="0" smtClean="0"/>
              <a:t>Drone Operator</a:t>
            </a:r>
          </a:p>
          <a:p>
            <a:pPr lvl="0" fontAlgn="base"/>
            <a:r>
              <a:rPr lang="en-GB" dirty="0" smtClean="0"/>
              <a:t>App Developer</a:t>
            </a:r>
          </a:p>
          <a:p>
            <a:pPr lvl="0" fontAlgn="base"/>
            <a:r>
              <a:rPr lang="en-GB" dirty="0" smtClean="0"/>
              <a:t>Zumba Instructor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/>
            <a:r>
              <a:rPr lang="en-GB" dirty="0" smtClean="0"/>
              <a:t>Podcast Producer</a:t>
            </a:r>
          </a:p>
          <a:p>
            <a:pPr lvl="0" fontAlgn="base"/>
            <a:r>
              <a:rPr lang="en-GB" dirty="0" smtClean="0"/>
              <a:t>Big Data Scientist</a:t>
            </a:r>
          </a:p>
          <a:p>
            <a:pPr lvl="0" fontAlgn="base"/>
            <a:r>
              <a:rPr lang="en-GB" dirty="0" smtClean="0"/>
              <a:t>Artificial Intelligence Engineer</a:t>
            </a:r>
          </a:p>
          <a:p>
            <a:pPr lvl="0" fontAlgn="base"/>
            <a:r>
              <a:rPr lang="en-GB" dirty="0" smtClean="0"/>
              <a:t>Contact Tracer</a:t>
            </a:r>
          </a:p>
          <a:p>
            <a:pPr lvl="0" fontAlgn="base"/>
            <a:r>
              <a:rPr lang="en-GB" dirty="0" smtClean="0"/>
              <a:t>Digital Marketing Specialist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9983586" y="855696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4320"/>
            <a:ext cx="9144000" cy="2443480"/>
          </a:xfrm>
        </p:spPr>
        <p:txBody>
          <a:bodyPr>
            <a:noAutofit/>
          </a:bodyPr>
          <a:lstStyle/>
          <a:p>
            <a:r>
              <a:rPr lang="en-GB" sz="6600" dirty="0" smtClean="0"/>
              <a:t>How is the World of Work Changing ?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39927" y="113986"/>
            <a:ext cx="2008908" cy="1807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16" b="-4403"/>
          <a:stretch/>
        </p:blipFill>
        <p:spPr>
          <a:xfrm>
            <a:off x="10012218" y="132459"/>
            <a:ext cx="2008908" cy="18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2082</Words>
  <Application>Microsoft Office PowerPoint</Application>
  <PresentationFormat>Widescreen</PresentationFormat>
  <Paragraphs>279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Aims of the presentation</vt:lpstr>
      <vt:lpstr>Cumbria is a great place to live, work and invest. </vt:lpstr>
      <vt:lpstr>Cumbria is a great place to live, work and invest. </vt:lpstr>
      <vt:lpstr>The world of work </vt:lpstr>
      <vt:lpstr>What is the “labour market”? </vt:lpstr>
      <vt:lpstr>Why do I need to know about that?</vt:lpstr>
      <vt:lpstr>Here are just a few new and emerging jobs which didn’t even exist 10 years ago: </vt:lpstr>
      <vt:lpstr>PowerPoint Presentation</vt:lpstr>
      <vt:lpstr>New technology is being developed all the time.</vt:lpstr>
      <vt:lpstr>People are living longer.</vt:lpstr>
      <vt:lpstr>The skills of people around the world are improving</vt:lpstr>
      <vt:lpstr>We must preserve our environment.</vt:lpstr>
      <vt:lpstr>People are changing how they spend their money, especially to support their wellbeing.</vt:lpstr>
      <vt:lpstr>What About Qualifications?</vt:lpstr>
      <vt:lpstr>STEM Jobs – A Growth Area?</vt:lpstr>
      <vt:lpstr>PowerPoint Presentation</vt:lpstr>
      <vt:lpstr>PowerPoint Presentation</vt:lpstr>
      <vt:lpstr>PowerPoint Presentation</vt:lpstr>
      <vt:lpstr>PowerPoint Presentation</vt:lpstr>
      <vt:lpstr> </vt:lpstr>
      <vt:lpstr>STEM Video</vt:lpstr>
      <vt:lpstr>PowerPoint Presentation</vt:lpstr>
      <vt:lpstr>PowerPoint Presentation</vt:lpstr>
      <vt:lpstr>The 10 employers below advertised the most jobs in Cumbria in 2020 </vt:lpstr>
      <vt:lpstr>PowerPoint Presentation</vt:lpstr>
      <vt:lpstr>Activity </vt:lpstr>
      <vt:lpstr> Employers in Cumbria  </vt:lpstr>
      <vt:lpstr>PowerPoint Presentation</vt:lpstr>
      <vt:lpstr>PowerPoint Presentation</vt:lpstr>
      <vt:lpstr>Where can you find Labour Market Information?</vt:lpstr>
      <vt:lpstr>Other Information</vt:lpstr>
      <vt:lpstr>Young people need to prepare for roles in an ever changing workforce  </vt:lpstr>
      <vt:lpstr>Activities</vt:lpstr>
      <vt:lpstr>Sources of information -The information included in this presentation is factual, reliable and valid and is sourced from : </vt:lpstr>
    </vt:vector>
  </TitlesOfParts>
  <Company>Cumbria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Tate, Jo</dc:creator>
  <cp:lastModifiedBy>Tate, Jo</cp:lastModifiedBy>
  <cp:revision>45</cp:revision>
  <dcterms:created xsi:type="dcterms:W3CDTF">2021-09-29T10:00:28Z</dcterms:created>
  <dcterms:modified xsi:type="dcterms:W3CDTF">2021-10-14T10:00:41Z</dcterms:modified>
</cp:coreProperties>
</file>