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68" r:id="rId3"/>
    <p:sldId id="279" r:id="rId4"/>
    <p:sldId id="269" r:id="rId5"/>
    <p:sldId id="270" r:id="rId6"/>
    <p:sldId id="263" r:id="rId7"/>
    <p:sldId id="272" r:id="rId8"/>
    <p:sldId id="280" r:id="rId9"/>
    <p:sldId id="264" r:id="rId10"/>
    <p:sldId id="275" r:id="rId11"/>
    <p:sldId id="276" r:id="rId12"/>
    <p:sldId id="27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8A8"/>
    <a:srgbClr val="E8B463"/>
    <a:srgbClr val="ED6E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07" autoAdjust="0"/>
    <p:restoredTop sz="94660"/>
  </p:normalViewPr>
  <p:slideViewPr>
    <p:cSldViewPr snapToGrid="0">
      <p:cViewPr varScale="1">
        <p:scale>
          <a:sx n="67" d="100"/>
          <a:sy n="67" d="100"/>
        </p:scale>
        <p:origin x="572" y="44"/>
      </p:cViewPr>
      <p:guideLst/>
    </p:cSldViewPr>
  </p:slideViewPr>
  <p:notesTextViewPr>
    <p:cViewPr>
      <p:scale>
        <a:sx n="1" d="1"/>
        <a:sy n="1" d="1"/>
      </p:scale>
      <p:origin x="0" y="0"/>
    </p:cViewPr>
  </p:notesTextViewPr>
  <p:notesViewPr>
    <p:cSldViewPr snapToGrid="0" showGuides="1">
      <p:cViewPr varScale="1">
        <p:scale>
          <a:sx n="100" d="100"/>
          <a:sy n="100" d="100"/>
        </p:scale>
        <p:origin x="3776"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354280-F051-AE48-850A-332D974140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982A297-9A11-1F49-B649-13DAACAB4F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84BA96-F239-434D-9928-110F9DAEFF54}" type="datetimeFigureOut">
              <a:rPr lang="en-GB" smtClean="0"/>
              <a:t>10/03/2022</a:t>
            </a:fld>
            <a:endParaRPr lang="en-GB"/>
          </a:p>
        </p:txBody>
      </p:sp>
      <p:sp>
        <p:nvSpPr>
          <p:cNvPr id="4" name="Footer Placeholder 3">
            <a:extLst>
              <a:ext uri="{FF2B5EF4-FFF2-40B4-BE49-F238E27FC236}">
                <a16:creationId xmlns:a16="http://schemas.microsoft.com/office/drawing/2014/main" id="{98F97592-3A06-6C4F-B94E-3F66BCF76A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481DB09-358F-2445-8C20-F6DBD6F243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45CE97-A8EA-954C-AD5A-E369836701EC}" type="slidenum">
              <a:rPr lang="en-GB" smtClean="0"/>
              <a:t>‹#›</a:t>
            </a:fld>
            <a:endParaRPr lang="en-GB"/>
          </a:p>
        </p:txBody>
      </p:sp>
    </p:spTree>
    <p:extLst>
      <p:ext uri="{BB962C8B-B14F-4D97-AF65-F5344CB8AC3E}">
        <p14:creationId xmlns:p14="http://schemas.microsoft.com/office/powerpoint/2010/main" val="34008760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E323DC58-E4CB-AE4A-AAFE-518F301E02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097280" y="1687485"/>
            <a:ext cx="10058400" cy="1922732"/>
          </a:xfrm>
        </p:spPr>
        <p:txBody>
          <a:bodyPr anchor="ctr">
            <a:normAutofit/>
          </a:bodyPr>
          <a:lstStyle>
            <a:lvl1pPr algn="l">
              <a:lnSpc>
                <a:spcPct val="85000"/>
              </a:lnSpc>
              <a:defRPr sz="5400" spc="-5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00051" y="3740725"/>
            <a:ext cx="10058400" cy="859527"/>
          </a:xfrm>
        </p:spPr>
        <p:txBody>
          <a:bodyPr lIns="91440" rIns="91440">
            <a:normAutofit/>
          </a:bodyPr>
          <a:lstStyle>
            <a:lvl1pPr marL="0" indent="0" algn="l">
              <a:buNone/>
              <a:defRPr sz="2400" b="1" cap="all" spc="200" baseline="0">
                <a:solidFill>
                  <a:schemeClr val="bg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3558462"/>
            <a:ext cx="9875520" cy="0"/>
          </a:xfrm>
          <a:prstGeom prst="line">
            <a:avLst/>
          </a:prstGeom>
          <a:ln w="28575">
            <a:solidFill>
              <a:srgbClr val="ED6E4F"/>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320B5FCA-2693-6F44-8A78-FFB8DBBB4C9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045439" y="4967656"/>
            <a:ext cx="6199958" cy="1346986"/>
          </a:xfrm>
          <a:prstGeom prst="rect">
            <a:avLst/>
          </a:prstGeom>
        </p:spPr>
      </p:pic>
    </p:spTree>
    <p:extLst>
      <p:ext uri="{BB962C8B-B14F-4D97-AF65-F5344CB8AC3E}">
        <p14:creationId xmlns:p14="http://schemas.microsoft.com/office/powerpoint/2010/main" val="54205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9" name="Text Placeholder 8">
            <a:extLst>
              <a:ext uri="{FF2B5EF4-FFF2-40B4-BE49-F238E27FC236}">
                <a16:creationId xmlns:a16="http://schemas.microsoft.com/office/drawing/2014/main" id="{892A9632-AEF8-5940-9056-3108D4CFD233}"/>
              </a:ext>
            </a:extLst>
          </p:cNvPr>
          <p:cNvSpPr>
            <a:spLocks noGrp="1"/>
          </p:cNvSpPr>
          <p:nvPr>
            <p:ph type="body" sz="quarter" idx="10"/>
          </p:nvPr>
        </p:nvSpPr>
        <p:spPr>
          <a:xfrm>
            <a:off x="455613" y="1847589"/>
            <a:ext cx="10058401" cy="4261472"/>
          </a:xfrm>
        </p:spPr>
        <p:txBody>
          <a:bodyPr/>
          <a:lstStyle>
            <a:lvl1pPr>
              <a:buClr>
                <a:srgbClr val="ED6E4F"/>
              </a:buClr>
              <a:defRPr/>
            </a:lvl1pPr>
            <a:lvl2pPr>
              <a:buClr>
                <a:srgbClr val="ED6E4F"/>
              </a:buClr>
              <a:defRPr/>
            </a:lvl2pPr>
            <a:lvl3pPr>
              <a:buClr>
                <a:srgbClr val="ED6E4F"/>
              </a:buClr>
              <a:defRPr/>
            </a:lvl3pPr>
            <a:lvl4pPr>
              <a:buClr>
                <a:srgbClr val="ED6E4F"/>
              </a:buClr>
              <a:defRPr/>
            </a:lvl4pPr>
            <a:lvl5pPr>
              <a:buClr>
                <a:srgbClr val="ED6E4F"/>
              </a:buCl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cxnSp>
        <p:nvCxnSpPr>
          <p:cNvPr id="10" name="Straight Connector 9">
            <a:extLst>
              <a:ext uri="{FF2B5EF4-FFF2-40B4-BE49-F238E27FC236}">
                <a16:creationId xmlns:a16="http://schemas.microsoft.com/office/drawing/2014/main" id="{C5D82AA2-5FCB-CA44-9636-9F3382B3046E}"/>
              </a:ext>
            </a:extLst>
          </p:cNvPr>
          <p:cNvCxnSpPr/>
          <p:nvPr userDrawn="1"/>
        </p:nvCxnSpPr>
        <p:spPr>
          <a:xfrm>
            <a:off x="456148" y="1559170"/>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395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097280" y="6459785"/>
            <a:ext cx="2472271" cy="365125"/>
          </a:xfrm>
          <a:prstGeom prst="rect">
            <a:avLst/>
          </a:prstGeom>
        </p:spPr>
        <p:txBody>
          <a:bodyPr/>
          <a:lstStyle/>
          <a:p>
            <a:fld id="{DD020889-A332-488F-8EC8-C04FE46BC5CB}" type="datetimeFigureOut">
              <a:rPr lang="en-GB" smtClean="0"/>
              <a:t>10/03/2022</a:t>
            </a:fld>
            <a:endParaRPr lang="en-GB"/>
          </a:p>
        </p:txBody>
      </p:sp>
      <p:sp>
        <p:nvSpPr>
          <p:cNvPr id="6" name="Footer Placeholder 5"/>
          <p:cNvSpPr>
            <a:spLocks noGrp="1"/>
          </p:cNvSpPr>
          <p:nvPr>
            <p:ph type="ftr" sz="quarter" idx="11"/>
          </p:nvPr>
        </p:nvSpPr>
        <p:spPr>
          <a:xfrm>
            <a:off x="3686185" y="6459785"/>
            <a:ext cx="4822804"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D362E2C3-1645-41AB-88FD-527E5246B92F}" type="slidenum">
              <a:rPr lang="en-GB" smtClean="0"/>
              <a:t>‹#›</a:t>
            </a:fld>
            <a:endParaRPr lang="en-GB"/>
          </a:p>
        </p:txBody>
      </p:sp>
    </p:spTree>
    <p:extLst>
      <p:ext uri="{BB962C8B-B14F-4D97-AF65-F5344CB8AC3E}">
        <p14:creationId xmlns:p14="http://schemas.microsoft.com/office/powerpoint/2010/main" val="387765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97280" y="6459785"/>
            <a:ext cx="2472271" cy="365125"/>
          </a:xfrm>
          <a:prstGeom prst="rect">
            <a:avLst/>
          </a:prstGeom>
        </p:spPr>
        <p:txBody>
          <a:bodyPr/>
          <a:lstStyle/>
          <a:p>
            <a:fld id="{DD020889-A332-488F-8EC8-C04FE46BC5CB}" type="datetimeFigureOut">
              <a:rPr lang="en-GB" smtClean="0"/>
              <a:t>10/03/2022</a:t>
            </a:fld>
            <a:endParaRPr lang="en-GB"/>
          </a:p>
        </p:txBody>
      </p:sp>
      <p:sp>
        <p:nvSpPr>
          <p:cNvPr id="8" name="Footer Placeholder 7"/>
          <p:cNvSpPr>
            <a:spLocks noGrp="1"/>
          </p:cNvSpPr>
          <p:nvPr>
            <p:ph type="ftr" sz="quarter" idx="11"/>
          </p:nvPr>
        </p:nvSpPr>
        <p:spPr>
          <a:xfrm>
            <a:off x="3686185" y="6459785"/>
            <a:ext cx="4822804"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D362E2C3-1645-41AB-88FD-527E5246B92F}" type="slidenum">
              <a:rPr lang="en-GB" smtClean="0"/>
              <a:t>‹#›</a:t>
            </a:fld>
            <a:endParaRPr lang="en-GB"/>
          </a:p>
        </p:txBody>
      </p:sp>
    </p:spTree>
    <p:extLst>
      <p:ext uri="{BB962C8B-B14F-4D97-AF65-F5344CB8AC3E}">
        <p14:creationId xmlns:p14="http://schemas.microsoft.com/office/powerpoint/2010/main" val="67473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97280" y="6459785"/>
            <a:ext cx="2472271" cy="365125"/>
          </a:xfrm>
          <a:prstGeom prst="rect">
            <a:avLst/>
          </a:prstGeom>
        </p:spPr>
        <p:txBody>
          <a:bodyPr/>
          <a:lstStyle/>
          <a:p>
            <a:fld id="{DD020889-A332-488F-8EC8-C04FE46BC5CB}" type="datetimeFigureOut">
              <a:rPr lang="en-GB" smtClean="0"/>
              <a:t>10/03/2022</a:t>
            </a:fld>
            <a:endParaRPr lang="en-GB"/>
          </a:p>
        </p:txBody>
      </p:sp>
      <p:sp>
        <p:nvSpPr>
          <p:cNvPr id="4" name="Footer Placeholder 3"/>
          <p:cNvSpPr>
            <a:spLocks noGrp="1"/>
          </p:cNvSpPr>
          <p:nvPr>
            <p:ph type="ftr" sz="quarter" idx="11"/>
          </p:nvPr>
        </p:nvSpPr>
        <p:spPr>
          <a:xfrm>
            <a:off x="3686185" y="6459785"/>
            <a:ext cx="4822804"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9900458" y="6459785"/>
            <a:ext cx="1312025" cy="365125"/>
          </a:xfrm>
          <a:prstGeom prst="rect">
            <a:avLst/>
          </a:prstGeom>
        </p:spPr>
        <p:txBody>
          <a:bodyPr/>
          <a:lstStyle/>
          <a:p>
            <a:fld id="{D362E2C3-1645-41AB-88FD-527E5246B92F}" type="slidenum">
              <a:rPr lang="en-GB" smtClean="0"/>
              <a:t>‹#›</a:t>
            </a:fld>
            <a:endParaRPr lang="en-GB"/>
          </a:p>
        </p:txBody>
      </p:sp>
    </p:spTree>
    <p:extLst>
      <p:ext uri="{BB962C8B-B14F-4D97-AF65-F5344CB8AC3E}">
        <p14:creationId xmlns:p14="http://schemas.microsoft.com/office/powerpoint/2010/main" val="23541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FD21BD2-C480-3E49-83A0-B487E6406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a:extLst>
              <a:ext uri="{FF2B5EF4-FFF2-40B4-BE49-F238E27FC236}">
                <a16:creationId xmlns:a16="http://schemas.microsoft.com/office/drawing/2014/main" id="{1C1BF565-DAEE-DE49-BC5E-DBA80AECBCCE}"/>
              </a:ext>
            </a:extLst>
          </p:cNvPr>
          <p:cNvSpPr/>
          <p:nvPr userDrawn="1"/>
        </p:nvSpPr>
        <p:spPr>
          <a:xfrm>
            <a:off x="3597411" y="1013053"/>
            <a:ext cx="4994031" cy="49940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4F3A944D-21CC-B64A-BFCA-1B0B293CD452}"/>
              </a:ext>
            </a:extLst>
          </p:cNvPr>
          <p:cNvSpPr/>
          <p:nvPr userDrawn="1"/>
        </p:nvSpPr>
        <p:spPr>
          <a:xfrm>
            <a:off x="2708770" y="636902"/>
            <a:ext cx="1446541" cy="1446541"/>
          </a:xfrm>
          <a:prstGeom prst="rect">
            <a:avLst/>
          </a:prstGeom>
          <a:solidFill>
            <a:srgbClr val="ED6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5ACA8D55-F973-0741-BD80-D4FD4F86E659}"/>
              </a:ext>
            </a:extLst>
          </p:cNvPr>
          <p:cNvSpPr/>
          <p:nvPr userDrawn="1"/>
        </p:nvSpPr>
        <p:spPr>
          <a:xfrm>
            <a:off x="7869752" y="4953021"/>
            <a:ext cx="1446541" cy="1446541"/>
          </a:xfrm>
          <a:prstGeom prst="rect">
            <a:avLst/>
          </a:prstGeom>
          <a:solidFill>
            <a:srgbClr val="E8B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a:extLst>
              <a:ext uri="{FF2B5EF4-FFF2-40B4-BE49-F238E27FC236}">
                <a16:creationId xmlns:a16="http://schemas.microsoft.com/office/drawing/2014/main" id="{32205541-CBE6-6248-B558-DD4D702E214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609816" y="360738"/>
            <a:ext cx="1194794" cy="1194794"/>
          </a:xfrm>
          <a:prstGeom prst="rect">
            <a:avLst/>
          </a:prstGeom>
        </p:spPr>
      </p:pic>
      <p:pic>
        <p:nvPicPr>
          <p:cNvPr id="15" name="Picture 14">
            <a:extLst>
              <a:ext uri="{FF2B5EF4-FFF2-40B4-BE49-F238E27FC236}">
                <a16:creationId xmlns:a16="http://schemas.microsoft.com/office/drawing/2014/main" id="{7599D726-E319-F94E-8875-A3C8E34578D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150023" y="859790"/>
            <a:ext cx="557915" cy="969010"/>
          </a:xfrm>
          <a:prstGeom prst="rect">
            <a:avLst/>
          </a:prstGeom>
        </p:spPr>
      </p:pic>
      <p:pic>
        <p:nvPicPr>
          <p:cNvPr id="16" name="Picture 15">
            <a:extLst>
              <a:ext uri="{FF2B5EF4-FFF2-40B4-BE49-F238E27FC236}">
                <a16:creationId xmlns:a16="http://schemas.microsoft.com/office/drawing/2014/main" id="{05BABDB8-C0F5-194E-B0A8-72C8E5766ADB}"/>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342911" y="5183435"/>
            <a:ext cx="557915" cy="969010"/>
          </a:xfrm>
          <a:prstGeom prst="rect">
            <a:avLst/>
          </a:prstGeom>
        </p:spPr>
      </p:pic>
    </p:spTree>
    <p:extLst>
      <p:ext uri="{BB962C8B-B14F-4D97-AF65-F5344CB8AC3E}">
        <p14:creationId xmlns:p14="http://schemas.microsoft.com/office/powerpoint/2010/main" val="463405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FD21BD2-C480-3E49-83A0-B487E6406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a:extLst>
              <a:ext uri="{FF2B5EF4-FFF2-40B4-BE49-F238E27FC236}">
                <a16:creationId xmlns:a16="http://schemas.microsoft.com/office/drawing/2014/main" id="{B81914C6-8A53-1447-81C1-C5267982DAB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609816" y="360738"/>
            <a:ext cx="1194794" cy="1194794"/>
          </a:xfrm>
          <a:prstGeom prst="rect">
            <a:avLst/>
          </a:prstGeom>
        </p:spPr>
      </p:pic>
    </p:spTree>
    <p:extLst>
      <p:ext uri="{BB962C8B-B14F-4D97-AF65-F5344CB8AC3E}">
        <p14:creationId xmlns:p14="http://schemas.microsoft.com/office/powerpoint/2010/main" val="2759913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4E6AD9BA-9119-4F4E-9605-385D9151777E}"/>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456148" y="748940"/>
            <a:ext cx="10058400" cy="80659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6148"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456148" y="1559170"/>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BBBB0770-4468-9C45-99FD-35646B04A1E2}"/>
              </a:ext>
            </a:extLst>
          </p:cNvPr>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10609816" y="360738"/>
            <a:ext cx="1194794" cy="1194794"/>
          </a:xfrm>
          <a:prstGeom prst="rect">
            <a:avLst/>
          </a:prstGeom>
        </p:spPr>
      </p:pic>
    </p:spTree>
    <p:extLst>
      <p:ext uri="{BB962C8B-B14F-4D97-AF65-F5344CB8AC3E}">
        <p14:creationId xmlns:p14="http://schemas.microsoft.com/office/powerpoint/2010/main" val="215377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72" r:id="rId7"/>
  </p:sldLayoutIdLst>
  <p:txStyles>
    <p:titleStyle>
      <a:lvl1pPr algn="l" defTabSz="914400" rtl="0" eaLnBrk="1" latinLnBrk="0" hangingPunct="1">
        <a:lnSpc>
          <a:spcPct val="85000"/>
        </a:lnSpc>
        <a:spcBef>
          <a:spcPct val="0"/>
        </a:spcBef>
        <a:buNone/>
        <a:defRPr sz="3500" b="1" kern="1200" spc="-50" baseline="0">
          <a:solidFill>
            <a:srgbClr val="00A8A8"/>
          </a:solidFill>
          <a:latin typeface="+mj-lt"/>
          <a:ea typeface="+mj-ea"/>
          <a:cs typeface="+mj-cs"/>
        </a:defRPr>
      </a:lvl1pPr>
    </p:titleStyle>
    <p:bodyStyle>
      <a:lvl1pPr marL="357188" indent="-357188" algn="l" defTabSz="914400" rtl="0" eaLnBrk="1" latinLnBrk="0" hangingPunct="1">
        <a:lnSpc>
          <a:spcPct val="90000"/>
        </a:lnSpc>
        <a:spcBef>
          <a:spcPts val="1200"/>
        </a:spcBef>
        <a:spcAft>
          <a:spcPts val="200"/>
        </a:spcAft>
        <a:buClr>
          <a:schemeClr val="accent1"/>
        </a:buClr>
        <a:buSzPct val="100000"/>
        <a:buFont typeface="Wingdings" pitchFamily="2" charset="2"/>
        <a:buChar char="§"/>
        <a:tabLst/>
        <a:defRPr sz="2500" kern="1200">
          <a:solidFill>
            <a:schemeClr val="tx1">
              <a:lumMod val="75000"/>
              <a:lumOff val="25000"/>
            </a:schemeClr>
          </a:solidFill>
          <a:latin typeface="+mn-lt"/>
          <a:ea typeface="+mn-ea"/>
          <a:cs typeface="+mn-cs"/>
        </a:defRPr>
      </a:lvl1pPr>
      <a:lvl2pPr marL="541338" indent="-341313" algn="l" defTabSz="914400" rtl="0" eaLnBrk="1" latinLnBrk="0" hangingPunct="1">
        <a:lnSpc>
          <a:spcPct val="90000"/>
        </a:lnSpc>
        <a:spcBef>
          <a:spcPts val="200"/>
        </a:spcBef>
        <a:spcAft>
          <a:spcPts val="400"/>
        </a:spcAft>
        <a:buClr>
          <a:schemeClr val="accent1"/>
        </a:buClr>
        <a:buFont typeface="Wingdings" pitchFamily="2" charset="2"/>
        <a:buChar char="§"/>
        <a:tabLst/>
        <a:defRPr sz="2000" kern="1200">
          <a:solidFill>
            <a:schemeClr val="tx1">
              <a:lumMod val="75000"/>
              <a:lumOff val="25000"/>
            </a:schemeClr>
          </a:solidFill>
          <a:latin typeface="+mn-lt"/>
          <a:ea typeface="+mn-ea"/>
          <a:cs typeface="+mn-cs"/>
        </a:defRPr>
      </a:lvl2pPr>
      <a:lvl3pPr marL="714375" indent="-330200" algn="l" defTabSz="914400" rtl="0" eaLnBrk="1" latinLnBrk="0" hangingPunct="1">
        <a:lnSpc>
          <a:spcPct val="90000"/>
        </a:lnSpc>
        <a:spcBef>
          <a:spcPts val="200"/>
        </a:spcBef>
        <a:spcAft>
          <a:spcPts val="400"/>
        </a:spcAft>
        <a:buClr>
          <a:schemeClr val="accent1"/>
        </a:buClr>
        <a:buFont typeface="Wingdings" pitchFamily="2" charset="2"/>
        <a:buChar char="§"/>
        <a:tabLst/>
        <a:defRPr sz="2000" kern="1200">
          <a:solidFill>
            <a:schemeClr val="tx1">
              <a:lumMod val="75000"/>
              <a:lumOff val="25000"/>
            </a:schemeClr>
          </a:solidFill>
          <a:latin typeface="+mn-lt"/>
          <a:ea typeface="+mn-ea"/>
          <a:cs typeface="+mn-cs"/>
        </a:defRPr>
      </a:lvl3pPr>
      <a:lvl4pPr marL="900113" indent="-333375" algn="l" defTabSz="914400" rtl="0" eaLnBrk="1" latinLnBrk="0" hangingPunct="1">
        <a:lnSpc>
          <a:spcPct val="90000"/>
        </a:lnSpc>
        <a:spcBef>
          <a:spcPts val="200"/>
        </a:spcBef>
        <a:spcAft>
          <a:spcPts val="400"/>
        </a:spcAft>
        <a:buClr>
          <a:schemeClr val="accent1"/>
        </a:buClr>
        <a:buFont typeface="Wingdings" pitchFamily="2" charset="2"/>
        <a:buChar char="§"/>
        <a:tabLst/>
        <a:defRPr sz="2000" kern="1200">
          <a:solidFill>
            <a:schemeClr val="tx1">
              <a:lumMod val="75000"/>
              <a:lumOff val="25000"/>
            </a:schemeClr>
          </a:solidFill>
          <a:latin typeface="+mn-lt"/>
          <a:ea typeface="+mn-ea"/>
          <a:cs typeface="+mn-cs"/>
        </a:defRPr>
      </a:lvl4pPr>
      <a:lvl5pPr marL="1073150" indent="-323850" algn="l" defTabSz="914400" rtl="0" eaLnBrk="1" latinLnBrk="0" hangingPunct="1">
        <a:lnSpc>
          <a:spcPct val="90000"/>
        </a:lnSpc>
        <a:spcBef>
          <a:spcPts val="200"/>
        </a:spcBef>
        <a:spcAft>
          <a:spcPts val="400"/>
        </a:spcAft>
        <a:buClr>
          <a:schemeClr val="accent1"/>
        </a:buClr>
        <a:buFont typeface="Wingdings" pitchFamily="2" charset="2"/>
        <a:buChar char="§"/>
        <a:tabLst/>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D132-25F2-4EA7-9D32-3D5F65DFCC15}"/>
              </a:ext>
            </a:extLst>
          </p:cNvPr>
          <p:cNvSpPr>
            <a:spLocks noGrp="1"/>
          </p:cNvSpPr>
          <p:nvPr>
            <p:ph type="ctrTitle"/>
          </p:nvPr>
        </p:nvSpPr>
        <p:spPr>
          <a:xfrm>
            <a:off x="304800" y="1906560"/>
            <a:ext cx="11582400" cy="1922732"/>
          </a:xfrm>
        </p:spPr>
        <p:txBody>
          <a:bodyPr>
            <a:normAutofit/>
          </a:bodyPr>
          <a:lstStyle/>
          <a:p>
            <a:pPr algn="ctr"/>
            <a:r>
              <a:rPr lang="en-GB" sz="8000" dirty="0">
                <a:latin typeface="Abadi" panose="020B0604020104020204" pitchFamily="34" charset="0"/>
              </a:rPr>
              <a:t>World of Work Days</a:t>
            </a:r>
          </a:p>
        </p:txBody>
      </p:sp>
    </p:spTree>
    <p:extLst>
      <p:ext uri="{BB962C8B-B14F-4D97-AF65-F5344CB8AC3E}">
        <p14:creationId xmlns:p14="http://schemas.microsoft.com/office/powerpoint/2010/main" val="228165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1040997"/>
            <a:ext cx="10058400" cy="806592"/>
          </a:xfrm>
        </p:spPr>
        <p:txBody>
          <a:bodyPr>
            <a:normAutofit fontScale="90000"/>
          </a:bodyPr>
          <a:lstStyle/>
          <a:p>
            <a:r>
              <a:rPr lang="en-GB" sz="4900" dirty="0">
                <a:latin typeface="Abadi" panose="020B0604020104020204" pitchFamily="34" charset="0"/>
              </a:rPr>
              <a:t>Example </a:t>
            </a:r>
            <a:br>
              <a:rPr lang="en-GB" dirty="0"/>
            </a:br>
            <a:endParaRPr lang="en-GB" dirty="0"/>
          </a:p>
        </p:txBody>
      </p:sp>
      <p:sp>
        <p:nvSpPr>
          <p:cNvPr id="3" name="Text Placeholder 2"/>
          <p:cNvSpPr>
            <a:spLocks noGrp="1"/>
          </p:cNvSpPr>
          <p:nvPr>
            <p:ph type="body" sz="quarter" idx="10"/>
          </p:nvPr>
        </p:nvSpPr>
        <p:spPr>
          <a:xfrm>
            <a:off x="455613" y="1847589"/>
            <a:ext cx="11383962" cy="4638936"/>
          </a:xfrm>
        </p:spPr>
        <p:txBody>
          <a:bodyPr>
            <a:normAutofit/>
          </a:bodyPr>
          <a:lstStyle/>
          <a:p>
            <a:r>
              <a:rPr lang="en-GB" dirty="0">
                <a:latin typeface="Abadi" panose="020B0604020104020204" pitchFamily="34" charset="0"/>
              </a:rPr>
              <a:t>Tell me about a time when you have shown leadership skills.</a:t>
            </a:r>
          </a:p>
          <a:p>
            <a:r>
              <a:rPr lang="en-GB" dirty="0">
                <a:latin typeface="Abadi" panose="020B0604020104020204" pitchFamily="34" charset="0"/>
              </a:rPr>
              <a:t>Situation –In English we had to produce a presentation to the class about a character in a book that we had been studying .</a:t>
            </a:r>
          </a:p>
          <a:p>
            <a:r>
              <a:rPr lang="en-GB" dirty="0">
                <a:latin typeface="Abadi" panose="020B0604020104020204" pitchFamily="34" charset="0"/>
              </a:rPr>
              <a:t>Task - my job was to focus on the relationships our character had with other people in the book .</a:t>
            </a:r>
          </a:p>
          <a:p>
            <a:r>
              <a:rPr lang="en-GB" dirty="0">
                <a:latin typeface="Abadi" panose="020B0604020104020204" pitchFamily="34" charset="0"/>
              </a:rPr>
              <a:t>Action - I decided to use my creative skills to present the information in a very visual way so that it was more engaging to the audience .I also helped other people in the group ,and led on how to put all of our work together to present as a finished product.</a:t>
            </a:r>
          </a:p>
          <a:p>
            <a:r>
              <a:rPr lang="en-GB" dirty="0">
                <a:latin typeface="Abadi" panose="020B0604020104020204" pitchFamily="34" charset="0"/>
              </a:rPr>
              <a:t>Result- We got excellent feedback from our teacher and the creative elements were picked out as a strength of the presentation.</a:t>
            </a:r>
          </a:p>
        </p:txBody>
      </p:sp>
    </p:spTree>
    <p:extLst>
      <p:ext uri="{BB962C8B-B14F-4D97-AF65-F5344CB8AC3E}">
        <p14:creationId xmlns:p14="http://schemas.microsoft.com/office/powerpoint/2010/main" val="16097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0" y="1018309"/>
            <a:ext cx="3962400" cy="5078313"/>
          </a:xfrm>
          <a:prstGeom prst="rect">
            <a:avLst/>
          </a:prstGeom>
          <a:noFill/>
        </p:spPr>
        <p:txBody>
          <a:bodyPr wrap="square" rtlCol="0">
            <a:spAutoFit/>
          </a:bodyPr>
          <a:lstStyle/>
          <a:p>
            <a:pPr algn="ctr"/>
            <a:r>
              <a:rPr lang="en-GB" sz="5400" dirty="0">
                <a:latin typeface="Abadi" panose="020B0604020104020204" pitchFamily="34" charset="0"/>
              </a:rPr>
              <a:t>What feedback could you provide to the student ?</a:t>
            </a:r>
          </a:p>
        </p:txBody>
      </p:sp>
    </p:spTree>
    <p:extLst>
      <p:ext uri="{BB962C8B-B14F-4D97-AF65-F5344CB8AC3E}">
        <p14:creationId xmlns:p14="http://schemas.microsoft.com/office/powerpoint/2010/main" val="316953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 Example feedback form – the school will provide you with something similar to this .</a:t>
            </a:r>
            <a:br>
              <a:rPr lang="en-GB" dirty="0"/>
            </a:b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87146991"/>
              </p:ext>
            </p:extLst>
          </p:nvPr>
        </p:nvGraphicFramePr>
        <p:xfrm>
          <a:off x="960582" y="2653204"/>
          <a:ext cx="9855199" cy="3719887"/>
        </p:xfrm>
        <a:graphic>
          <a:graphicData uri="http://schemas.openxmlformats.org/drawingml/2006/table">
            <a:tbl>
              <a:tblPr firstRow="1" firstCol="1" bandRow="1">
                <a:tableStyleId>{5C22544A-7EE6-4342-B048-85BDC9FD1C3A}</a:tableStyleId>
              </a:tblPr>
              <a:tblGrid>
                <a:gridCol w="3284702">
                  <a:extLst>
                    <a:ext uri="{9D8B030D-6E8A-4147-A177-3AD203B41FA5}">
                      <a16:colId xmlns:a16="http://schemas.microsoft.com/office/drawing/2014/main" val="988547856"/>
                    </a:ext>
                  </a:extLst>
                </a:gridCol>
                <a:gridCol w="3284702">
                  <a:extLst>
                    <a:ext uri="{9D8B030D-6E8A-4147-A177-3AD203B41FA5}">
                      <a16:colId xmlns:a16="http://schemas.microsoft.com/office/drawing/2014/main" val="144407176"/>
                    </a:ext>
                  </a:extLst>
                </a:gridCol>
                <a:gridCol w="3285795">
                  <a:extLst>
                    <a:ext uri="{9D8B030D-6E8A-4147-A177-3AD203B41FA5}">
                      <a16:colId xmlns:a16="http://schemas.microsoft.com/office/drawing/2014/main" val="451045065"/>
                    </a:ext>
                  </a:extLst>
                </a:gridCol>
              </a:tblGrid>
              <a:tr h="457424">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Score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Comments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8353071"/>
                  </a:ext>
                </a:extLst>
              </a:tr>
              <a:tr h="358805">
                <a:tc>
                  <a:txBody>
                    <a:bodyPr/>
                    <a:lstStyle/>
                    <a:p>
                      <a:pPr>
                        <a:lnSpc>
                          <a:spcPct val="107000"/>
                        </a:lnSpc>
                        <a:spcAft>
                          <a:spcPts val="0"/>
                        </a:spcAft>
                      </a:pPr>
                      <a:r>
                        <a:rPr lang="en-GB" sz="1100" dirty="0">
                          <a:effectLst/>
                        </a:rPr>
                        <a:t>Personal Presentation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9559202"/>
                  </a:ext>
                </a:extLst>
              </a:tr>
              <a:tr h="358805">
                <a:tc>
                  <a:txBody>
                    <a:bodyPr/>
                    <a:lstStyle/>
                    <a:p>
                      <a:pPr>
                        <a:lnSpc>
                          <a:spcPct val="107000"/>
                        </a:lnSpc>
                        <a:spcAft>
                          <a:spcPts val="0"/>
                        </a:spcAft>
                      </a:pPr>
                      <a:r>
                        <a:rPr lang="en-GB" sz="1100" dirty="0">
                          <a:effectLst/>
                        </a:rPr>
                        <a:t>Eye Contact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8174564"/>
                  </a:ext>
                </a:extLst>
              </a:tr>
              <a:tr h="358805">
                <a:tc>
                  <a:txBody>
                    <a:bodyPr/>
                    <a:lstStyle/>
                    <a:p>
                      <a:pPr>
                        <a:lnSpc>
                          <a:spcPct val="107000"/>
                        </a:lnSpc>
                        <a:spcAft>
                          <a:spcPts val="0"/>
                        </a:spcAft>
                      </a:pPr>
                      <a:r>
                        <a:rPr lang="en-GB" sz="1100">
                          <a:effectLst/>
                        </a:rPr>
                        <a:t>Body Language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7954951"/>
                  </a:ext>
                </a:extLst>
              </a:tr>
              <a:tr h="358805">
                <a:tc>
                  <a:txBody>
                    <a:bodyPr/>
                    <a:lstStyle/>
                    <a:p>
                      <a:pPr>
                        <a:lnSpc>
                          <a:spcPct val="107000"/>
                        </a:lnSpc>
                        <a:spcAft>
                          <a:spcPts val="0"/>
                        </a:spcAft>
                      </a:pPr>
                      <a:r>
                        <a:rPr lang="en-GB" sz="1100">
                          <a:effectLst/>
                        </a:rPr>
                        <a:t>Communication skills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6352579"/>
                  </a:ext>
                </a:extLst>
              </a:tr>
              <a:tr h="734219">
                <a:tc>
                  <a:txBody>
                    <a:bodyPr/>
                    <a:lstStyle/>
                    <a:p>
                      <a:pPr>
                        <a:lnSpc>
                          <a:spcPct val="107000"/>
                        </a:lnSpc>
                        <a:spcAft>
                          <a:spcPts val="0"/>
                        </a:spcAft>
                      </a:pPr>
                      <a:r>
                        <a:rPr lang="en-GB" sz="1100" dirty="0">
                          <a:effectLst/>
                        </a:rPr>
                        <a:t>Good examples given to back up their answers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8872257"/>
                  </a:ext>
                </a:extLst>
              </a:tr>
              <a:tr h="734219">
                <a:tc>
                  <a:txBody>
                    <a:bodyPr/>
                    <a:lstStyle/>
                    <a:p>
                      <a:pPr>
                        <a:lnSpc>
                          <a:spcPct val="107000"/>
                        </a:lnSpc>
                        <a:spcAft>
                          <a:spcPts val="0"/>
                        </a:spcAft>
                      </a:pPr>
                      <a:r>
                        <a:rPr lang="en-GB" sz="1100">
                          <a:effectLst/>
                        </a:rPr>
                        <a:t>Self confidence in expressing achievements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1796267"/>
                  </a:ext>
                </a:extLst>
              </a:tr>
              <a:tr h="358805">
                <a:tc>
                  <a:txBody>
                    <a:bodyPr/>
                    <a:lstStyle/>
                    <a:p>
                      <a:pPr>
                        <a:lnSpc>
                          <a:spcPct val="107000"/>
                        </a:lnSpc>
                        <a:spcAft>
                          <a:spcPts val="0"/>
                        </a:spcAft>
                      </a:pPr>
                      <a:r>
                        <a:rPr lang="en-GB" sz="1100">
                          <a:effectLst/>
                        </a:rPr>
                        <a:t>Any other Comments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9210023"/>
                  </a:ext>
                </a:extLst>
              </a:tr>
            </a:tbl>
          </a:graphicData>
        </a:graphic>
      </p:graphicFrame>
      <p:sp>
        <p:nvSpPr>
          <p:cNvPr id="5" name="Rectangle 1"/>
          <p:cNvSpPr>
            <a:spLocks noGrp="1" noChangeArrowheads="1"/>
          </p:cNvSpPr>
          <p:nvPr>
            <p:ph type="body" sz="quarter" idx="10"/>
          </p:nvPr>
        </p:nvSpPr>
        <p:spPr bwMode="auto">
          <a:xfrm>
            <a:off x="455613" y="3847520"/>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108364" y="1671782"/>
            <a:ext cx="8109527" cy="981423"/>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Please give scores of 1 – 5, 5 being the highest. Please be honest and fair. Comments are incredibly useful for our students to know what they did well and what they need to improve. </a:t>
            </a:r>
          </a:p>
        </p:txBody>
      </p:sp>
    </p:spTree>
    <p:extLst>
      <p:ext uri="{BB962C8B-B14F-4D97-AF65-F5344CB8AC3E}">
        <p14:creationId xmlns:p14="http://schemas.microsoft.com/office/powerpoint/2010/main" val="99447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6B306-3E83-4B8A-A760-C02410A6A78D}"/>
              </a:ext>
            </a:extLst>
          </p:cNvPr>
          <p:cNvSpPr>
            <a:spLocks noGrp="1"/>
          </p:cNvSpPr>
          <p:nvPr>
            <p:ph type="title"/>
          </p:nvPr>
        </p:nvSpPr>
        <p:spPr/>
        <p:txBody>
          <a:bodyPr>
            <a:normAutofit/>
          </a:bodyPr>
          <a:lstStyle/>
          <a:p>
            <a:r>
              <a:rPr lang="en-GB" dirty="0">
                <a:latin typeface="Abadi" panose="020B0604020104020204" pitchFamily="34" charset="0"/>
              </a:rPr>
              <a:t>What is a World of Work Day?</a:t>
            </a:r>
          </a:p>
        </p:txBody>
      </p:sp>
      <p:sp>
        <p:nvSpPr>
          <p:cNvPr id="3" name="Content Placeholder 2">
            <a:extLst>
              <a:ext uri="{FF2B5EF4-FFF2-40B4-BE49-F238E27FC236}">
                <a16:creationId xmlns:a16="http://schemas.microsoft.com/office/drawing/2014/main" id="{E891C4CB-02FA-40B0-A631-1EB73210A021}"/>
              </a:ext>
            </a:extLst>
          </p:cNvPr>
          <p:cNvSpPr>
            <a:spLocks noGrp="1"/>
          </p:cNvSpPr>
          <p:nvPr>
            <p:ph idx="4294967295"/>
          </p:nvPr>
        </p:nvSpPr>
        <p:spPr>
          <a:xfrm>
            <a:off x="456148" y="1720450"/>
            <a:ext cx="11392951" cy="4785125"/>
          </a:xfrm>
        </p:spPr>
        <p:txBody>
          <a:bodyPr>
            <a:normAutofit fontScale="77500" lnSpcReduction="20000"/>
          </a:bodyPr>
          <a:lstStyle/>
          <a:p>
            <a:pPr marL="0" indent="0" algn="ctr">
              <a:lnSpc>
                <a:spcPct val="170000"/>
              </a:lnSpc>
              <a:buNone/>
            </a:pPr>
            <a:r>
              <a:rPr lang="en-GB" sz="3200" dirty="0">
                <a:latin typeface="Abadi" panose="020B0604020104020204" pitchFamily="34" charset="0"/>
              </a:rPr>
              <a:t>A World of Work Day involves a school or college inviting in a range of employers/speakers on the same day to talk with a specific year group. They share characteristics of an employer talk, but World of Work days usually have a focus on preparing young people for entering the work place.</a:t>
            </a:r>
          </a:p>
          <a:p>
            <a:pPr marL="0" indent="0">
              <a:buNone/>
            </a:pPr>
            <a:endParaRPr lang="en-GB" sz="3200" dirty="0">
              <a:latin typeface="Abadi" panose="020B0604020104020204" pitchFamily="34" charset="0"/>
            </a:endParaRPr>
          </a:p>
          <a:p>
            <a:pPr marL="0" indent="0">
              <a:buNone/>
            </a:pPr>
            <a:r>
              <a:rPr lang="en-GB" sz="3200" dirty="0">
                <a:latin typeface="Abadi" panose="020B0604020104020204" pitchFamily="34" charset="0"/>
              </a:rPr>
              <a:t>World of Work Days can sometimes be referred to as a:</a:t>
            </a:r>
          </a:p>
          <a:p>
            <a:pPr marL="0" indent="0">
              <a:buNone/>
            </a:pPr>
            <a:endParaRPr lang="en-GB" sz="3200" dirty="0">
              <a:latin typeface="Abadi" panose="020B0604020104020204" pitchFamily="34" charset="0"/>
            </a:endParaRPr>
          </a:p>
          <a:p>
            <a:pPr>
              <a:buFont typeface="Wingdings" panose="05000000000000000000" pitchFamily="2" charset="2"/>
              <a:buChar char="ü"/>
            </a:pPr>
            <a:r>
              <a:rPr lang="en-GB" sz="3200" dirty="0">
                <a:latin typeface="Abadi" panose="020B0604020104020204" pitchFamily="34" charset="0"/>
              </a:rPr>
              <a:t>Work Ready Days</a:t>
            </a:r>
          </a:p>
          <a:p>
            <a:pPr>
              <a:buFont typeface="Wingdings" panose="05000000000000000000" pitchFamily="2" charset="2"/>
              <a:buChar char="ü"/>
            </a:pPr>
            <a:r>
              <a:rPr lang="en-GB" sz="3200" dirty="0">
                <a:latin typeface="Abadi" panose="020B0604020104020204" pitchFamily="34" charset="0"/>
              </a:rPr>
              <a:t>WOW Days</a:t>
            </a:r>
          </a:p>
          <a:p>
            <a:pPr>
              <a:buFont typeface="Wingdings" panose="05000000000000000000" pitchFamily="2" charset="2"/>
              <a:buChar char="ü"/>
            </a:pPr>
            <a:endParaRPr lang="en-GB" sz="3200" dirty="0">
              <a:latin typeface="Abadi" panose="020B0604020104020204" pitchFamily="34" charset="0"/>
            </a:endParaRPr>
          </a:p>
          <a:p>
            <a:pPr marL="0" indent="0">
              <a:buNone/>
            </a:pPr>
            <a:endParaRPr lang="en-GB" sz="3200" dirty="0">
              <a:latin typeface="Abadi" panose="020B0604020104020204" pitchFamily="34" charset="0"/>
            </a:endParaRPr>
          </a:p>
          <a:p>
            <a:pPr>
              <a:buFont typeface="Wingdings" panose="05000000000000000000" pitchFamily="2" charset="2"/>
              <a:buChar char="ü"/>
            </a:pPr>
            <a:endParaRPr lang="en-GB" sz="3200" dirty="0">
              <a:latin typeface="Abadi" panose="020B0604020104020204" pitchFamily="34" charset="0"/>
            </a:endParaRPr>
          </a:p>
        </p:txBody>
      </p:sp>
    </p:spTree>
    <p:extLst>
      <p:ext uri="{BB962C8B-B14F-4D97-AF65-F5344CB8AC3E}">
        <p14:creationId xmlns:p14="http://schemas.microsoft.com/office/powerpoint/2010/main" val="69478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6B306-3E83-4B8A-A760-C02410A6A78D}"/>
              </a:ext>
            </a:extLst>
          </p:cNvPr>
          <p:cNvSpPr>
            <a:spLocks noGrp="1"/>
          </p:cNvSpPr>
          <p:nvPr>
            <p:ph type="title"/>
          </p:nvPr>
        </p:nvSpPr>
        <p:spPr/>
        <p:txBody>
          <a:bodyPr>
            <a:normAutofit/>
          </a:bodyPr>
          <a:lstStyle/>
          <a:p>
            <a:r>
              <a:rPr lang="en-GB" dirty="0">
                <a:latin typeface="Abadi" panose="020B0604020104020204" pitchFamily="34" charset="0"/>
              </a:rPr>
              <a:t>What is a World of Work Day?</a:t>
            </a:r>
          </a:p>
        </p:txBody>
      </p:sp>
      <p:sp>
        <p:nvSpPr>
          <p:cNvPr id="3" name="Content Placeholder 2">
            <a:extLst>
              <a:ext uri="{FF2B5EF4-FFF2-40B4-BE49-F238E27FC236}">
                <a16:creationId xmlns:a16="http://schemas.microsoft.com/office/drawing/2014/main" id="{E891C4CB-02FA-40B0-A631-1EB73210A021}"/>
              </a:ext>
            </a:extLst>
          </p:cNvPr>
          <p:cNvSpPr>
            <a:spLocks noGrp="1"/>
          </p:cNvSpPr>
          <p:nvPr>
            <p:ph idx="4294967295"/>
          </p:nvPr>
        </p:nvSpPr>
        <p:spPr>
          <a:xfrm>
            <a:off x="456149" y="1720450"/>
            <a:ext cx="11126252" cy="4680350"/>
          </a:xfrm>
        </p:spPr>
        <p:txBody>
          <a:bodyPr>
            <a:normAutofit fontScale="92500" lnSpcReduction="10000"/>
          </a:bodyPr>
          <a:lstStyle/>
          <a:p>
            <a:pPr marL="0" indent="0" algn="ctr">
              <a:buNone/>
            </a:pPr>
            <a:r>
              <a:rPr lang="en-GB" sz="3200" dirty="0">
                <a:latin typeface="Abadi" panose="020B0604020104020204" pitchFamily="34" charset="0"/>
              </a:rPr>
              <a:t>A World of Work Day can take a variety of styles and formats, and can often include workshops on:</a:t>
            </a:r>
          </a:p>
          <a:p>
            <a:pPr marL="0" indent="0" algn="ctr">
              <a:buNone/>
            </a:pPr>
            <a:endParaRPr lang="en-GB" sz="3200" dirty="0">
              <a:latin typeface="Abadi" panose="020B0604020104020204" pitchFamily="34" charset="0"/>
            </a:endParaRPr>
          </a:p>
          <a:p>
            <a:r>
              <a:rPr lang="en-GB" sz="3200" dirty="0">
                <a:latin typeface="Abadi" panose="020B0604020104020204" pitchFamily="34" charset="0"/>
              </a:rPr>
              <a:t>CV Preparation</a:t>
            </a:r>
          </a:p>
          <a:p>
            <a:r>
              <a:rPr lang="en-GB" sz="3200" dirty="0">
                <a:latin typeface="Abadi" panose="020B0604020104020204" pitchFamily="34" charset="0"/>
              </a:rPr>
              <a:t>Interview Skills/Practice</a:t>
            </a:r>
          </a:p>
          <a:p>
            <a:r>
              <a:rPr lang="en-GB" sz="3200" dirty="0">
                <a:latin typeface="Abadi" panose="020B0604020104020204" pitchFamily="34" charset="0"/>
              </a:rPr>
              <a:t>Job Research and Application Processes</a:t>
            </a:r>
          </a:p>
          <a:p>
            <a:r>
              <a:rPr lang="en-GB" sz="3200" dirty="0">
                <a:latin typeface="Abadi" panose="020B0604020104020204" pitchFamily="34" charset="0"/>
              </a:rPr>
              <a:t>Personal Finance/Budgeting</a:t>
            </a:r>
          </a:p>
          <a:p>
            <a:r>
              <a:rPr lang="en-GB" sz="3200" dirty="0">
                <a:latin typeface="Abadi" panose="020B0604020104020204" pitchFamily="34" charset="0"/>
              </a:rPr>
              <a:t>Local Labour Market Information</a:t>
            </a:r>
          </a:p>
          <a:p>
            <a:r>
              <a:rPr lang="en-GB" sz="3200" dirty="0">
                <a:latin typeface="Abadi" panose="020B0604020104020204" pitchFamily="34" charset="0"/>
              </a:rPr>
              <a:t>Employability Skills workshops </a:t>
            </a:r>
          </a:p>
          <a:p>
            <a:pPr marL="0" indent="0" algn="ctr">
              <a:buNone/>
            </a:pPr>
            <a:endParaRPr lang="en-GB" sz="3200" dirty="0">
              <a:latin typeface="Abadi" panose="020B0604020104020204" pitchFamily="34" charset="0"/>
            </a:endParaRPr>
          </a:p>
          <a:p>
            <a:pPr marL="0" indent="0">
              <a:buNone/>
            </a:pPr>
            <a:endParaRPr lang="en-GB" sz="3200" dirty="0">
              <a:latin typeface="Abadi" panose="020B0604020104020204" pitchFamily="34" charset="0"/>
            </a:endParaRPr>
          </a:p>
          <a:p>
            <a:pPr>
              <a:buFont typeface="Wingdings" panose="05000000000000000000" pitchFamily="2" charset="2"/>
              <a:buChar char="ü"/>
            </a:pPr>
            <a:endParaRPr lang="en-GB" sz="3200" dirty="0">
              <a:latin typeface="Abadi" panose="020B0604020104020204" pitchFamily="34" charset="0"/>
            </a:endParaRPr>
          </a:p>
          <a:p>
            <a:pPr marL="0" indent="0">
              <a:buNone/>
            </a:pPr>
            <a:endParaRPr lang="en-GB" sz="3200" dirty="0">
              <a:latin typeface="Abadi" panose="020B0604020104020204" pitchFamily="34" charset="0"/>
            </a:endParaRPr>
          </a:p>
          <a:p>
            <a:pPr>
              <a:buFont typeface="Wingdings" panose="05000000000000000000" pitchFamily="2" charset="2"/>
              <a:buChar char="ü"/>
            </a:pPr>
            <a:endParaRPr lang="en-GB" sz="3200" dirty="0">
              <a:latin typeface="Abadi" panose="020B0604020104020204" pitchFamily="34" charset="0"/>
            </a:endParaRPr>
          </a:p>
        </p:txBody>
      </p:sp>
    </p:spTree>
    <p:extLst>
      <p:ext uri="{BB962C8B-B14F-4D97-AF65-F5344CB8AC3E}">
        <p14:creationId xmlns:p14="http://schemas.microsoft.com/office/powerpoint/2010/main" val="1573790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6B306-3E83-4B8A-A760-C02410A6A78D}"/>
              </a:ext>
            </a:extLst>
          </p:cNvPr>
          <p:cNvSpPr>
            <a:spLocks noGrp="1"/>
          </p:cNvSpPr>
          <p:nvPr>
            <p:ph type="title"/>
          </p:nvPr>
        </p:nvSpPr>
        <p:spPr>
          <a:xfrm>
            <a:off x="846673" y="653690"/>
            <a:ext cx="10058400" cy="806592"/>
          </a:xfrm>
        </p:spPr>
        <p:txBody>
          <a:bodyPr>
            <a:normAutofit/>
          </a:bodyPr>
          <a:lstStyle/>
          <a:p>
            <a:pPr algn="ctr"/>
            <a:r>
              <a:rPr lang="en-GB" dirty="0">
                <a:latin typeface="Abadi" panose="020B0604020104020204" pitchFamily="34" charset="0"/>
              </a:rPr>
              <a:t>What is the impact of WOW days?</a:t>
            </a:r>
          </a:p>
        </p:txBody>
      </p:sp>
      <p:sp>
        <p:nvSpPr>
          <p:cNvPr id="3" name="Content Placeholder 2">
            <a:extLst>
              <a:ext uri="{FF2B5EF4-FFF2-40B4-BE49-F238E27FC236}">
                <a16:creationId xmlns:a16="http://schemas.microsoft.com/office/drawing/2014/main" id="{E891C4CB-02FA-40B0-A631-1EB73210A021}"/>
              </a:ext>
            </a:extLst>
          </p:cNvPr>
          <p:cNvSpPr>
            <a:spLocks noGrp="1"/>
          </p:cNvSpPr>
          <p:nvPr>
            <p:ph idx="4294967295"/>
          </p:nvPr>
        </p:nvSpPr>
        <p:spPr>
          <a:xfrm>
            <a:off x="456148" y="1701400"/>
            <a:ext cx="11364377" cy="4832750"/>
          </a:xfrm>
        </p:spPr>
        <p:txBody>
          <a:bodyPr>
            <a:normAutofit fontScale="70000" lnSpcReduction="20000"/>
          </a:bodyPr>
          <a:lstStyle/>
          <a:p>
            <a:pPr marL="0" indent="0">
              <a:buNone/>
            </a:pPr>
            <a:r>
              <a:rPr lang="en-GB" sz="3200" dirty="0">
                <a:latin typeface="Abadi" panose="020B0604020104020204" pitchFamily="34" charset="0"/>
              </a:rPr>
              <a:t>Research shows us that young people who</a:t>
            </a:r>
          </a:p>
          <a:p>
            <a:pPr marL="0" indent="0">
              <a:buNone/>
            </a:pPr>
            <a:endParaRPr lang="en-GB" sz="3200" i="1" dirty="0">
              <a:latin typeface="Abadi" panose="020B0604020104020204" pitchFamily="34" charset="0"/>
            </a:endParaRPr>
          </a:p>
          <a:p>
            <a:pPr>
              <a:buFont typeface="Wingdings" panose="05000000000000000000" pitchFamily="2" charset="2"/>
              <a:buChar char="ü"/>
            </a:pPr>
            <a:r>
              <a:rPr lang="en-GB" sz="3400" i="1" dirty="0">
                <a:latin typeface="Abadi" panose="020B0604020104020204" pitchFamily="34" charset="0"/>
              </a:rPr>
              <a:t>Higher volumes of employer engagement are associated with reduced incidence of NEET by up to 86%</a:t>
            </a:r>
          </a:p>
          <a:p>
            <a:pPr>
              <a:buFont typeface="Wingdings" panose="05000000000000000000" pitchFamily="2" charset="2"/>
              <a:buChar char="ü"/>
            </a:pPr>
            <a:r>
              <a:rPr lang="en-GB" sz="3400" i="1" dirty="0">
                <a:latin typeface="Abadi" panose="020B0604020104020204" pitchFamily="34" charset="0"/>
              </a:rPr>
              <a:t>Undertaking individual employer engagement activities is associated with reduced incidence of being NEET by up to 81%</a:t>
            </a:r>
          </a:p>
          <a:p>
            <a:pPr>
              <a:buFont typeface="Wingdings" panose="05000000000000000000" pitchFamily="2" charset="2"/>
              <a:buChar char="ü"/>
            </a:pPr>
            <a:r>
              <a:rPr lang="en-GB" sz="3400" i="1" dirty="0">
                <a:latin typeface="Abadi" panose="020B0604020104020204" pitchFamily="34" charset="0"/>
              </a:rPr>
              <a:t>Young adults who found their school-mediated employer engagement activities ‘helpful in getting a job’, earned up to 16.4% more than peers who did not take part in any activities</a:t>
            </a:r>
          </a:p>
          <a:p>
            <a:pPr>
              <a:buFont typeface="Wingdings" panose="05000000000000000000" pitchFamily="2" charset="2"/>
              <a:buChar char="ü"/>
            </a:pPr>
            <a:r>
              <a:rPr lang="en-GB" sz="3400" i="1" dirty="0">
                <a:latin typeface="Abadi" panose="020B0604020104020204" pitchFamily="34" charset="0"/>
              </a:rPr>
              <a:t>Young adults experienced wage premiums linked to individual activities when undertaken within school(s) which they felt had prepared them well for adult life</a:t>
            </a:r>
          </a:p>
          <a:p>
            <a:pPr>
              <a:buFont typeface="Wingdings" panose="05000000000000000000" pitchFamily="2" charset="2"/>
              <a:buChar char="ü"/>
            </a:pPr>
            <a:r>
              <a:rPr lang="en-GB" sz="3400" i="1" dirty="0">
                <a:latin typeface="Abadi" panose="020B0604020104020204" pitchFamily="34" charset="0"/>
              </a:rPr>
              <a:t>Wage premiums of up to £3,500 can be identified linked to teenage participation in school-mediated employer engagement activities</a:t>
            </a:r>
          </a:p>
          <a:p>
            <a:pPr>
              <a:buFont typeface="Wingdings" panose="05000000000000000000" pitchFamily="2" charset="2"/>
              <a:buChar char="ü"/>
            </a:pPr>
            <a:endParaRPr lang="en-GB" sz="3200" dirty="0">
              <a:latin typeface="Abadi" panose="020B0604020104020204" pitchFamily="34" charset="0"/>
            </a:endParaRPr>
          </a:p>
        </p:txBody>
      </p:sp>
    </p:spTree>
    <p:extLst>
      <p:ext uri="{BB962C8B-B14F-4D97-AF65-F5344CB8AC3E}">
        <p14:creationId xmlns:p14="http://schemas.microsoft.com/office/powerpoint/2010/main" val="2791828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6B306-3E83-4B8A-A760-C02410A6A78D}"/>
              </a:ext>
            </a:extLst>
          </p:cNvPr>
          <p:cNvSpPr>
            <a:spLocks noGrp="1"/>
          </p:cNvSpPr>
          <p:nvPr>
            <p:ph type="title"/>
          </p:nvPr>
        </p:nvSpPr>
        <p:spPr/>
        <p:txBody>
          <a:bodyPr>
            <a:normAutofit/>
          </a:bodyPr>
          <a:lstStyle/>
          <a:p>
            <a:r>
              <a:rPr lang="en-GB" dirty="0">
                <a:latin typeface="Abadi" panose="020B0604020104020204" pitchFamily="34" charset="0"/>
              </a:rPr>
              <a:t>Preparing for World of Work days?</a:t>
            </a:r>
          </a:p>
        </p:txBody>
      </p:sp>
      <p:sp>
        <p:nvSpPr>
          <p:cNvPr id="3" name="Content Placeholder 2">
            <a:extLst>
              <a:ext uri="{FF2B5EF4-FFF2-40B4-BE49-F238E27FC236}">
                <a16:creationId xmlns:a16="http://schemas.microsoft.com/office/drawing/2014/main" id="{E891C4CB-02FA-40B0-A631-1EB73210A021}"/>
              </a:ext>
            </a:extLst>
          </p:cNvPr>
          <p:cNvSpPr>
            <a:spLocks noGrp="1"/>
          </p:cNvSpPr>
          <p:nvPr>
            <p:ph idx="4294967295"/>
          </p:nvPr>
        </p:nvSpPr>
        <p:spPr>
          <a:xfrm>
            <a:off x="328086" y="1555531"/>
            <a:ext cx="11535827" cy="5178643"/>
          </a:xfrm>
        </p:spPr>
        <p:txBody>
          <a:bodyPr>
            <a:normAutofit fontScale="55000" lnSpcReduction="20000"/>
          </a:bodyPr>
          <a:lstStyle/>
          <a:p>
            <a:pPr>
              <a:lnSpc>
                <a:spcPct val="170000"/>
              </a:lnSpc>
              <a:buFont typeface="Wingdings" panose="05000000000000000000" pitchFamily="2" charset="2"/>
              <a:buChar char="ü"/>
            </a:pPr>
            <a:r>
              <a:rPr lang="en-GB" sz="3200" dirty="0">
                <a:latin typeface="Abadi" panose="020B0604020104020204" pitchFamily="34" charset="0"/>
              </a:rPr>
              <a:t>Confirm the event’s aims, what time you need to arrive and parking arrangements.</a:t>
            </a:r>
          </a:p>
          <a:p>
            <a:pPr>
              <a:lnSpc>
                <a:spcPct val="170000"/>
              </a:lnSpc>
              <a:buFont typeface="Wingdings" panose="05000000000000000000" pitchFamily="2" charset="2"/>
              <a:buChar char="ü"/>
            </a:pPr>
            <a:r>
              <a:rPr lang="en-GB" sz="3200" dirty="0">
                <a:latin typeface="Abadi" panose="020B0604020104020204" pitchFamily="34" charset="0"/>
              </a:rPr>
              <a:t>Ask if you will need to prepare a presentation and how long and what should it cover?</a:t>
            </a:r>
          </a:p>
          <a:p>
            <a:pPr>
              <a:lnSpc>
                <a:spcPct val="170000"/>
              </a:lnSpc>
              <a:buFont typeface="Wingdings" panose="05000000000000000000" pitchFamily="2" charset="2"/>
              <a:buChar char="ü"/>
            </a:pPr>
            <a:r>
              <a:rPr lang="en-GB" sz="3200" dirty="0">
                <a:latin typeface="Abadi" panose="020B0604020104020204" pitchFamily="34" charset="0"/>
              </a:rPr>
              <a:t>Ask if you will need to bring the presentation on a laptop or USB stick?</a:t>
            </a:r>
          </a:p>
          <a:p>
            <a:pPr>
              <a:lnSpc>
                <a:spcPct val="170000"/>
              </a:lnSpc>
              <a:buFont typeface="Wingdings" panose="05000000000000000000" pitchFamily="2" charset="2"/>
              <a:buChar char="ü"/>
            </a:pPr>
            <a:r>
              <a:rPr lang="en-GB" sz="3200" dirty="0">
                <a:latin typeface="Abadi" panose="020B0604020104020204" pitchFamily="34" charset="0"/>
              </a:rPr>
              <a:t>See if anyone working for your company was an ex-student of the school or college.</a:t>
            </a:r>
          </a:p>
          <a:p>
            <a:pPr>
              <a:lnSpc>
                <a:spcPct val="170000"/>
              </a:lnSpc>
              <a:buFont typeface="Wingdings" panose="05000000000000000000" pitchFamily="2" charset="2"/>
              <a:buChar char="ü"/>
            </a:pPr>
            <a:r>
              <a:rPr lang="en-GB" sz="3200" dirty="0">
                <a:latin typeface="Abadi" panose="020B0604020104020204" pitchFamily="34" charset="0"/>
              </a:rPr>
              <a:t>Ask if the students have had time to research your company or the sector.</a:t>
            </a:r>
          </a:p>
          <a:p>
            <a:pPr>
              <a:lnSpc>
                <a:spcPct val="170000"/>
              </a:lnSpc>
              <a:buFont typeface="Wingdings" panose="05000000000000000000" pitchFamily="2" charset="2"/>
              <a:buChar char="ü"/>
            </a:pPr>
            <a:r>
              <a:rPr lang="en-GB" sz="3200" dirty="0">
                <a:latin typeface="Abadi" panose="020B0604020104020204" pitchFamily="34" charset="0"/>
              </a:rPr>
              <a:t>If you employ apprentices, ask if the school/college would like you bring them or other staff to get different views. </a:t>
            </a:r>
          </a:p>
          <a:p>
            <a:pPr>
              <a:lnSpc>
                <a:spcPct val="170000"/>
              </a:lnSpc>
              <a:buFont typeface="Wingdings" panose="05000000000000000000" pitchFamily="2" charset="2"/>
              <a:buChar char="ü"/>
            </a:pPr>
            <a:r>
              <a:rPr lang="en-GB" sz="3200" dirty="0">
                <a:latin typeface="Abadi" panose="020B0604020104020204" pitchFamily="34" charset="0"/>
              </a:rPr>
              <a:t>Make sure you are aware of entry requirements and routes into your sector/job role – the students might want to know how their GCSEs or qualifications link with getting a job in the future. </a:t>
            </a:r>
          </a:p>
          <a:p>
            <a:pPr>
              <a:lnSpc>
                <a:spcPct val="170000"/>
              </a:lnSpc>
              <a:buFont typeface="Wingdings" panose="05000000000000000000" pitchFamily="2" charset="2"/>
              <a:buChar char="ü"/>
            </a:pPr>
            <a:r>
              <a:rPr lang="en-GB" sz="3200" dirty="0">
                <a:latin typeface="Abadi" panose="020B0604020104020204" pitchFamily="34" charset="0"/>
              </a:rPr>
              <a:t>In your presentation, give an overview of your sector – talk about opportunities there might be in the future </a:t>
            </a:r>
          </a:p>
        </p:txBody>
      </p:sp>
    </p:spTree>
    <p:extLst>
      <p:ext uri="{BB962C8B-B14F-4D97-AF65-F5344CB8AC3E}">
        <p14:creationId xmlns:p14="http://schemas.microsoft.com/office/powerpoint/2010/main" val="1575136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14870F-5A3D-154F-B8C7-49AA4BC7E1F5}"/>
              </a:ext>
            </a:extLst>
          </p:cNvPr>
          <p:cNvSpPr txBox="1"/>
          <p:nvPr/>
        </p:nvSpPr>
        <p:spPr>
          <a:xfrm>
            <a:off x="4067175" y="1482090"/>
            <a:ext cx="4371975" cy="4247317"/>
          </a:xfrm>
          <a:prstGeom prst="rect">
            <a:avLst/>
          </a:prstGeom>
          <a:noFill/>
        </p:spPr>
        <p:txBody>
          <a:bodyPr wrap="square" rtlCol="0">
            <a:spAutoFit/>
          </a:bodyPr>
          <a:lstStyle/>
          <a:p>
            <a:pPr algn="ctr"/>
            <a:r>
              <a:rPr lang="en-GB" sz="5400" dirty="0">
                <a:latin typeface="Abadi" panose="020B0604020104020204" pitchFamily="34" charset="0"/>
                <a:cs typeface="Calibri" panose="020F0502020204030204" pitchFamily="34" charset="0"/>
              </a:rPr>
              <a:t>Questions you could ask the school to further help prepare</a:t>
            </a:r>
          </a:p>
        </p:txBody>
      </p:sp>
    </p:spTree>
    <p:extLst>
      <p:ext uri="{BB962C8B-B14F-4D97-AF65-F5344CB8AC3E}">
        <p14:creationId xmlns:p14="http://schemas.microsoft.com/office/powerpoint/2010/main" val="18473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badi" panose="020B0604020104020204" pitchFamily="34" charset="0"/>
              </a:rPr>
              <a:t>Questions you could ask the school/college to prepare </a:t>
            </a:r>
          </a:p>
        </p:txBody>
      </p:sp>
      <p:sp>
        <p:nvSpPr>
          <p:cNvPr id="3" name="Text Placeholder 2"/>
          <p:cNvSpPr>
            <a:spLocks noGrp="1"/>
          </p:cNvSpPr>
          <p:nvPr>
            <p:ph type="body" sz="quarter" idx="10"/>
          </p:nvPr>
        </p:nvSpPr>
        <p:spPr>
          <a:xfrm>
            <a:off x="323851" y="1676400"/>
            <a:ext cx="11468100" cy="4876799"/>
          </a:xfrm>
        </p:spPr>
        <p:txBody>
          <a:bodyPr>
            <a:normAutofit fontScale="92500" lnSpcReduction="20000"/>
          </a:bodyPr>
          <a:lstStyle/>
          <a:p>
            <a:pPr>
              <a:buFont typeface="Wingdings" panose="05000000000000000000" pitchFamily="2" charset="2"/>
              <a:buChar char="ü"/>
            </a:pPr>
            <a:r>
              <a:rPr lang="en-GB" sz="2800" dirty="0">
                <a:latin typeface="Abadi" panose="020B0604020104020204" pitchFamily="34" charset="0"/>
              </a:rPr>
              <a:t>Ask if the students have had time to research your company or the sector you work in.</a:t>
            </a:r>
          </a:p>
          <a:p>
            <a:pPr>
              <a:buFont typeface="Wingdings" panose="05000000000000000000" pitchFamily="2" charset="2"/>
              <a:buChar char="ü"/>
            </a:pPr>
            <a:r>
              <a:rPr lang="en-GB" sz="2800" dirty="0">
                <a:latin typeface="Abadi" panose="020B0604020104020204" pitchFamily="34" charset="0"/>
              </a:rPr>
              <a:t>Ask if any students have applied to your company or a course in your sector.</a:t>
            </a:r>
          </a:p>
          <a:p>
            <a:pPr>
              <a:buFont typeface="Wingdings" panose="05000000000000000000" pitchFamily="2" charset="2"/>
              <a:buChar char="ü"/>
            </a:pPr>
            <a:r>
              <a:rPr lang="en-GB" sz="2800" dirty="0">
                <a:latin typeface="Abadi" panose="020B0604020104020204" pitchFamily="34" charset="0"/>
              </a:rPr>
              <a:t>Ask if the students are studying anything related to your company/job role.</a:t>
            </a:r>
          </a:p>
          <a:p>
            <a:pPr>
              <a:buFont typeface="Wingdings" panose="05000000000000000000" pitchFamily="2" charset="2"/>
              <a:buChar char="ü"/>
            </a:pPr>
            <a:r>
              <a:rPr lang="en-GB" sz="2800" dirty="0">
                <a:latin typeface="Abadi" panose="020B0604020104020204" pitchFamily="34" charset="0"/>
              </a:rPr>
              <a:t>Ask if the students have met anyone from your sector before?</a:t>
            </a:r>
          </a:p>
          <a:p>
            <a:pPr>
              <a:buFont typeface="Wingdings" panose="05000000000000000000" pitchFamily="2" charset="2"/>
              <a:buChar char="ü"/>
            </a:pPr>
            <a:r>
              <a:rPr lang="en-GB" sz="2800" dirty="0">
                <a:latin typeface="Abadi" panose="020B0604020104020204" pitchFamily="34" charset="0"/>
              </a:rPr>
              <a:t>Ask about other careers/employability events the students have had. This might help you link them or pitch your presentation correctly. </a:t>
            </a:r>
          </a:p>
          <a:p>
            <a:pPr>
              <a:buFont typeface="Wingdings" panose="05000000000000000000" pitchFamily="2" charset="2"/>
              <a:buChar char="ü"/>
            </a:pPr>
            <a:r>
              <a:rPr lang="en-GB" sz="2800" dirty="0">
                <a:latin typeface="Abadi" panose="020B0604020104020204" pitchFamily="34" charset="0"/>
              </a:rPr>
              <a:t>Check how long you have with each group or for your presentation.</a:t>
            </a:r>
          </a:p>
          <a:p>
            <a:pPr>
              <a:buFont typeface="Wingdings" panose="05000000000000000000" pitchFamily="2" charset="2"/>
              <a:buChar char="ü"/>
            </a:pPr>
            <a:r>
              <a:rPr lang="en-GB" sz="2800" dirty="0">
                <a:latin typeface="Abadi" panose="020B0604020104020204" pitchFamily="34" charset="0"/>
              </a:rPr>
              <a:t>Ask if the students will already have a CV printed off to look at (if doing a CV workshop).</a:t>
            </a:r>
          </a:p>
          <a:p>
            <a:pPr>
              <a:buFont typeface="Wingdings" panose="05000000000000000000" pitchFamily="2" charset="2"/>
              <a:buChar char="ü"/>
            </a:pPr>
            <a:r>
              <a:rPr lang="en-GB" sz="2800" dirty="0">
                <a:latin typeface="Abadi" panose="020B0604020104020204" pitchFamily="34" charset="0"/>
              </a:rPr>
              <a:t>Ask if the students have practiced an interview before or had an preparation before the event (if interviews are involved).</a:t>
            </a:r>
          </a:p>
          <a:p>
            <a:pPr>
              <a:buFont typeface="Wingdings" panose="05000000000000000000" pitchFamily="2" charset="2"/>
              <a:buChar char="ü"/>
            </a:pPr>
            <a:endParaRPr lang="en-GB" sz="2800" dirty="0">
              <a:latin typeface="Abadi" panose="020B0604020104020204" pitchFamily="34" charset="0"/>
            </a:endParaRPr>
          </a:p>
        </p:txBody>
      </p:sp>
    </p:spTree>
    <p:extLst>
      <p:ext uri="{BB962C8B-B14F-4D97-AF65-F5344CB8AC3E}">
        <p14:creationId xmlns:p14="http://schemas.microsoft.com/office/powerpoint/2010/main" val="2593086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14870F-5A3D-154F-B8C7-49AA4BC7E1F5}"/>
              </a:ext>
            </a:extLst>
          </p:cNvPr>
          <p:cNvSpPr txBox="1"/>
          <p:nvPr/>
        </p:nvSpPr>
        <p:spPr>
          <a:xfrm>
            <a:off x="4019551" y="1005840"/>
            <a:ext cx="4305300" cy="5078313"/>
          </a:xfrm>
          <a:prstGeom prst="rect">
            <a:avLst/>
          </a:prstGeom>
          <a:noFill/>
        </p:spPr>
        <p:txBody>
          <a:bodyPr wrap="square" rtlCol="0">
            <a:spAutoFit/>
          </a:bodyPr>
          <a:lstStyle/>
          <a:p>
            <a:pPr algn="ctr"/>
            <a:r>
              <a:rPr lang="en-GB" sz="5400" dirty="0">
                <a:latin typeface="Abadi" panose="020B0604020104020204" pitchFamily="34" charset="0"/>
                <a:cs typeface="Calibri" panose="020F0502020204030204" pitchFamily="34" charset="0"/>
              </a:rPr>
              <a:t>If you are helping with an interview mock day, this might help</a:t>
            </a:r>
          </a:p>
        </p:txBody>
      </p:sp>
    </p:spTree>
    <p:extLst>
      <p:ext uri="{BB962C8B-B14F-4D97-AF65-F5344CB8AC3E}">
        <p14:creationId xmlns:p14="http://schemas.microsoft.com/office/powerpoint/2010/main" val="1039004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6B306-3E83-4B8A-A760-C02410A6A78D}"/>
              </a:ext>
            </a:extLst>
          </p:cNvPr>
          <p:cNvSpPr>
            <a:spLocks noGrp="1"/>
          </p:cNvSpPr>
          <p:nvPr>
            <p:ph type="title"/>
          </p:nvPr>
        </p:nvSpPr>
        <p:spPr/>
        <p:txBody>
          <a:bodyPr>
            <a:normAutofit/>
          </a:bodyPr>
          <a:lstStyle/>
          <a:p>
            <a:r>
              <a:rPr lang="en-GB" dirty="0">
                <a:latin typeface="Abadi" panose="020B0604020104020204" pitchFamily="34" charset="0"/>
              </a:rPr>
              <a:t>Questions students might ask you </a:t>
            </a:r>
          </a:p>
        </p:txBody>
      </p:sp>
      <p:sp>
        <p:nvSpPr>
          <p:cNvPr id="3" name="Content Placeholder 2">
            <a:extLst>
              <a:ext uri="{FF2B5EF4-FFF2-40B4-BE49-F238E27FC236}">
                <a16:creationId xmlns:a16="http://schemas.microsoft.com/office/drawing/2014/main" id="{E891C4CB-02FA-40B0-A631-1EB73210A021}"/>
              </a:ext>
            </a:extLst>
          </p:cNvPr>
          <p:cNvSpPr>
            <a:spLocks noGrp="1"/>
          </p:cNvSpPr>
          <p:nvPr>
            <p:ph idx="4294967295"/>
          </p:nvPr>
        </p:nvSpPr>
        <p:spPr>
          <a:xfrm>
            <a:off x="332322" y="1763543"/>
            <a:ext cx="11535827" cy="4551531"/>
          </a:xfrm>
        </p:spPr>
        <p:txBody>
          <a:bodyPr>
            <a:normAutofit fontScale="77500" lnSpcReduction="20000"/>
          </a:bodyPr>
          <a:lstStyle/>
          <a:p>
            <a:pPr>
              <a:buFont typeface="Wingdings" panose="05000000000000000000" pitchFamily="2" charset="2"/>
              <a:buChar char="ü"/>
            </a:pPr>
            <a:r>
              <a:rPr lang="en-GB" sz="3200" dirty="0">
                <a:latin typeface="Abadi" panose="020B0604020104020204" pitchFamily="34" charset="0"/>
              </a:rPr>
              <a:t>What skills are most critical to success in your sector?</a:t>
            </a:r>
          </a:p>
          <a:p>
            <a:pPr>
              <a:buFont typeface="Wingdings" panose="05000000000000000000" pitchFamily="2" charset="2"/>
              <a:buChar char="ü"/>
            </a:pPr>
            <a:r>
              <a:rPr lang="en-GB" sz="3200" dirty="0">
                <a:latin typeface="Abadi" panose="020B0604020104020204" pitchFamily="34" charset="0"/>
              </a:rPr>
              <a:t>What subjects should I focus on to get a job in your industry?</a:t>
            </a:r>
          </a:p>
          <a:p>
            <a:pPr>
              <a:buFont typeface="Wingdings" panose="05000000000000000000" pitchFamily="2" charset="2"/>
              <a:buChar char="ü"/>
            </a:pPr>
            <a:r>
              <a:rPr lang="en-GB" sz="3200" dirty="0">
                <a:latin typeface="Abadi" panose="020B0604020104020204" pitchFamily="34" charset="0"/>
              </a:rPr>
              <a:t>Would you recommend an apprenticeship route or to go to university? Does your company offer apprenticeships?</a:t>
            </a:r>
          </a:p>
          <a:p>
            <a:pPr>
              <a:buFont typeface="Wingdings" panose="05000000000000000000" pitchFamily="2" charset="2"/>
              <a:buChar char="ü"/>
            </a:pPr>
            <a:r>
              <a:rPr lang="en-GB" sz="3200" dirty="0">
                <a:latin typeface="Abadi" panose="020B0604020104020204" pitchFamily="34" charset="0"/>
              </a:rPr>
              <a:t>What advice would you give to someone who is interested in your industry/sector?</a:t>
            </a:r>
          </a:p>
          <a:p>
            <a:pPr>
              <a:buFont typeface="Wingdings" panose="05000000000000000000" pitchFamily="2" charset="2"/>
              <a:buChar char="ü"/>
            </a:pPr>
            <a:r>
              <a:rPr lang="en-GB" sz="3200" dirty="0">
                <a:latin typeface="Abadi" panose="020B0604020104020204" pitchFamily="34" charset="0"/>
              </a:rPr>
              <a:t>What areas of your industry will offer the greatest opportunity in the coming years?</a:t>
            </a:r>
          </a:p>
          <a:p>
            <a:pPr>
              <a:buFont typeface="Wingdings" panose="05000000000000000000" pitchFamily="2" charset="2"/>
              <a:buChar char="ü"/>
            </a:pPr>
            <a:r>
              <a:rPr lang="en-GB" sz="3200" dirty="0">
                <a:latin typeface="Abadi" panose="020B0604020104020204" pitchFamily="34" charset="0"/>
              </a:rPr>
              <a:t>What would you suggest that I do now to stand the best chance of getting into your industry?</a:t>
            </a:r>
          </a:p>
          <a:p>
            <a:pPr>
              <a:buFont typeface="Wingdings" panose="05000000000000000000" pitchFamily="2" charset="2"/>
              <a:buChar char="ü"/>
            </a:pPr>
            <a:r>
              <a:rPr lang="en-GB" sz="3200" dirty="0">
                <a:latin typeface="Abadi" panose="020B0604020104020204" pitchFamily="34" charset="0"/>
              </a:rPr>
              <a:t>Based on what I've told you about my interests and skills, can you think of any roles in your industry to which I might be suited?</a:t>
            </a:r>
          </a:p>
          <a:p>
            <a:pPr>
              <a:buFont typeface="Wingdings" panose="05000000000000000000" pitchFamily="2" charset="2"/>
              <a:buChar char="ü"/>
            </a:pPr>
            <a:endParaRPr lang="en-GB" sz="3200" dirty="0">
              <a:latin typeface="Abadi" panose="020B0604020104020204" pitchFamily="34" charset="0"/>
            </a:endParaRPr>
          </a:p>
          <a:p>
            <a:pPr>
              <a:buFont typeface="Wingdings" panose="05000000000000000000" pitchFamily="2" charset="2"/>
              <a:buChar char="ü"/>
            </a:pPr>
            <a:endParaRPr lang="en-GB" sz="3200" dirty="0">
              <a:latin typeface="Abadi" panose="020B0604020104020204" pitchFamily="34" charset="0"/>
            </a:endParaRPr>
          </a:p>
        </p:txBody>
      </p:sp>
    </p:spTree>
    <p:extLst>
      <p:ext uri="{BB962C8B-B14F-4D97-AF65-F5344CB8AC3E}">
        <p14:creationId xmlns:p14="http://schemas.microsoft.com/office/powerpoint/2010/main" val="131580470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2354</TotalTime>
  <Words>974</Words>
  <Application>Microsoft Office PowerPoint</Application>
  <PresentationFormat>Widescreen</PresentationFormat>
  <Paragraphs>90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Abadi</vt:lpstr>
      <vt:lpstr>Calibri</vt:lpstr>
      <vt:lpstr>Calibri Light</vt:lpstr>
      <vt:lpstr>Wingdings</vt:lpstr>
      <vt:lpstr>Retrospect</vt:lpstr>
      <vt:lpstr>World of Work Days</vt:lpstr>
      <vt:lpstr>What is a World of Work Day?</vt:lpstr>
      <vt:lpstr>What is a World of Work Day?</vt:lpstr>
      <vt:lpstr>What is the impact of WOW days?</vt:lpstr>
      <vt:lpstr>Preparing for World of Work days?</vt:lpstr>
      <vt:lpstr>PowerPoint Presentation</vt:lpstr>
      <vt:lpstr>Questions you could ask the school/college to prepare </vt:lpstr>
      <vt:lpstr>PowerPoint Presentation</vt:lpstr>
      <vt:lpstr>Questions students might ask you </vt:lpstr>
      <vt:lpstr>Example  </vt:lpstr>
      <vt:lpstr>PowerPoint Presentation</vt:lpstr>
      <vt:lpstr> Example feedback form – the school will provide you with something similar to this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Future –  Career Opportunities in Cumbria</dc:title>
  <dc:creator>Cath Dutton</dc:creator>
  <cp:lastModifiedBy>Carruthers,Dave</cp:lastModifiedBy>
  <cp:revision>81</cp:revision>
  <dcterms:created xsi:type="dcterms:W3CDTF">2021-12-09T10:44:45Z</dcterms:created>
  <dcterms:modified xsi:type="dcterms:W3CDTF">2022-03-10T14:19:01Z</dcterms:modified>
</cp:coreProperties>
</file>