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510" r:id="rId2"/>
    <p:sldId id="603" r:id="rId3"/>
    <p:sldId id="594" r:id="rId4"/>
    <p:sldId id="597" r:id="rId5"/>
    <p:sldId id="626" r:id="rId6"/>
    <p:sldId id="604" r:id="rId7"/>
    <p:sldId id="613" r:id="rId8"/>
    <p:sldId id="628" r:id="rId9"/>
    <p:sldId id="627" r:id="rId10"/>
    <p:sldId id="629" r:id="rId11"/>
    <p:sldId id="631" r:id="rId12"/>
    <p:sldId id="632" r:id="rId13"/>
    <p:sldId id="630" r:id="rId14"/>
    <p:sldId id="633" r:id="rId15"/>
    <p:sldId id="614" r:id="rId16"/>
    <p:sldId id="634" r:id="rId17"/>
    <p:sldId id="635" r:id="rId18"/>
    <p:sldId id="602" r:id="rId19"/>
    <p:sldId id="608" r:id="rId20"/>
    <p:sldId id="625" r:id="rId21"/>
    <p:sldId id="636" r:id="rId22"/>
    <p:sldId id="575" r:id="rId23"/>
    <p:sldId id="592" r:id="rId24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8C3"/>
    <a:srgbClr val="5D2262"/>
    <a:srgbClr val="D9D9D9"/>
    <a:srgbClr val="D0C0D2"/>
    <a:srgbClr val="FF0066"/>
    <a:srgbClr val="00CC00"/>
    <a:srgbClr val="00FF00"/>
    <a:srgbClr val="7F7F7F"/>
    <a:srgbClr val="004D85"/>
    <a:srgbClr val="123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779" autoAdjust="0"/>
    <p:restoredTop sz="94249" autoAdjust="0"/>
  </p:normalViewPr>
  <p:slideViewPr>
    <p:cSldViewPr snapToGrid="0">
      <p:cViewPr varScale="1">
        <p:scale>
          <a:sx n="66" d="100"/>
          <a:sy n="66" d="100"/>
        </p:scale>
        <p:origin x="90" y="198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4" d="100"/>
        <a:sy n="10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2AC6C7-6414-4CD3-B080-DF5419EC83F9}" type="datetimeFigureOut">
              <a:rPr lang="en-GB" smtClean="0"/>
              <a:t>15/05/2022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868CA2-BF74-47FC-9112-9854C0A808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792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68CA2-BF74-47FC-9112-9854C0A808E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172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68CA2-BF74-47FC-9112-9854C0A808E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873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68CA2-BF74-47FC-9112-9854C0A808E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284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68CA2-BF74-47FC-9112-9854C0A808E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196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68CA2-BF74-47FC-9112-9854C0A808E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46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68CA2-BF74-47FC-9112-9854C0A808EF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450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B3106-E952-4C3B-870E-313075EB7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C255BC-AE81-4CA6-A59B-774F46806C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05E89-E3CA-490C-81D9-E906AB876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5AE00-37EF-44FD-8691-3129E03C6CF0}" type="datetimeFigureOut">
              <a:rPr lang="en-GB" smtClean="0"/>
              <a:t>15/05/2022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43F0B-312C-4572-87AD-D85FD8FC5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4C11E-C3F4-428B-AE02-368F02FD8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CCDA-AC48-4EAE-ADAB-8D3C871B2B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370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93EDC-DCFA-4F3E-B695-80FADE4E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AB2535-20E1-4A1E-9B74-553A711AB3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3B966-9A40-4C22-8975-390281B751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9919FF-80FE-41F8-A721-BB7AA029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5AE00-37EF-44FD-8691-3129E03C6CF0}" type="datetimeFigureOut">
              <a:rPr lang="en-GB" smtClean="0"/>
              <a:t>15/05/2022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2F38A8-67DF-4081-836C-6D7D52B91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F8FB7-2477-420A-9645-77456A06C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CCDA-AC48-4EAE-ADAB-8D3C871B2B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675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9DEAE-9DBA-4D43-8758-F25D5C78E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C7952D-74C4-4EEA-BFF3-DACFC797DA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72E92-8206-4F5E-9100-8552BDC64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5AE00-37EF-44FD-8691-3129E03C6CF0}" type="datetimeFigureOut">
              <a:rPr lang="en-GB" smtClean="0"/>
              <a:t>15/05/2022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F1748-E561-4B77-8DB1-F0FC4755D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431C6-A579-4BA8-8756-25D1D520B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CCDA-AC48-4EAE-ADAB-8D3C871B2B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690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4CAEA5-53CA-4299-BF59-248097DD41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88EDD3-244F-47F7-A8E6-C4E939E661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7B8002-9DFF-4B90-93D0-B395DC749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5AE00-37EF-44FD-8691-3129E03C6CF0}" type="datetimeFigureOut">
              <a:rPr lang="en-GB" smtClean="0"/>
              <a:t>15/05/2022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73C5C-3CC5-4494-8FC5-1F224E07A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FCFFA-D764-452F-A765-B8D1F163C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CCDA-AC48-4EAE-ADAB-8D3C871B2B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191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BA594-0642-4674-BF80-8632AAB0D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4443C-C39D-4852-A63D-2EE3B172E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4A382-06DF-4357-B1CE-945FEEBA5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5AE00-37EF-44FD-8691-3129E03C6CF0}" type="datetimeFigureOut">
              <a:rPr lang="en-GB" smtClean="0"/>
              <a:t>15/05/2022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81A8D-DC2C-4BA9-A554-E969D1019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6DB9D-45FD-410E-9020-C17CDB469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CCDA-AC48-4EAE-ADAB-8D3C871B2B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931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A2BCF24-4052-4C71-8757-A5C6A8FB8956}"/>
              </a:ext>
            </a:extLst>
          </p:cNvPr>
          <p:cNvSpPr/>
          <p:nvPr userDrawn="1"/>
        </p:nvSpPr>
        <p:spPr>
          <a:xfrm>
            <a:off x="9260114" y="0"/>
            <a:ext cx="2931886" cy="6858000"/>
          </a:xfrm>
          <a:prstGeom prst="rect">
            <a:avLst/>
          </a:prstGeom>
          <a:solidFill>
            <a:srgbClr val="D0C0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FBA594-0642-4674-BF80-8632AAB0DB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72601" y="226580"/>
            <a:ext cx="2819400" cy="923348"/>
          </a:xfrm>
        </p:spPr>
        <p:txBody>
          <a:bodyPr anchor="t"/>
          <a:lstStyle>
            <a:lvl1pPr>
              <a:defRPr b="1">
                <a:solidFill>
                  <a:srgbClr val="5D2262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4443C-C39D-4852-A63D-2EE3B172E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7236" y="1659369"/>
            <a:ext cx="2632364" cy="5032375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5D2262"/>
                </a:solidFill>
                <a:latin typeface="Gill Sans MT" panose="020B050202010402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2061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302A1-351D-4F7B-A879-1F1274530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8CC9E-52A0-43DD-877A-DD7B32A9A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1E995-70BC-482A-BD30-4B4496E3D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5AE00-37EF-44FD-8691-3129E03C6CF0}" type="datetimeFigureOut">
              <a:rPr lang="en-GB" smtClean="0"/>
              <a:t>15/05/2022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5249F-C9AB-46AE-BE89-F8901F21C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BF0E8-A243-4460-AF19-0FFB0E61A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CCDA-AC48-4EAE-ADAB-8D3C871B2B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507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F8276-8F34-4D33-AC85-CB61FF2E9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5884A-367E-4FF9-9330-973C6D6099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3915C3-208A-4F6D-8199-6B4F4C9CF3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C927C7-A62C-41E7-BBA4-F335E113E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5AE00-37EF-44FD-8691-3129E03C6CF0}" type="datetimeFigureOut">
              <a:rPr lang="en-GB" smtClean="0"/>
              <a:t>15/05/2022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80A5C4-79E5-4F0A-8399-DADFDA3E5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F4E9A3-E73B-4EB5-ACF0-786367E05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CCDA-AC48-4EAE-ADAB-8D3C871B2B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81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7DDF0-0D52-4DC9-BFE1-408CFF9F4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2E322-D49F-4411-9B8F-CE307A572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0FF6F-5693-4C9F-A5EF-381D925698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0EA581-AEA2-4BEF-91DA-9ADF2320CD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3A476F-E5DC-46CA-ADD3-2879888B1C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A4D252-7991-4D5F-B1AD-6619C068F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5AE00-37EF-44FD-8691-3129E03C6CF0}" type="datetimeFigureOut">
              <a:rPr lang="en-GB" smtClean="0"/>
              <a:t>15/05/2022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A970F2-8E88-4CC8-AC52-052F9F0BF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B621FD-3CEE-4C72-9EC9-C47C1CA7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CCDA-AC48-4EAE-ADAB-8D3C871B2B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40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2914D-2D43-4D8F-B9B2-6C52A29AB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45735E-E197-4803-91FE-46940FC85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5AE00-37EF-44FD-8691-3129E03C6CF0}" type="datetimeFigureOut">
              <a:rPr lang="en-GB" smtClean="0"/>
              <a:t>15/05/2022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41FB9B-6862-499B-BB1F-1AB31CD20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41B2CE-7425-4748-9123-9BD657514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CCDA-AC48-4EAE-ADAB-8D3C871B2B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81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C97104-B82C-4314-B683-F4C369111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5AE00-37EF-44FD-8691-3129E03C6CF0}" type="datetimeFigureOut">
              <a:rPr lang="en-GB" smtClean="0"/>
              <a:t>15/05/2022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9FA8C3-A47C-4FB9-B03E-64E042474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CEE85C-6A92-4F21-BEB3-315B6F97F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CCDA-AC48-4EAE-ADAB-8D3C871B2B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818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FC3F2-24DF-4EBF-BE7A-F9569EAC5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CBB19-7F34-4036-B8DC-3F9E59D07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9CA4F0-B6C9-479A-AECD-3C09C1B91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D5BEFB-00EF-4DA4-AB9B-FAB9481F2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5AE00-37EF-44FD-8691-3129E03C6CF0}" type="datetimeFigureOut">
              <a:rPr lang="en-GB" smtClean="0"/>
              <a:t>15/05/2022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A77E68-51AB-4768-AAF4-E1C155561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25550F-A537-4C2E-A48D-E4CE749C4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CCDA-AC48-4EAE-ADAB-8D3C871B2B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548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CFB947-E939-4542-8B79-794132D6E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50218E-FC7D-425B-BCC6-32136408A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464C0-7857-4980-B958-16B598F86D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5AE00-37EF-44FD-8691-3129E03C6CF0}" type="datetimeFigureOut">
              <a:rPr lang="en-GB" smtClean="0"/>
              <a:t>15/05/2022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73A8D-8F82-4FE0-8672-1A69CF08A2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4D65A-3D42-45D2-9531-A1B129D69A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CCCDA-AC48-4EAE-ADAB-8D3C871B2B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681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tm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tm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">
            <a:extLst>
              <a:ext uri="{FF2B5EF4-FFF2-40B4-BE49-F238E27FC236}">
                <a16:creationId xmlns:a16="http://schemas.microsoft.com/office/drawing/2014/main" id="{227EF294-9140-4FC3-8DB4-A732B598412D}"/>
              </a:ext>
            </a:extLst>
          </p:cNvPr>
          <p:cNvSpPr txBox="1">
            <a:spLocks/>
          </p:cNvSpPr>
          <p:nvPr/>
        </p:nvSpPr>
        <p:spPr>
          <a:xfrm>
            <a:off x="411191" y="1013104"/>
            <a:ext cx="8514413" cy="406233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5D2262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7400" dirty="0"/>
              <a:t>Careers Advice and Guidance</a:t>
            </a:r>
          </a:p>
          <a:p>
            <a:endParaRPr lang="en-US" sz="9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Picture 2" descr="Text, logo&#10;&#10;Description automatically generated">
            <a:extLst>
              <a:ext uri="{FF2B5EF4-FFF2-40B4-BE49-F238E27FC236}">
                <a16:creationId xmlns:a16="http://schemas.microsoft.com/office/drawing/2014/main" id="{93AB4671-0113-4CB4-8213-E72F40328B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388" y="6179043"/>
            <a:ext cx="2370941" cy="291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315657-AEC2-4D08-A709-DB45A10CAC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4447" y="3043096"/>
            <a:ext cx="3407899" cy="3135947"/>
          </a:xfrm>
          <a:prstGeom prst="rect">
            <a:avLst/>
          </a:prstGeom>
        </p:spPr>
      </p:pic>
      <p:sp>
        <p:nvSpPr>
          <p:cNvPr id="5" name="Title 44">
            <a:extLst>
              <a:ext uri="{FF2B5EF4-FFF2-40B4-BE49-F238E27FC236}">
                <a16:creationId xmlns:a16="http://schemas.microsoft.com/office/drawing/2014/main" id="{3FB13161-D2D0-46D0-972A-483D2291C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2600" y="561928"/>
            <a:ext cx="2819400" cy="923348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BM3</a:t>
            </a:r>
            <a:br>
              <a:rPr lang="en-US" sz="3200" dirty="0"/>
            </a:br>
            <a:r>
              <a:rPr lang="en-US" sz="3200" dirty="0"/>
              <a:t>Exploring Best Practice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911251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4">
            <a:extLst>
              <a:ext uri="{FF2B5EF4-FFF2-40B4-BE49-F238E27FC236}">
                <a16:creationId xmlns:a16="http://schemas.microsoft.com/office/drawing/2014/main" id="{F4D50E42-1BAF-40F8-86A8-E04CA6F54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2600" y="537865"/>
            <a:ext cx="2819400" cy="923348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Sound bites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Script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Agreed destinations </a:t>
            </a: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12A91A-7F0A-4CB0-B161-540717B556D9}"/>
              </a:ext>
            </a:extLst>
          </p:cNvPr>
          <p:cNvSpPr txBox="1"/>
          <p:nvPr/>
        </p:nvSpPr>
        <p:spPr>
          <a:xfrm>
            <a:off x="-1409699" y="208866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5D2262"/>
                </a:solidFill>
                <a:latin typeface="Baskerville" panose="02000503000000000000" pitchFamily="2" charset="0"/>
              </a:rPr>
              <a:t>Destinations Data 2021 </a:t>
            </a:r>
            <a:endParaRPr lang="en-US" sz="4800" b="1" i="0" dirty="0">
              <a:solidFill>
                <a:srgbClr val="5D2262"/>
              </a:solidFill>
              <a:effectLst/>
              <a:latin typeface="Baskerville" panose="02000503000000000000" pitchFamily="2" charset="0"/>
            </a:endParaRPr>
          </a:p>
        </p:txBody>
      </p:sp>
      <p:pic>
        <p:nvPicPr>
          <p:cNvPr id="3" name="Picture 2" descr="Chart, pie chart&#10;&#10;Description automatically generated">
            <a:extLst>
              <a:ext uri="{FF2B5EF4-FFF2-40B4-BE49-F238E27FC236}">
                <a16:creationId xmlns:a16="http://schemas.microsoft.com/office/drawing/2014/main" id="{BA4750EF-B751-4C1B-9625-02C83F885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81" y="1232857"/>
            <a:ext cx="3848637" cy="5010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76D6187-66AD-49BA-8922-FE0C12F461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043" y="1673628"/>
            <a:ext cx="6931182" cy="2840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Chart&#10;&#10;Description automatically generated with low confidence">
            <a:extLst>
              <a:ext uri="{FF2B5EF4-FFF2-40B4-BE49-F238E27FC236}">
                <a16:creationId xmlns:a16="http://schemas.microsoft.com/office/drawing/2014/main" id="{4C67B41A-334E-49A9-9075-114C1CB643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802" y="3808855"/>
            <a:ext cx="6943756" cy="2840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471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4">
            <a:extLst>
              <a:ext uri="{FF2B5EF4-FFF2-40B4-BE49-F238E27FC236}">
                <a16:creationId xmlns:a16="http://schemas.microsoft.com/office/drawing/2014/main" id="{F4D50E42-1BAF-40F8-86A8-E04CA6F54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2600" y="537865"/>
            <a:ext cx="2819400" cy="923348"/>
          </a:xfrm>
        </p:spPr>
        <p:txBody>
          <a:bodyPr>
            <a:noAutofit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Year11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Year13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2019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2020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2021</a:t>
            </a: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12A91A-7F0A-4CB0-B161-540717B556D9}"/>
              </a:ext>
            </a:extLst>
          </p:cNvPr>
          <p:cNvSpPr txBox="1"/>
          <p:nvPr/>
        </p:nvSpPr>
        <p:spPr>
          <a:xfrm>
            <a:off x="-1409699" y="208866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5D2262"/>
                </a:solidFill>
                <a:latin typeface="Baskerville" panose="02000503000000000000" pitchFamily="2" charset="0"/>
              </a:rPr>
              <a:t>Destinations Data 2021 </a:t>
            </a:r>
            <a:endParaRPr lang="en-US" sz="4800" b="1" i="0" dirty="0">
              <a:solidFill>
                <a:srgbClr val="5D2262"/>
              </a:solidFill>
              <a:effectLst/>
              <a:latin typeface="Baskerville" panose="02000503000000000000" pitchFamily="2" charset="0"/>
            </a:endParaRPr>
          </a:p>
        </p:txBody>
      </p:sp>
      <p:pic>
        <p:nvPicPr>
          <p:cNvPr id="3" name="Picture 2" descr="Chart, pie chart&#10;&#10;Description automatically generated">
            <a:extLst>
              <a:ext uri="{FF2B5EF4-FFF2-40B4-BE49-F238E27FC236}">
                <a16:creationId xmlns:a16="http://schemas.microsoft.com/office/drawing/2014/main" id="{BA4750EF-B751-4C1B-9625-02C83F885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81" y="1232857"/>
            <a:ext cx="4125154" cy="5370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Chart, logo&#10;&#10;Description automatically generated">
            <a:extLst>
              <a:ext uri="{FF2B5EF4-FFF2-40B4-BE49-F238E27FC236}">
                <a16:creationId xmlns:a16="http://schemas.microsoft.com/office/drawing/2014/main" id="{6E0D2114-BAF1-4C3D-9680-CB10496D46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294" y="1232857"/>
            <a:ext cx="4015115" cy="5370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7028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4">
            <a:extLst>
              <a:ext uri="{FF2B5EF4-FFF2-40B4-BE49-F238E27FC236}">
                <a16:creationId xmlns:a16="http://schemas.microsoft.com/office/drawing/2014/main" id="{F4D50E42-1BAF-40F8-86A8-E04CA6F54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2600" y="537865"/>
            <a:ext cx="2819400" cy="923348"/>
          </a:xfrm>
        </p:spPr>
        <p:txBody>
          <a:bodyPr>
            <a:noAutofit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Headline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Pupil Prem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SEP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EHCP</a:t>
            </a: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12A91A-7F0A-4CB0-B161-540717B556D9}"/>
              </a:ext>
            </a:extLst>
          </p:cNvPr>
          <p:cNvSpPr txBox="1"/>
          <p:nvPr/>
        </p:nvSpPr>
        <p:spPr>
          <a:xfrm>
            <a:off x="-1409699" y="208866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5D2262"/>
                </a:solidFill>
                <a:latin typeface="Baskerville" panose="02000503000000000000" pitchFamily="2" charset="0"/>
              </a:rPr>
              <a:t>Raw Data 2021 </a:t>
            </a:r>
            <a:endParaRPr lang="en-US" sz="4800" b="1" i="0" dirty="0">
              <a:solidFill>
                <a:srgbClr val="5D2262"/>
              </a:solidFill>
              <a:effectLst/>
              <a:latin typeface="Baskerville" panose="02000503000000000000" pitchFamily="2" charset="0"/>
            </a:endParaRPr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34F611CE-2719-4CEE-A119-F855EFB4C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54" y="1039863"/>
            <a:ext cx="4254649" cy="5604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8D0B2717-1D3E-457A-BC2C-FD62119929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747" y="1039863"/>
            <a:ext cx="4363565" cy="5604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FE3874AD-03F9-45D8-BEEC-5A02E59A24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3562">
            <a:off x="700003" y="1360488"/>
            <a:ext cx="8920701" cy="4473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216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4">
            <a:extLst>
              <a:ext uri="{FF2B5EF4-FFF2-40B4-BE49-F238E27FC236}">
                <a16:creationId xmlns:a16="http://schemas.microsoft.com/office/drawing/2014/main" id="{F4D50E42-1BAF-40F8-86A8-E04CA6F54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2600" y="537865"/>
            <a:ext cx="2819400" cy="923348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Impact measure?</a:t>
            </a:r>
            <a:endParaRPr lang="en-GB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12A91A-7F0A-4CB0-B161-540717B556D9}"/>
              </a:ext>
            </a:extLst>
          </p:cNvPr>
          <p:cNvSpPr txBox="1"/>
          <p:nvPr/>
        </p:nvSpPr>
        <p:spPr>
          <a:xfrm>
            <a:off x="-1409699" y="525137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5D2262"/>
                </a:solidFill>
                <a:latin typeface="Baskerville" panose="02000503000000000000" pitchFamily="2" charset="0"/>
              </a:rPr>
              <a:t>Intended versus Actual Destinations </a:t>
            </a:r>
            <a:endParaRPr lang="en-US" sz="4800" b="1" i="0" dirty="0">
              <a:solidFill>
                <a:srgbClr val="5D2262"/>
              </a:solidFill>
              <a:effectLst/>
              <a:latin typeface="Baskerville" panose="02000503000000000000" pitchFamily="2" charset="0"/>
            </a:endParaRP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9B02AA4-80A2-4BF7-B1FD-E55AC3E20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6" y="1461213"/>
            <a:ext cx="7506748" cy="5068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078E948-7CA1-446D-827A-D253F5D8CD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472" y="2352199"/>
            <a:ext cx="10405291" cy="2153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435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4">
            <a:extLst>
              <a:ext uri="{FF2B5EF4-FFF2-40B4-BE49-F238E27FC236}">
                <a16:creationId xmlns:a16="http://schemas.microsoft.com/office/drawing/2014/main" id="{F4D50E42-1BAF-40F8-86A8-E04CA6F54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2600" y="537865"/>
            <a:ext cx="2819400" cy="923348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Correlation</a:t>
            </a:r>
            <a:endParaRPr lang="en-GB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12A91A-7F0A-4CB0-B161-540717B556D9}"/>
              </a:ext>
            </a:extLst>
          </p:cNvPr>
          <p:cNvSpPr txBox="1"/>
          <p:nvPr/>
        </p:nvSpPr>
        <p:spPr>
          <a:xfrm>
            <a:off x="-1409699" y="525137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5D2262"/>
                </a:solidFill>
                <a:latin typeface="Baskerville" panose="02000503000000000000" pitchFamily="2" charset="0"/>
              </a:rPr>
              <a:t>Intended versus Actual Destinations </a:t>
            </a:r>
            <a:endParaRPr lang="en-US" sz="4800" b="1" i="0" dirty="0">
              <a:solidFill>
                <a:srgbClr val="5D2262"/>
              </a:solidFill>
              <a:effectLst/>
              <a:latin typeface="Baskerville" panose="02000503000000000000" pitchFamily="2" charset="0"/>
            </a:endParaRPr>
          </a:p>
        </p:txBody>
      </p:sp>
      <p:pic>
        <p:nvPicPr>
          <p:cNvPr id="4" name="Picture 3" descr="Chart, waterfall chart&#10;&#10;Description automatically generated">
            <a:extLst>
              <a:ext uri="{FF2B5EF4-FFF2-40B4-BE49-F238E27FC236}">
                <a16:creationId xmlns:a16="http://schemas.microsoft.com/office/drawing/2014/main" id="{7AA53C7A-84C9-4A7A-96F8-5A450D0A3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94" y="1667958"/>
            <a:ext cx="8688012" cy="4544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5715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4">
            <a:extLst>
              <a:ext uri="{FF2B5EF4-FFF2-40B4-BE49-F238E27FC236}">
                <a16:creationId xmlns:a16="http://schemas.microsoft.com/office/drawing/2014/main" id="{F4D50E42-1BAF-40F8-86A8-E04CA6F54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2600" y="323061"/>
            <a:ext cx="2819400" cy="923348"/>
          </a:xfrm>
        </p:spPr>
        <p:txBody>
          <a:bodyPr>
            <a:noAutofit/>
          </a:bodyPr>
          <a:lstStyle/>
          <a:p>
            <a:r>
              <a:rPr lang="en-US" sz="2800" dirty="0"/>
              <a:t>Aspirations survey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Compass+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Exit survey (feedback)</a:t>
            </a: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12A91A-7F0A-4CB0-B161-540717B556D9}"/>
              </a:ext>
            </a:extLst>
          </p:cNvPr>
          <p:cNvSpPr txBox="1"/>
          <p:nvPr/>
        </p:nvSpPr>
        <p:spPr>
          <a:xfrm>
            <a:off x="-1409699" y="525137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5D2262"/>
                </a:solidFill>
                <a:latin typeface="Baskerville" panose="02000503000000000000" pitchFamily="2" charset="0"/>
              </a:rPr>
              <a:t>Addressing the needs of each pupil  </a:t>
            </a:r>
            <a:endParaRPr lang="en-US" sz="4800" b="1" i="0" dirty="0">
              <a:solidFill>
                <a:srgbClr val="5D2262"/>
              </a:solidFill>
              <a:effectLst/>
              <a:latin typeface="Baskerville" panose="02000503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B5CEA6F-D6A5-4D13-A4FF-5F8914028151}"/>
              </a:ext>
            </a:extLst>
          </p:cNvPr>
          <p:cNvGrpSpPr/>
          <p:nvPr/>
        </p:nvGrpSpPr>
        <p:grpSpPr>
          <a:xfrm>
            <a:off x="399757" y="1494043"/>
            <a:ext cx="3913746" cy="4079328"/>
            <a:chOff x="4653561" y="1816145"/>
            <a:chExt cx="3913746" cy="407932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1F8EF4A-CB68-44E1-9B47-1425F36C6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53561" y="1816145"/>
              <a:ext cx="3913746" cy="40793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46081B0-40C4-4439-89E7-0BD70FC3C3CE}"/>
                </a:ext>
              </a:extLst>
            </p:cNvPr>
            <p:cNvSpPr/>
            <p:nvPr/>
          </p:nvSpPr>
          <p:spPr>
            <a:xfrm>
              <a:off x="4812632" y="2562726"/>
              <a:ext cx="830179" cy="16844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66FE32B-B0E2-4DC2-9C8E-46FC66B3B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2574" y="1494043"/>
            <a:ext cx="4435399" cy="4079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95AC85-4805-4405-86C7-FB7E9FE277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2" y="1494043"/>
            <a:ext cx="8829675" cy="3629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3C6275-DA8A-4241-BF79-C35C6E4AC6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5699" y="5606326"/>
            <a:ext cx="2533202" cy="928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913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D12A91A-7F0A-4CB0-B161-540717B556D9}"/>
              </a:ext>
            </a:extLst>
          </p:cNvPr>
          <p:cNvSpPr txBox="1"/>
          <p:nvPr/>
        </p:nvSpPr>
        <p:spPr>
          <a:xfrm>
            <a:off x="-1409699" y="525137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5D2262"/>
                </a:solidFill>
                <a:latin typeface="Baskerville" panose="02000503000000000000" pitchFamily="2" charset="0"/>
              </a:rPr>
              <a:t>Addressing the needs of each pupil  </a:t>
            </a:r>
            <a:endParaRPr lang="en-US" sz="4800" b="1" i="0" dirty="0">
              <a:solidFill>
                <a:srgbClr val="5D2262"/>
              </a:solidFill>
              <a:effectLst/>
              <a:latin typeface="Baskerville" panose="02000503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A3C6275-DA8A-4241-BF79-C35C6E4AC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5699" y="5606326"/>
            <a:ext cx="2533202" cy="928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BF5C8D0-BF1F-482F-9E94-0A8F2404F1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84" y="1448485"/>
            <a:ext cx="11528837" cy="3136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40E2C63-D2B4-4284-A77F-4906D2DA40B8}"/>
              </a:ext>
            </a:extLst>
          </p:cNvPr>
          <p:cNvSpPr/>
          <p:nvPr/>
        </p:nvSpPr>
        <p:spPr>
          <a:xfrm>
            <a:off x="8458200" y="1448485"/>
            <a:ext cx="3320321" cy="3136962"/>
          </a:xfrm>
          <a:prstGeom prst="rect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85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D12A91A-7F0A-4CB0-B161-540717B556D9}"/>
              </a:ext>
            </a:extLst>
          </p:cNvPr>
          <p:cNvSpPr txBox="1"/>
          <p:nvPr/>
        </p:nvSpPr>
        <p:spPr>
          <a:xfrm>
            <a:off x="-1409699" y="525137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5D2262"/>
                </a:solidFill>
                <a:latin typeface="Baskerville" panose="02000503000000000000" pitchFamily="2" charset="0"/>
              </a:rPr>
              <a:t>Addressing the needs of each pupil  </a:t>
            </a:r>
            <a:endParaRPr lang="en-US" sz="4800" b="1" i="0" dirty="0">
              <a:solidFill>
                <a:srgbClr val="5D2262"/>
              </a:solidFill>
              <a:effectLst/>
              <a:latin typeface="Baskerville" panose="02000503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4F88324-DFD8-4119-AA1F-3B46B60EBB33}"/>
              </a:ext>
            </a:extLst>
          </p:cNvPr>
          <p:cNvGrpSpPr/>
          <p:nvPr/>
        </p:nvGrpSpPr>
        <p:grpSpPr>
          <a:xfrm>
            <a:off x="282389" y="1609849"/>
            <a:ext cx="4007223" cy="3096621"/>
            <a:chOff x="8458200" y="1448485"/>
            <a:chExt cx="3320321" cy="3136962"/>
          </a:xfrm>
        </p:grpSpPr>
        <p:pic>
          <p:nvPicPr>
            <p:cNvPr id="3" name="Picture 2" descr="Text&#10;&#10;Description automatically generated">
              <a:extLst>
                <a:ext uri="{FF2B5EF4-FFF2-40B4-BE49-F238E27FC236}">
                  <a16:creationId xmlns:a16="http://schemas.microsoft.com/office/drawing/2014/main" id="{8BF5C8D0-BF1F-482F-9E94-0A8F2404F1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249" r="1"/>
            <a:stretch/>
          </p:blipFill>
          <p:spPr>
            <a:xfrm>
              <a:off x="8579224" y="1448485"/>
              <a:ext cx="3199297" cy="313696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40E2C63-D2B4-4284-A77F-4906D2DA40B8}"/>
                </a:ext>
              </a:extLst>
            </p:cNvPr>
            <p:cNvSpPr/>
            <p:nvPr/>
          </p:nvSpPr>
          <p:spPr>
            <a:xfrm>
              <a:off x="8458200" y="1448485"/>
              <a:ext cx="3320321" cy="3136962"/>
            </a:xfrm>
            <a:prstGeom prst="rect">
              <a:avLst/>
            </a:prstGeom>
            <a:noFill/>
            <a:ln w="1016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73D366B-16A8-48D6-BB45-B95C5C19F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0286" y="4265938"/>
            <a:ext cx="2219325" cy="2066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908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638BC-5058-4800-8D2B-7C34B162A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/>
              <a:t>Gatsby</a:t>
            </a:r>
            <a:br>
              <a:rPr lang="en-US" sz="3200" dirty="0"/>
            </a:br>
            <a:r>
              <a:rPr lang="en-US" sz="3200" dirty="0"/>
              <a:t>Benchmarks</a:t>
            </a:r>
            <a:endParaRPr lang="en-GB" sz="32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BE3D36-D117-4700-B387-63BFAA4767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60512" y="4386558"/>
            <a:ext cx="2043577" cy="1746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77F0F40D-98C1-42F3-8104-2050BC9BE663}"/>
              </a:ext>
            </a:extLst>
          </p:cNvPr>
          <p:cNvSpPr txBox="1">
            <a:spLocks/>
          </p:cNvSpPr>
          <p:nvPr/>
        </p:nvSpPr>
        <p:spPr>
          <a:xfrm>
            <a:off x="690724" y="399260"/>
            <a:ext cx="8583637" cy="48607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5D2262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marL="514350" indent="-216000">
              <a:lnSpc>
                <a:spcPct val="150000"/>
              </a:lnSpc>
              <a:buAutoNum type="arabicPeriod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 A stable careers </a:t>
            </a:r>
            <a:r>
              <a:rPr lang="en-US" sz="2800" dirty="0" err="1">
                <a:solidFill>
                  <a:schemeClr val="bg1">
                    <a:lumMod val="75000"/>
                  </a:schemeClr>
                </a:solidFill>
              </a:rPr>
              <a:t>programme</a:t>
            </a: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  <a:p>
            <a:pPr marL="514350" indent="-216000">
              <a:lnSpc>
                <a:spcPct val="150000"/>
              </a:lnSpc>
              <a:buAutoNum type="arabicPeriod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 Learning from careers and LMI</a:t>
            </a:r>
          </a:p>
          <a:p>
            <a:pPr marL="514350" indent="-216000">
              <a:lnSpc>
                <a:spcPct val="150000"/>
              </a:lnSpc>
              <a:buAutoNum type="arabicPeriod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 Addressing the needs of each pupil</a:t>
            </a:r>
          </a:p>
          <a:p>
            <a:pPr marL="514350" indent="-216000">
              <a:lnSpc>
                <a:spcPct val="150000"/>
              </a:lnSpc>
              <a:buAutoNum type="arabicPeriod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 Linking curriculum learning to careers</a:t>
            </a:r>
          </a:p>
          <a:p>
            <a:pPr marL="514350" indent="-216000">
              <a:lnSpc>
                <a:spcPct val="150000"/>
              </a:lnSpc>
              <a:buAutoNum type="arabicPeriod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 Encounters with employers/employees</a:t>
            </a:r>
          </a:p>
          <a:p>
            <a:pPr marL="514350" indent="-216000">
              <a:lnSpc>
                <a:spcPct val="150000"/>
              </a:lnSpc>
              <a:buAutoNum type="arabicPeriod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 Experiences of workplaces</a:t>
            </a:r>
          </a:p>
          <a:p>
            <a:pPr marL="514350" indent="-216000">
              <a:lnSpc>
                <a:spcPct val="150000"/>
              </a:lnSpc>
              <a:buAutoNum type="arabicPeriod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 Encounters with further and higher education</a:t>
            </a:r>
          </a:p>
          <a:p>
            <a:pPr marL="514350" indent="-216000">
              <a:lnSpc>
                <a:spcPct val="150000"/>
              </a:lnSpc>
              <a:buAutoNum type="arabicPeriod"/>
            </a:pPr>
            <a:r>
              <a:rPr lang="en-US" sz="2800" dirty="0"/>
              <a:t> Personal guidance</a:t>
            </a:r>
            <a:endParaRPr lang="en-GB" sz="2800" dirty="0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CB46FA7D-FE83-47FC-AD4B-E46DB5F6DA6A}"/>
              </a:ext>
            </a:extLst>
          </p:cNvPr>
          <p:cNvSpPr/>
          <p:nvPr/>
        </p:nvSpPr>
        <p:spPr>
          <a:xfrm rot="5400000">
            <a:off x="352141" y="5036462"/>
            <a:ext cx="518660" cy="447121"/>
          </a:xfrm>
          <a:prstGeom prst="triangle">
            <a:avLst/>
          </a:prstGeom>
          <a:solidFill>
            <a:srgbClr val="5D2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Text, logo&#10;&#10;Description automatically generated">
            <a:extLst>
              <a:ext uri="{FF2B5EF4-FFF2-40B4-BE49-F238E27FC236}">
                <a16:creationId xmlns:a16="http://schemas.microsoft.com/office/drawing/2014/main" id="{D203598C-E35C-4BDB-A100-B1B95412D54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252" y="5956861"/>
            <a:ext cx="6419830" cy="78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158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4E6A2-0EB7-4638-8992-C34BF6685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300" dirty="0">
                <a:solidFill>
                  <a:srgbClr val="5D2262"/>
                </a:solidFill>
                <a:latin typeface="Gill Sans MT" panose="020B0502020104020203" pitchFamily="34" charset="0"/>
              </a:rPr>
              <a:t>Have had at least two interviews with a professional careers adviser by the end of year 13</a:t>
            </a:r>
            <a:br>
              <a:rPr lang="en-US" sz="4400" dirty="0">
                <a:solidFill>
                  <a:srgbClr val="5D2262"/>
                </a:solidFill>
                <a:latin typeface="Gill Sans MT" panose="020B0502020104020203" pitchFamily="34" charset="0"/>
              </a:rPr>
            </a:b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33CF4E-F7BA-486E-97E2-F5F4977F5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760" y="3971607"/>
            <a:ext cx="2632364" cy="2624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5E8720-4AD6-43C6-A4F9-D5A911426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7236" y="4225636"/>
            <a:ext cx="2632364" cy="26323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5ECA31-7B18-41F0-825F-E7B6487CCE9B}"/>
              </a:ext>
            </a:extLst>
          </p:cNvPr>
          <p:cNvSpPr txBox="1"/>
          <p:nvPr/>
        </p:nvSpPr>
        <p:spPr>
          <a:xfrm>
            <a:off x="228600" y="334311"/>
            <a:ext cx="88111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5D2262"/>
                </a:solidFill>
                <a:latin typeface="Baskerville" panose="02000503000000000000" pitchFamily="2" charset="0"/>
              </a:rPr>
              <a:t>Personal guidance  </a:t>
            </a:r>
            <a:endParaRPr lang="en-US" sz="4000" b="1" i="0" dirty="0">
              <a:solidFill>
                <a:srgbClr val="5D2262"/>
              </a:solidFill>
              <a:effectLst/>
              <a:latin typeface="Baskerville" panose="02000503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F819B3-E01D-4945-B160-3EBD3100954F}"/>
              </a:ext>
            </a:extLst>
          </p:cNvPr>
          <p:cNvSpPr txBox="1"/>
          <p:nvPr/>
        </p:nvSpPr>
        <p:spPr>
          <a:xfrm>
            <a:off x="557558" y="1149928"/>
            <a:ext cx="7900641" cy="2713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5D2262"/>
                </a:solidFill>
                <a:latin typeface="Gill Sans MT" panose="020B0502020104020203" pitchFamily="34" charset="0"/>
              </a:rPr>
              <a:t>So far this academic year 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5D2262"/>
                </a:solidFill>
                <a:latin typeface="Gill Sans MT" panose="020B0502020104020203" pitchFamily="34" charset="0"/>
              </a:rPr>
              <a:t>252, 1-2-1 careers appointments with Sarah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5D2262"/>
                </a:solidFill>
                <a:latin typeface="Gill Sans MT" panose="020B0502020104020203" pitchFamily="34" charset="0"/>
              </a:rPr>
              <a:t>34, 1-2-1 careers appointments with Chris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5D2262"/>
                </a:solidFill>
                <a:latin typeface="Gill Sans MT" panose="020B0502020104020203" pitchFamily="34" charset="0"/>
              </a:rPr>
              <a:t>72, sixth form 1-2-1 careers appointments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25A0CC-81C1-4432-A280-961CE016D5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127" y="3786963"/>
            <a:ext cx="3071037" cy="307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180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4">
            <a:extLst>
              <a:ext uri="{FF2B5EF4-FFF2-40B4-BE49-F238E27FC236}">
                <a16:creationId xmlns:a16="http://schemas.microsoft.com/office/drawing/2014/main" id="{F4D50E42-1BAF-40F8-86A8-E04CA6F54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2600" y="561928"/>
            <a:ext cx="2819400" cy="923348"/>
          </a:xfrm>
        </p:spPr>
        <p:txBody>
          <a:bodyPr>
            <a:noAutofit/>
          </a:bodyPr>
          <a:lstStyle/>
          <a:p>
            <a:r>
              <a:rPr lang="en-US" sz="3200" dirty="0"/>
              <a:t>Baker Clause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supporting students to understand the full range of education and training options</a:t>
            </a:r>
            <a:endParaRPr lang="en-GB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DB8889-B6E3-4BD1-8CE2-069C39C35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53677">
            <a:off x="1460686" y="415943"/>
            <a:ext cx="3719923" cy="5128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Text, logo&#10;&#10;Description automatically generated">
            <a:extLst>
              <a:ext uri="{FF2B5EF4-FFF2-40B4-BE49-F238E27FC236}">
                <a16:creationId xmlns:a16="http://schemas.microsoft.com/office/drawing/2014/main" id="{625B90DC-B17F-4A3B-A863-619D11272A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181" y="6146972"/>
            <a:ext cx="4881538" cy="600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60E5C50-03B9-4A0C-AD7F-C778025DF3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9853">
            <a:off x="4996166" y="449766"/>
            <a:ext cx="3705742" cy="5277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1539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903E8-2094-4528-B54F-F3E52A659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Action Plan</a:t>
            </a:r>
            <a:endParaRPr lang="en-GB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E814B0-2F66-4248-B890-6ECD93669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18" y="432231"/>
            <a:ext cx="8113390" cy="2996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133AA01-CB17-4E65-BAEA-FA5A615BB203}"/>
              </a:ext>
            </a:extLst>
          </p:cNvPr>
          <p:cNvSpPr/>
          <p:nvPr/>
        </p:nvSpPr>
        <p:spPr>
          <a:xfrm>
            <a:off x="1104900" y="914400"/>
            <a:ext cx="723900" cy="235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DF6794-3F07-4F3D-9E3D-9FA7BEF0BA11}"/>
              </a:ext>
            </a:extLst>
          </p:cNvPr>
          <p:cNvSpPr/>
          <p:nvPr/>
        </p:nvSpPr>
        <p:spPr>
          <a:xfrm>
            <a:off x="5372100" y="1956592"/>
            <a:ext cx="400050" cy="272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D7DF1F4-A24B-4AA8-8417-3AEA5AD4D99A}"/>
              </a:ext>
            </a:extLst>
          </p:cNvPr>
          <p:cNvGrpSpPr/>
          <p:nvPr/>
        </p:nvGrpSpPr>
        <p:grpSpPr>
          <a:xfrm>
            <a:off x="764748" y="1351591"/>
            <a:ext cx="7746960" cy="3948113"/>
            <a:chOff x="1104899" y="1659369"/>
            <a:chExt cx="7746960" cy="394811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5E7D08D-1058-40F1-BEB7-9BFB35874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4900" y="1659369"/>
              <a:ext cx="7746959" cy="39481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369AD3A-2B13-463F-9112-633436C0C134}"/>
                </a:ext>
              </a:extLst>
            </p:cNvPr>
            <p:cNvSpPr/>
            <p:nvPr/>
          </p:nvSpPr>
          <p:spPr>
            <a:xfrm>
              <a:off x="1104900" y="2259302"/>
              <a:ext cx="349827" cy="23451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591DC35-25D5-4B6E-B6F7-4489C9C4C07C}"/>
                </a:ext>
              </a:extLst>
            </p:cNvPr>
            <p:cNvSpPr/>
            <p:nvPr/>
          </p:nvSpPr>
          <p:spPr>
            <a:xfrm>
              <a:off x="1104899" y="2609635"/>
              <a:ext cx="349827" cy="23451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C425123-0CA4-4E53-907C-3DA13C066F3A}"/>
                </a:ext>
              </a:extLst>
            </p:cNvPr>
            <p:cNvSpPr/>
            <p:nvPr/>
          </p:nvSpPr>
          <p:spPr>
            <a:xfrm>
              <a:off x="6702135" y="2609635"/>
              <a:ext cx="349827" cy="23451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945C869-B848-4255-823C-B163B76142BB}"/>
                </a:ext>
              </a:extLst>
            </p:cNvPr>
            <p:cNvSpPr/>
            <p:nvPr/>
          </p:nvSpPr>
          <p:spPr>
            <a:xfrm>
              <a:off x="5921086" y="3081349"/>
              <a:ext cx="349827" cy="23451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CD0328C-4195-44AF-9386-2ADEC4D3DA97}"/>
                </a:ext>
              </a:extLst>
            </p:cNvPr>
            <p:cNvSpPr/>
            <p:nvPr/>
          </p:nvSpPr>
          <p:spPr>
            <a:xfrm>
              <a:off x="1997527" y="3632776"/>
              <a:ext cx="349827" cy="23451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E1047744-FB42-4332-BBD7-7B2019A3E2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104" y="5087968"/>
            <a:ext cx="8232549" cy="1287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403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9E57B-5880-4EBA-AE2B-656061F9C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QENetwork</a:t>
            </a:r>
            <a:br>
              <a:rPr lang="en-US" sz="3600" dirty="0"/>
            </a:br>
            <a:br>
              <a:rPr lang="en-US" sz="3600" dirty="0"/>
            </a:br>
            <a:r>
              <a:rPr lang="en-US" sz="2000" dirty="0"/>
              <a:t>QEConnect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QEEnterprise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QEInspiration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QEUni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QEApprenticeship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 err="1"/>
              <a:t>QECommunity</a:t>
            </a:r>
            <a:endParaRPr lang="en-GB" sz="3600" dirty="0"/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47523A7-7E18-4A8B-A2D3-1376DE4174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31" y="761927"/>
            <a:ext cx="8604430" cy="5334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AB237F5-C41C-4749-BC91-0F12D050CF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75" y="1415412"/>
            <a:ext cx="8710941" cy="2999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655625A6-6A2D-4CD3-9310-E7A07130E3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02" y="1999380"/>
            <a:ext cx="7944959" cy="4305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085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1A8A36A4-2CE2-4F26-8F49-F6B8F366FAA7}"/>
              </a:ext>
            </a:extLst>
          </p:cNvPr>
          <p:cNvSpPr txBox="1"/>
          <p:nvPr/>
        </p:nvSpPr>
        <p:spPr>
          <a:xfrm>
            <a:off x="219856" y="4086784"/>
            <a:ext cx="2349173" cy="942717"/>
          </a:xfrm>
          <a:prstGeom prst="rect">
            <a:avLst/>
          </a:prstGeom>
          <a:solidFill>
            <a:srgbClr val="D0C0D2"/>
          </a:solidFill>
        </p:spPr>
        <p:txBody>
          <a:bodyPr wrap="square" tIns="180000" bIns="144000">
            <a:spAutoFit/>
          </a:bodyPr>
          <a:lstStyle/>
          <a:p>
            <a:pPr marL="1169988"/>
            <a:endParaRPr lang="en-US" sz="4000" b="1" i="0" dirty="0">
              <a:solidFill>
                <a:srgbClr val="5D2262"/>
              </a:solidFill>
              <a:effectLst/>
              <a:latin typeface="Baskerville" panose="02000503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CA5EF59-C275-4DBB-96B3-80B7F4C22CF5}"/>
              </a:ext>
            </a:extLst>
          </p:cNvPr>
          <p:cNvSpPr txBox="1"/>
          <p:nvPr/>
        </p:nvSpPr>
        <p:spPr>
          <a:xfrm>
            <a:off x="247340" y="5496871"/>
            <a:ext cx="2349173" cy="942717"/>
          </a:xfrm>
          <a:prstGeom prst="rect">
            <a:avLst/>
          </a:prstGeom>
          <a:solidFill>
            <a:srgbClr val="D0C0D2"/>
          </a:solidFill>
        </p:spPr>
        <p:txBody>
          <a:bodyPr wrap="square" tIns="180000" bIns="144000">
            <a:spAutoFit/>
          </a:bodyPr>
          <a:lstStyle/>
          <a:p>
            <a:pPr marL="1169988"/>
            <a:endParaRPr lang="en-US" sz="4000" b="1" i="0" dirty="0">
              <a:solidFill>
                <a:srgbClr val="5D2262"/>
              </a:solidFill>
              <a:effectLst/>
              <a:latin typeface="Baskerville" panose="02000503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1CDDE0A-9412-45C5-8080-ADAD74D5872C}"/>
              </a:ext>
            </a:extLst>
          </p:cNvPr>
          <p:cNvSpPr txBox="1"/>
          <p:nvPr/>
        </p:nvSpPr>
        <p:spPr>
          <a:xfrm>
            <a:off x="257334" y="2643742"/>
            <a:ext cx="2311695" cy="942717"/>
          </a:xfrm>
          <a:prstGeom prst="rect">
            <a:avLst/>
          </a:prstGeom>
          <a:solidFill>
            <a:srgbClr val="D0C0D2"/>
          </a:solidFill>
        </p:spPr>
        <p:txBody>
          <a:bodyPr wrap="square" tIns="180000" bIns="144000">
            <a:spAutoFit/>
          </a:bodyPr>
          <a:lstStyle/>
          <a:p>
            <a:pPr marL="1169988"/>
            <a:endParaRPr lang="en-US" sz="4000" b="1" i="0" dirty="0">
              <a:solidFill>
                <a:srgbClr val="5D2262"/>
              </a:solidFill>
              <a:effectLst/>
              <a:latin typeface="Baskerville" panose="02000503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EB8780-AA58-4BC0-BFF5-8BEDE6814CB0}"/>
              </a:ext>
            </a:extLst>
          </p:cNvPr>
          <p:cNvSpPr txBox="1"/>
          <p:nvPr/>
        </p:nvSpPr>
        <p:spPr>
          <a:xfrm>
            <a:off x="254836" y="1232167"/>
            <a:ext cx="2314193" cy="942717"/>
          </a:xfrm>
          <a:prstGeom prst="rect">
            <a:avLst/>
          </a:prstGeom>
          <a:solidFill>
            <a:srgbClr val="D0C0D2"/>
          </a:solidFill>
        </p:spPr>
        <p:txBody>
          <a:bodyPr wrap="square" tIns="180000" bIns="144000">
            <a:spAutoFit/>
          </a:bodyPr>
          <a:lstStyle/>
          <a:p>
            <a:pPr marL="1169988"/>
            <a:r>
              <a:rPr lang="en-US" sz="4000" b="1" i="0" dirty="0">
                <a:solidFill>
                  <a:srgbClr val="5D2262"/>
                </a:solidFill>
                <a:effectLst/>
                <a:latin typeface="Baskerville" panose="02000503000000000000" pitchFamily="2" charset="0"/>
              </a:rPr>
              <a:t> 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7BF35A4-1B65-4DBF-882D-C0FDFE037471}"/>
              </a:ext>
            </a:extLst>
          </p:cNvPr>
          <p:cNvGrpSpPr/>
          <p:nvPr/>
        </p:nvGrpSpPr>
        <p:grpSpPr>
          <a:xfrm>
            <a:off x="380496" y="1314671"/>
            <a:ext cx="1048495" cy="974251"/>
            <a:chOff x="455446" y="834985"/>
            <a:chExt cx="1048495" cy="974251"/>
          </a:xfrm>
        </p:grpSpPr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F0A64E34-9EC4-4743-A2AB-CAD24D16C866}"/>
                </a:ext>
              </a:extLst>
            </p:cNvPr>
            <p:cNvSpPr/>
            <p:nvPr/>
          </p:nvSpPr>
          <p:spPr>
            <a:xfrm>
              <a:off x="455446" y="834985"/>
              <a:ext cx="1048495" cy="903875"/>
            </a:xfrm>
            <a:prstGeom prst="triangle">
              <a:avLst/>
            </a:prstGeom>
            <a:solidFill>
              <a:srgbClr val="5D2262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ctr"/>
            <a:lstStyle/>
            <a:p>
              <a:pPr algn="ctr"/>
              <a:endParaRPr lang="en-GB" sz="4800" b="1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CE4E036-FD3B-42BF-B6B2-7678A072BF2D}"/>
                </a:ext>
              </a:extLst>
            </p:cNvPr>
            <p:cNvSpPr txBox="1"/>
            <p:nvPr/>
          </p:nvSpPr>
          <p:spPr>
            <a:xfrm>
              <a:off x="756288" y="1039795"/>
              <a:ext cx="697757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400" b="1" i="0" dirty="0">
                  <a:solidFill>
                    <a:schemeClr val="bg1"/>
                  </a:solidFill>
                  <a:effectLst/>
                  <a:latin typeface="Gill Sans MT" panose="020B0502020104020203" pitchFamily="34" charset="0"/>
                </a:rPr>
                <a:t>1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ADFBDA2-67D1-4F92-A0BE-2F53AD89FA61}"/>
              </a:ext>
            </a:extLst>
          </p:cNvPr>
          <p:cNvGrpSpPr/>
          <p:nvPr/>
        </p:nvGrpSpPr>
        <p:grpSpPr>
          <a:xfrm>
            <a:off x="380496" y="2711255"/>
            <a:ext cx="1048495" cy="944271"/>
            <a:chOff x="457944" y="2651293"/>
            <a:chExt cx="1048495" cy="944271"/>
          </a:xfrm>
        </p:grpSpPr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5BEF5CF7-333B-4223-8F2F-E0EB6D184695}"/>
                </a:ext>
              </a:extLst>
            </p:cNvPr>
            <p:cNvSpPr/>
            <p:nvPr/>
          </p:nvSpPr>
          <p:spPr>
            <a:xfrm>
              <a:off x="457944" y="2651293"/>
              <a:ext cx="1048495" cy="903875"/>
            </a:xfrm>
            <a:prstGeom prst="triangle">
              <a:avLst/>
            </a:prstGeom>
            <a:solidFill>
              <a:srgbClr val="5D2262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ctr"/>
            <a:lstStyle/>
            <a:p>
              <a:pPr algn="ctr"/>
              <a:endParaRPr lang="en-GB" sz="4800" b="1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06B086B-86DC-49C0-8FA9-055EF624AB82}"/>
                </a:ext>
              </a:extLst>
            </p:cNvPr>
            <p:cNvSpPr txBox="1"/>
            <p:nvPr/>
          </p:nvSpPr>
          <p:spPr>
            <a:xfrm>
              <a:off x="758786" y="2826123"/>
              <a:ext cx="697757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2</a:t>
              </a:r>
              <a:endParaRPr lang="en-US" sz="4400" b="1" i="0" dirty="0">
                <a:solidFill>
                  <a:schemeClr val="bg1"/>
                </a:solidFill>
                <a:effectLst/>
                <a:latin typeface="Gill Sans MT" panose="020B0502020104020203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2C9E239-C718-4230-B1AB-37A1EA64DC27}"/>
              </a:ext>
            </a:extLst>
          </p:cNvPr>
          <p:cNvGrpSpPr/>
          <p:nvPr/>
        </p:nvGrpSpPr>
        <p:grpSpPr>
          <a:xfrm>
            <a:off x="380496" y="4150312"/>
            <a:ext cx="1048495" cy="944271"/>
            <a:chOff x="487925" y="4510074"/>
            <a:chExt cx="1048495" cy="944271"/>
          </a:xfrm>
        </p:grpSpPr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43CA6B3C-AB71-43B3-A082-F20618503F1C}"/>
                </a:ext>
              </a:extLst>
            </p:cNvPr>
            <p:cNvSpPr/>
            <p:nvPr/>
          </p:nvSpPr>
          <p:spPr>
            <a:xfrm>
              <a:off x="487925" y="4510074"/>
              <a:ext cx="1048495" cy="903875"/>
            </a:xfrm>
            <a:prstGeom prst="triangle">
              <a:avLst/>
            </a:prstGeom>
            <a:solidFill>
              <a:srgbClr val="5D2262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ctr"/>
            <a:lstStyle/>
            <a:p>
              <a:pPr algn="ctr"/>
              <a:endParaRPr lang="en-GB" sz="4800" b="1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3D9216F-399C-443D-A191-353517183B21}"/>
                </a:ext>
              </a:extLst>
            </p:cNvPr>
            <p:cNvSpPr txBox="1"/>
            <p:nvPr/>
          </p:nvSpPr>
          <p:spPr>
            <a:xfrm>
              <a:off x="788767" y="4684904"/>
              <a:ext cx="697757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Gill Sans MT" panose="020B0502020104020203" pitchFamily="34" charset="0"/>
                </a:rPr>
                <a:t>3</a:t>
              </a:r>
              <a:endParaRPr lang="en-US" sz="4400" b="1" i="0" dirty="0">
                <a:solidFill>
                  <a:schemeClr val="bg1"/>
                </a:solidFill>
                <a:effectLst/>
                <a:latin typeface="Gill Sans MT" panose="020B0502020104020203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F9DAB21-3DD5-446D-8AAF-741A4D4B156A}"/>
              </a:ext>
            </a:extLst>
          </p:cNvPr>
          <p:cNvGrpSpPr/>
          <p:nvPr/>
        </p:nvGrpSpPr>
        <p:grpSpPr>
          <a:xfrm>
            <a:off x="380496" y="5591866"/>
            <a:ext cx="1048495" cy="944271"/>
            <a:chOff x="487925" y="4510074"/>
            <a:chExt cx="1048495" cy="944271"/>
          </a:xfrm>
        </p:grpSpPr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94BD735D-E224-45C8-A854-4C8A47D85447}"/>
                </a:ext>
              </a:extLst>
            </p:cNvPr>
            <p:cNvSpPr/>
            <p:nvPr/>
          </p:nvSpPr>
          <p:spPr>
            <a:xfrm>
              <a:off x="487925" y="4510074"/>
              <a:ext cx="1048495" cy="903875"/>
            </a:xfrm>
            <a:prstGeom prst="triangle">
              <a:avLst/>
            </a:prstGeom>
            <a:solidFill>
              <a:srgbClr val="5D2262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ctr"/>
            <a:lstStyle/>
            <a:p>
              <a:pPr algn="ctr"/>
              <a:endParaRPr lang="en-GB" sz="4800" b="1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F914D7E-DDC7-4C35-B15D-5D8B401A8EFC}"/>
                </a:ext>
              </a:extLst>
            </p:cNvPr>
            <p:cNvSpPr txBox="1"/>
            <p:nvPr/>
          </p:nvSpPr>
          <p:spPr>
            <a:xfrm>
              <a:off x="758787" y="4684904"/>
              <a:ext cx="697757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400" b="1" i="0" dirty="0">
                  <a:solidFill>
                    <a:schemeClr val="bg1"/>
                  </a:solidFill>
                  <a:effectLst/>
                  <a:latin typeface="Gill Sans MT" panose="020B0502020104020203" pitchFamily="34" charset="0"/>
                </a:rPr>
                <a:t>4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3446E4D-0ECC-4615-994C-AF7D0AA7D0A4}"/>
              </a:ext>
            </a:extLst>
          </p:cNvPr>
          <p:cNvSpPr txBox="1"/>
          <p:nvPr/>
        </p:nvSpPr>
        <p:spPr>
          <a:xfrm>
            <a:off x="-129601" y="78420"/>
            <a:ext cx="121919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5D2262"/>
                </a:solidFill>
                <a:latin typeface="Baskerville" panose="02000503000000000000" pitchFamily="2" charset="0"/>
              </a:rPr>
              <a:t>Areas for Development  </a:t>
            </a:r>
            <a:endParaRPr lang="en-US" sz="5400" b="1" i="0" dirty="0">
              <a:solidFill>
                <a:srgbClr val="5D2262"/>
              </a:solidFill>
              <a:effectLst/>
              <a:latin typeface="Baskerville" panose="02000503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C5C2F66-70C6-42CC-A68E-ABFB3FD71D44}"/>
              </a:ext>
            </a:extLst>
          </p:cNvPr>
          <p:cNvSpPr txBox="1"/>
          <p:nvPr/>
        </p:nvSpPr>
        <p:spPr>
          <a:xfrm>
            <a:off x="3253222" y="2875560"/>
            <a:ext cx="8786378" cy="570660"/>
          </a:xfrm>
          <a:prstGeom prst="rect">
            <a:avLst/>
          </a:prstGeom>
          <a:noFill/>
          <a:ln>
            <a:solidFill>
              <a:srgbClr val="D0C0D2"/>
            </a:solidFill>
          </a:ln>
        </p:spPr>
        <p:txBody>
          <a:bodyPr wrap="square" tIns="0" bIns="72000" anchor="ctr">
            <a:spAutoFit/>
          </a:bodyPr>
          <a:lstStyle/>
          <a:p>
            <a:pPr>
              <a:lnSpc>
                <a:spcPts val="3800"/>
              </a:lnSpc>
            </a:pPr>
            <a:r>
              <a:rPr lang="en-US" sz="3600" b="1" i="0" dirty="0">
                <a:solidFill>
                  <a:srgbClr val="5D2262"/>
                </a:solidFill>
                <a:effectLst/>
                <a:latin typeface="Baskerville" panose="02000503000000000000" pitchFamily="2" charset="0"/>
              </a:rPr>
              <a:t>Streamlining 3-year data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E197CB1-A79A-4E29-980C-96D66536DCB5}"/>
              </a:ext>
            </a:extLst>
          </p:cNvPr>
          <p:cNvSpPr txBox="1"/>
          <p:nvPr/>
        </p:nvSpPr>
        <p:spPr>
          <a:xfrm>
            <a:off x="3253222" y="4317116"/>
            <a:ext cx="8803866" cy="570660"/>
          </a:xfrm>
          <a:prstGeom prst="rect">
            <a:avLst/>
          </a:prstGeom>
          <a:noFill/>
          <a:ln>
            <a:solidFill>
              <a:srgbClr val="D0C0D2"/>
            </a:solidFill>
          </a:ln>
        </p:spPr>
        <p:txBody>
          <a:bodyPr wrap="square" tIns="0" bIns="72000" anchor="ctr">
            <a:spAutoFit/>
          </a:bodyPr>
          <a:lstStyle/>
          <a:p>
            <a:pPr>
              <a:lnSpc>
                <a:spcPts val="3800"/>
              </a:lnSpc>
            </a:pPr>
            <a:r>
              <a:rPr lang="en-US" sz="3600" b="1" dirty="0">
                <a:solidFill>
                  <a:srgbClr val="5D2262"/>
                </a:solidFill>
                <a:latin typeface="Baskerville" panose="02000503000000000000" pitchFamily="2" charset="0"/>
              </a:rPr>
              <a:t> QENetwork</a:t>
            </a:r>
            <a:endParaRPr lang="en-US" sz="3600" b="1" i="0" spc="-20" dirty="0">
              <a:solidFill>
                <a:srgbClr val="5D2262"/>
              </a:solidFill>
              <a:effectLst/>
              <a:latin typeface="Baskerville" panose="02000503000000000000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1C69F6D-5F8E-48E7-B320-0723530C047D}"/>
              </a:ext>
            </a:extLst>
          </p:cNvPr>
          <p:cNvSpPr txBox="1"/>
          <p:nvPr/>
        </p:nvSpPr>
        <p:spPr>
          <a:xfrm>
            <a:off x="3265714" y="5743679"/>
            <a:ext cx="8778882" cy="570660"/>
          </a:xfrm>
          <a:prstGeom prst="rect">
            <a:avLst/>
          </a:prstGeom>
          <a:noFill/>
          <a:ln>
            <a:solidFill>
              <a:srgbClr val="D0C0D2"/>
            </a:solidFill>
          </a:ln>
        </p:spPr>
        <p:txBody>
          <a:bodyPr wrap="square" tIns="0" bIns="72000" anchor="ctr">
            <a:spAutoFit/>
          </a:bodyPr>
          <a:lstStyle/>
          <a:p>
            <a:pPr>
              <a:lnSpc>
                <a:spcPts val="3800"/>
              </a:lnSpc>
            </a:pPr>
            <a:r>
              <a:rPr lang="en-US" sz="3600" b="1" i="0" spc="-150" dirty="0">
                <a:solidFill>
                  <a:srgbClr val="5D2262"/>
                </a:solidFill>
                <a:effectLst/>
                <a:latin typeface="Baskerville" panose="02000503000000000000" pitchFamily="2" charset="0"/>
              </a:rPr>
              <a:t>Exit surveys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5B6771E-9934-4BF4-B71E-0F08BBF04B00}"/>
              </a:ext>
            </a:extLst>
          </p:cNvPr>
          <p:cNvSpPr txBox="1"/>
          <p:nvPr/>
        </p:nvSpPr>
        <p:spPr>
          <a:xfrm>
            <a:off x="3265714" y="1502075"/>
            <a:ext cx="8786378" cy="524463"/>
          </a:xfrm>
          <a:prstGeom prst="rect">
            <a:avLst/>
          </a:prstGeom>
          <a:noFill/>
          <a:ln>
            <a:solidFill>
              <a:srgbClr val="D0C0D2"/>
            </a:solidFill>
          </a:ln>
        </p:spPr>
        <p:txBody>
          <a:bodyPr wrap="square" tIns="0" bIns="7200" anchor="ctr">
            <a:spAutoFit/>
          </a:bodyPr>
          <a:lstStyle/>
          <a:p>
            <a:pPr>
              <a:lnSpc>
                <a:spcPts val="4000"/>
              </a:lnSpc>
            </a:pPr>
            <a:r>
              <a:rPr lang="en-US" sz="3600" b="1" i="0" dirty="0">
                <a:solidFill>
                  <a:srgbClr val="5D2262"/>
                </a:solidFill>
                <a:effectLst/>
                <a:latin typeface="Baskerville" panose="02000503000000000000" pitchFamily="2" charset="0"/>
              </a:rPr>
              <a:t>Gathering intended destinations </a:t>
            </a:r>
          </a:p>
        </p:txBody>
      </p:sp>
    </p:spTree>
    <p:extLst>
      <p:ext uri="{BB962C8B-B14F-4D97-AF65-F5344CB8AC3E}">
        <p14:creationId xmlns:p14="http://schemas.microsoft.com/office/powerpoint/2010/main" val="24257589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">
            <a:extLst>
              <a:ext uri="{FF2B5EF4-FFF2-40B4-BE49-F238E27FC236}">
                <a16:creationId xmlns:a16="http://schemas.microsoft.com/office/drawing/2014/main" id="{227EF294-9140-4FC3-8DB4-A732B598412D}"/>
              </a:ext>
            </a:extLst>
          </p:cNvPr>
          <p:cNvSpPr txBox="1">
            <a:spLocks/>
          </p:cNvSpPr>
          <p:nvPr/>
        </p:nvSpPr>
        <p:spPr>
          <a:xfrm>
            <a:off x="1307333" y="2362705"/>
            <a:ext cx="8514413" cy="141162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5D2262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en-US" sz="9000" dirty="0">
                <a:solidFill>
                  <a:schemeClr val="bg1">
                    <a:lumMod val="65000"/>
                  </a:schemeClr>
                </a:solidFill>
              </a:rPr>
              <a:t>Thank You!</a:t>
            </a:r>
            <a:endParaRPr lang="en-GB" sz="9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 descr="Text, logo&#10;&#10;Description automatically generated">
            <a:extLst>
              <a:ext uri="{FF2B5EF4-FFF2-40B4-BE49-F238E27FC236}">
                <a16:creationId xmlns:a16="http://schemas.microsoft.com/office/drawing/2014/main" id="{93AB4671-0113-4CB4-8213-E72F40328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96" y="5816184"/>
            <a:ext cx="6419830" cy="78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6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638BC-5058-4800-8D2B-7C34B162A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/>
              <a:t>Gatsby</a:t>
            </a:r>
            <a:br>
              <a:rPr lang="en-US" sz="3200" dirty="0"/>
            </a:br>
            <a:r>
              <a:rPr lang="en-US" sz="3200" dirty="0"/>
              <a:t>Benchmarks</a:t>
            </a:r>
            <a:endParaRPr lang="en-GB" sz="32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BE3D36-D117-4700-B387-63BFAA4767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843623" y="4541302"/>
            <a:ext cx="2043577" cy="1746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77F0F40D-98C1-42F3-8104-2050BC9BE663}"/>
              </a:ext>
            </a:extLst>
          </p:cNvPr>
          <p:cNvSpPr txBox="1">
            <a:spLocks/>
          </p:cNvSpPr>
          <p:nvPr/>
        </p:nvSpPr>
        <p:spPr>
          <a:xfrm>
            <a:off x="602565" y="554004"/>
            <a:ext cx="8583637" cy="48607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5D2262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marL="514350" indent="-216000">
              <a:lnSpc>
                <a:spcPct val="150000"/>
              </a:lnSpc>
              <a:buAutoNum type="arabicPeriod"/>
            </a:pPr>
            <a:r>
              <a:rPr lang="en-US" sz="2800" dirty="0"/>
              <a:t> A stable careers </a:t>
            </a:r>
            <a:r>
              <a:rPr lang="en-US" sz="2800" dirty="0" err="1"/>
              <a:t>programme</a:t>
            </a:r>
            <a:endParaRPr lang="en-US" sz="2800" dirty="0"/>
          </a:p>
          <a:p>
            <a:pPr marL="514350" indent="-216000">
              <a:lnSpc>
                <a:spcPct val="150000"/>
              </a:lnSpc>
              <a:buAutoNum type="arabicPeriod"/>
            </a:pPr>
            <a:r>
              <a:rPr lang="en-US" sz="2800" dirty="0"/>
              <a:t> Learning from careers and LMI</a:t>
            </a:r>
          </a:p>
          <a:p>
            <a:pPr marL="514350" indent="-216000">
              <a:lnSpc>
                <a:spcPct val="150000"/>
              </a:lnSpc>
              <a:buAutoNum type="arabicPeriod"/>
            </a:pPr>
            <a:r>
              <a:rPr lang="en-US" sz="2800" dirty="0"/>
              <a:t> Addressing the needs of each pupil</a:t>
            </a:r>
          </a:p>
          <a:p>
            <a:pPr marL="514350" indent="-216000">
              <a:lnSpc>
                <a:spcPct val="150000"/>
              </a:lnSpc>
              <a:buAutoNum type="arabicPeriod"/>
            </a:pPr>
            <a:r>
              <a:rPr lang="en-US" sz="2800" dirty="0"/>
              <a:t> Linking curriculum learning to careers</a:t>
            </a:r>
          </a:p>
          <a:p>
            <a:pPr marL="514350" indent="-216000">
              <a:lnSpc>
                <a:spcPct val="150000"/>
              </a:lnSpc>
              <a:buAutoNum type="arabicPeriod"/>
            </a:pPr>
            <a:r>
              <a:rPr lang="en-US" sz="2800" dirty="0"/>
              <a:t> Encounters with employers/employees</a:t>
            </a:r>
          </a:p>
          <a:p>
            <a:pPr marL="514350" indent="-216000">
              <a:lnSpc>
                <a:spcPct val="150000"/>
              </a:lnSpc>
              <a:buAutoNum type="arabicPeriod"/>
            </a:pPr>
            <a:r>
              <a:rPr lang="en-US" sz="2800" dirty="0"/>
              <a:t> Experiences of workplaces</a:t>
            </a:r>
          </a:p>
          <a:p>
            <a:pPr marL="514350" indent="-216000">
              <a:lnSpc>
                <a:spcPct val="150000"/>
              </a:lnSpc>
              <a:buAutoNum type="arabicPeriod"/>
            </a:pPr>
            <a:r>
              <a:rPr lang="en-US" sz="2800" dirty="0"/>
              <a:t> Encounters with further and higher education</a:t>
            </a:r>
          </a:p>
          <a:p>
            <a:pPr marL="514350" indent="-216000">
              <a:lnSpc>
                <a:spcPct val="150000"/>
              </a:lnSpc>
              <a:buAutoNum type="arabicPeriod"/>
            </a:pPr>
            <a:r>
              <a:rPr lang="en-US" sz="2800" dirty="0"/>
              <a:t> Personal guidance</a:t>
            </a:r>
            <a:endParaRPr lang="en-GB" sz="2800" dirty="0"/>
          </a:p>
        </p:txBody>
      </p:sp>
      <p:pic>
        <p:nvPicPr>
          <p:cNvPr id="6" name="Picture 5" descr="Text, logo&#10;&#10;Description automatically generated">
            <a:extLst>
              <a:ext uri="{FF2B5EF4-FFF2-40B4-BE49-F238E27FC236}">
                <a16:creationId xmlns:a16="http://schemas.microsoft.com/office/drawing/2014/main" id="{B59568E1-FF37-49D0-BCCB-08C99AA5B0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15" y="6068395"/>
            <a:ext cx="6419830" cy="78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153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638BC-5058-4800-8D2B-7C34B162A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/>
              <a:t>Gatsby</a:t>
            </a:r>
            <a:br>
              <a:rPr lang="en-US" sz="3200" dirty="0"/>
            </a:br>
            <a:r>
              <a:rPr lang="en-US" sz="3200" dirty="0"/>
              <a:t>Benchmarks</a:t>
            </a:r>
            <a:endParaRPr lang="en-GB" sz="32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BE3D36-D117-4700-B387-63BFAA4767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60512" y="4386558"/>
            <a:ext cx="2043577" cy="1746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77F0F40D-98C1-42F3-8104-2050BC9BE663}"/>
              </a:ext>
            </a:extLst>
          </p:cNvPr>
          <p:cNvSpPr txBox="1">
            <a:spLocks/>
          </p:cNvSpPr>
          <p:nvPr/>
        </p:nvSpPr>
        <p:spPr>
          <a:xfrm>
            <a:off x="690724" y="399260"/>
            <a:ext cx="8583637" cy="48607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5D2262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marL="514350" indent="-216000">
              <a:lnSpc>
                <a:spcPct val="150000"/>
              </a:lnSpc>
              <a:buAutoNum type="arabicPeriod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 A stable careers </a:t>
            </a:r>
            <a:r>
              <a:rPr lang="en-US" sz="2800" dirty="0" err="1">
                <a:solidFill>
                  <a:schemeClr val="bg1">
                    <a:lumMod val="75000"/>
                  </a:schemeClr>
                </a:solidFill>
              </a:rPr>
              <a:t>programme</a:t>
            </a: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  <a:p>
            <a:pPr marL="514350" indent="-216000">
              <a:lnSpc>
                <a:spcPct val="150000"/>
              </a:lnSpc>
              <a:buAutoNum type="arabicPeriod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 Learning from careers and LMI</a:t>
            </a:r>
          </a:p>
          <a:p>
            <a:pPr marL="514350" indent="-216000">
              <a:lnSpc>
                <a:spcPct val="150000"/>
              </a:lnSpc>
              <a:buAutoNum type="arabicPeriod"/>
            </a:pPr>
            <a:r>
              <a:rPr lang="en-US" sz="2800" dirty="0"/>
              <a:t> Addressing the needs of each pupil</a:t>
            </a:r>
          </a:p>
          <a:p>
            <a:pPr marL="514350" indent="-216000">
              <a:lnSpc>
                <a:spcPct val="150000"/>
              </a:lnSpc>
              <a:buAutoNum type="arabicPeriod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 Linking curriculum learning to careers</a:t>
            </a:r>
          </a:p>
          <a:p>
            <a:pPr marL="514350" indent="-216000">
              <a:lnSpc>
                <a:spcPct val="150000"/>
              </a:lnSpc>
              <a:buAutoNum type="arabicPeriod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 Encounters with employers/employees</a:t>
            </a:r>
          </a:p>
          <a:p>
            <a:pPr marL="514350" indent="-216000">
              <a:lnSpc>
                <a:spcPct val="150000"/>
              </a:lnSpc>
              <a:buAutoNum type="arabicPeriod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 Experiences of workplaces</a:t>
            </a:r>
          </a:p>
          <a:p>
            <a:pPr marL="514350" indent="-216000">
              <a:lnSpc>
                <a:spcPct val="150000"/>
              </a:lnSpc>
              <a:buAutoNum type="arabicPeriod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 Encounters with further and higher education</a:t>
            </a:r>
          </a:p>
          <a:p>
            <a:pPr marL="514350" indent="-216000">
              <a:lnSpc>
                <a:spcPct val="150000"/>
              </a:lnSpc>
              <a:buAutoNum type="arabicPeriod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 Personal guidance</a:t>
            </a:r>
            <a:endParaRPr lang="en-GB" sz="2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CB46FA7D-FE83-47FC-AD4B-E46DB5F6DA6A}"/>
              </a:ext>
            </a:extLst>
          </p:cNvPr>
          <p:cNvSpPr/>
          <p:nvPr/>
        </p:nvSpPr>
        <p:spPr>
          <a:xfrm rot="5400000">
            <a:off x="431393" y="1919064"/>
            <a:ext cx="518660" cy="447121"/>
          </a:xfrm>
          <a:prstGeom prst="triangle">
            <a:avLst/>
          </a:prstGeom>
          <a:solidFill>
            <a:srgbClr val="5D2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Text, logo&#10;&#10;Description automatically generated">
            <a:extLst>
              <a:ext uri="{FF2B5EF4-FFF2-40B4-BE49-F238E27FC236}">
                <a16:creationId xmlns:a16="http://schemas.microsoft.com/office/drawing/2014/main" id="{D203598C-E35C-4BDB-A100-B1B95412D54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252" y="5956861"/>
            <a:ext cx="6419830" cy="78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834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638BC-5058-4800-8D2B-7C34B162A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/>
              <a:t>BM3</a:t>
            </a:r>
            <a:endParaRPr lang="en-GB" sz="3200" dirty="0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77F0F40D-98C1-42F3-8104-2050BC9BE663}"/>
              </a:ext>
            </a:extLst>
          </p:cNvPr>
          <p:cNvSpPr txBox="1">
            <a:spLocks/>
          </p:cNvSpPr>
          <p:nvPr/>
        </p:nvSpPr>
        <p:spPr>
          <a:xfrm>
            <a:off x="304800" y="973712"/>
            <a:ext cx="8222514" cy="49105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5D2262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marL="298350">
              <a:lnSpc>
                <a:spcPct val="150000"/>
              </a:lnSpc>
            </a:pPr>
            <a:r>
              <a:rPr lang="en-US" sz="2800" dirty="0"/>
              <a:t> </a:t>
            </a:r>
          </a:p>
          <a:p>
            <a:pPr marL="298350">
              <a:lnSpc>
                <a:spcPct val="150000"/>
              </a:lnSpc>
            </a:pPr>
            <a:r>
              <a:rPr lang="en-US" sz="2800" dirty="0"/>
              <a:t>LLT is made up of two schools:</a:t>
            </a:r>
          </a:p>
          <a:p>
            <a:pPr marL="298350">
              <a:lnSpc>
                <a:spcPct val="150000"/>
              </a:lnSpc>
            </a:pPr>
            <a:endParaRPr lang="en-US" sz="2800" dirty="0"/>
          </a:p>
          <a:p>
            <a:pPr marL="75555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Queen Elizabeth School 11 to 18</a:t>
            </a:r>
          </a:p>
          <a:p>
            <a:pPr marL="75555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QEStudio School 14-19 </a:t>
            </a:r>
          </a:p>
          <a:p>
            <a:pPr marL="75555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98350">
              <a:lnSpc>
                <a:spcPct val="150000"/>
              </a:lnSpc>
            </a:pPr>
            <a:r>
              <a:rPr lang="en-US" sz="2800" dirty="0"/>
              <a:t>QEStudio first opened in 2017, first leavers were in 2019</a:t>
            </a:r>
          </a:p>
        </p:txBody>
      </p:sp>
      <p:pic>
        <p:nvPicPr>
          <p:cNvPr id="6" name="Picture 5" descr="Text, logo&#10;&#10;Description automatically generated">
            <a:extLst>
              <a:ext uri="{FF2B5EF4-FFF2-40B4-BE49-F238E27FC236}">
                <a16:creationId xmlns:a16="http://schemas.microsoft.com/office/drawing/2014/main" id="{B59568E1-FF37-49D0-BCCB-08C99AA5B0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72" y="159201"/>
            <a:ext cx="6419830" cy="7896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CF4DA5-BE61-4F8E-A644-1415D86437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958" y="3634851"/>
            <a:ext cx="3810000" cy="714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8D1BF6-10C6-4638-9121-4B49D41EA2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0395" y="2244198"/>
            <a:ext cx="1246375" cy="124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972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4">
            <a:extLst>
              <a:ext uri="{FF2B5EF4-FFF2-40B4-BE49-F238E27FC236}">
                <a16:creationId xmlns:a16="http://schemas.microsoft.com/office/drawing/2014/main" id="{F4D50E42-1BAF-40F8-86A8-E04CA6F54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2600" y="537865"/>
            <a:ext cx="2819400" cy="923348"/>
          </a:xfrm>
        </p:spPr>
        <p:txBody>
          <a:bodyPr>
            <a:noAutofit/>
          </a:bodyPr>
          <a:lstStyle/>
          <a:p>
            <a:r>
              <a:rPr lang="en-US" sz="3200" dirty="0"/>
              <a:t>Sarah Womersley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Level 6 trained in Careers Guidance and Development </a:t>
            </a:r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9E86DCA-3699-4E1E-A476-B6F52AFC8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166" y="1683866"/>
            <a:ext cx="3490268" cy="3490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746E277-2E96-4A72-B801-57E9D5E05B6F}"/>
              </a:ext>
            </a:extLst>
          </p:cNvPr>
          <p:cNvSpPr txBox="1"/>
          <p:nvPr/>
        </p:nvSpPr>
        <p:spPr>
          <a:xfrm>
            <a:off x="-1409699" y="339595"/>
            <a:ext cx="121919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5D2262"/>
                </a:solidFill>
                <a:latin typeface="Baskerville" panose="02000503000000000000" pitchFamily="2" charset="0"/>
              </a:rPr>
              <a:t>LLT Careers Coordinator </a:t>
            </a:r>
            <a:endParaRPr lang="en-US" sz="5400" b="1" i="0" dirty="0">
              <a:solidFill>
                <a:srgbClr val="5D2262"/>
              </a:solidFill>
              <a:effectLst/>
              <a:latin typeface="Baskerville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112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4">
            <a:extLst>
              <a:ext uri="{FF2B5EF4-FFF2-40B4-BE49-F238E27FC236}">
                <a16:creationId xmlns:a16="http://schemas.microsoft.com/office/drawing/2014/main" id="{F4D50E42-1BAF-40F8-86A8-E04CA6F54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2600" y="537865"/>
            <a:ext cx="2819400" cy="923348"/>
          </a:xfrm>
        </p:spPr>
        <p:txBody>
          <a:bodyPr>
            <a:noAutofit/>
          </a:bodyPr>
          <a:lstStyle/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12A91A-7F0A-4CB0-B161-540717B556D9}"/>
              </a:ext>
            </a:extLst>
          </p:cNvPr>
          <p:cNvSpPr txBox="1"/>
          <p:nvPr/>
        </p:nvSpPr>
        <p:spPr>
          <a:xfrm>
            <a:off x="-1409699" y="235760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5D2262"/>
                </a:solidFill>
                <a:latin typeface="Baskerville" panose="02000503000000000000" pitchFamily="2" charset="0"/>
              </a:rPr>
              <a:t>Destinations Data  </a:t>
            </a:r>
            <a:endParaRPr lang="en-US" sz="4800" b="1" i="0" dirty="0">
              <a:solidFill>
                <a:srgbClr val="5D2262"/>
              </a:solidFill>
              <a:effectLst/>
              <a:latin typeface="Baskerville" panose="02000503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B54E1-D188-48A9-9743-01C527BEF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45795">
            <a:off x="2731786" y="1253716"/>
            <a:ext cx="3909029" cy="5304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44">
            <a:extLst>
              <a:ext uri="{FF2B5EF4-FFF2-40B4-BE49-F238E27FC236}">
                <a16:creationId xmlns:a16="http://schemas.microsoft.com/office/drawing/2014/main" id="{D1687D7F-0DA0-4D0C-9C8C-FAD623B95D0E}"/>
              </a:ext>
            </a:extLst>
          </p:cNvPr>
          <p:cNvSpPr txBox="1">
            <a:spLocks/>
          </p:cNvSpPr>
          <p:nvPr/>
        </p:nvSpPr>
        <p:spPr>
          <a:xfrm>
            <a:off x="9493418" y="425780"/>
            <a:ext cx="2523565" cy="9233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5D2262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/>
              <a:t>Confidence </a:t>
            </a:r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010895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4">
            <a:extLst>
              <a:ext uri="{FF2B5EF4-FFF2-40B4-BE49-F238E27FC236}">
                <a16:creationId xmlns:a16="http://schemas.microsoft.com/office/drawing/2014/main" id="{F4D50E42-1BAF-40F8-86A8-E04CA6F54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2600" y="537865"/>
            <a:ext cx="2819400" cy="923348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 Destinations</a:t>
            </a:r>
            <a:br>
              <a:rPr lang="en-US" sz="3200" dirty="0"/>
            </a:br>
            <a:r>
              <a:rPr lang="en-US" sz="3200" dirty="0"/>
              <a:t>Update </a:t>
            </a: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‘Our Strengths’ correlate to the other Gatsby Benchmarks</a:t>
            </a:r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2E05CE02-1548-4B80-B6BE-290BA72C6A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43" y="226582"/>
            <a:ext cx="6430272" cy="5589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98EBA7D-1B45-4E35-B262-C69E5BAD26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543" y="3739918"/>
            <a:ext cx="6430272" cy="2743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59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4">
            <a:extLst>
              <a:ext uri="{FF2B5EF4-FFF2-40B4-BE49-F238E27FC236}">
                <a16:creationId xmlns:a16="http://schemas.microsoft.com/office/drawing/2014/main" id="{F4D50E42-1BAF-40F8-86A8-E04CA6F54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2600" y="537865"/>
            <a:ext cx="2819400" cy="923348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Next steps…</a:t>
            </a:r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468C26A-C393-48AF-A18C-C9959BA12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04" y="427751"/>
            <a:ext cx="6573167" cy="4496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0C880129-7AC0-49B9-8F8F-E9FA23570F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018" y="2918011"/>
            <a:ext cx="6401694" cy="3631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316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2696</TotalTime>
  <Words>446</Words>
  <Application>Microsoft Office PowerPoint</Application>
  <PresentationFormat>Widescreen</PresentationFormat>
  <Paragraphs>84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Baskerville</vt:lpstr>
      <vt:lpstr>Calibri</vt:lpstr>
      <vt:lpstr>Calibri Light</vt:lpstr>
      <vt:lpstr>Gill Sans MT</vt:lpstr>
      <vt:lpstr>Office Theme</vt:lpstr>
      <vt:lpstr>BM3 Exploring Best Practice</vt:lpstr>
      <vt:lpstr>Baker Clause  supporting students to understand the full range of education and training options</vt:lpstr>
      <vt:lpstr>Gatsby Benchmarks</vt:lpstr>
      <vt:lpstr>Gatsby Benchmarks</vt:lpstr>
      <vt:lpstr>BM3</vt:lpstr>
      <vt:lpstr>Sarah Womersley  Level 6 trained in Careers Guidance and Development   </vt:lpstr>
      <vt:lpstr>  </vt:lpstr>
      <vt:lpstr> Destinations Update    ‘Our Strengths’ correlate to the other Gatsby Benchmarks  </vt:lpstr>
      <vt:lpstr>Next steps…  </vt:lpstr>
      <vt:lpstr>Sound bites  Script  Agreed destinations     </vt:lpstr>
      <vt:lpstr> Year11  Year13  2019  2020  2021   </vt:lpstr>
      <vt:lpstr> Headline  Pupil Prem  SEP  EHCP     </vt:lpstr>
      <vt:lpstr>Impact measure?</vt:lpstr>
      <vt:lpstr>Correlation</vt:lpstr>
      <vt:lpstr>Aspirations survey  Compass+  Exit survey (feedback)        </vt:lpstr>
      <vt:lpstr>PowerPoint Presentation</vt:lpstr>
      <vt:lpstr>PowerPoint Presentation</vt:lpstr>
      <vt:lpstr>Gatsby Benchmarks</vt:lpstr>
      <vt:lpstr>Have had at least two interviews with a professional careers adviser by the end of year 13 </vt:lpstr>
      <vt:lpstr>Action Plan</vt:lpstr>
      <vt:lpstr>QENetwork  QEConnect  QEEnterprise  QEInspiration  QEUni  QEApprenticeship  QECommunity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McNulty</dc:creator>
  <cp:lastModifiedBy>C Harrison</cp:lastModifiedBy>
  <cp:revision>141</cp:revision>
  <cp:lastPrinted>2022-02-24T10:34:07Z</cp:lastPrinted>
  <dcterms:created xsi:type="dcterms:W3CDTF">2021-05-23T02:48:54Z</dcterms:created>
  <dcterms:modified xsi:type="dcterms:W3CDTF">2022-05-15T11:05:06Z</dcterms:modified>
</cp:coreProperties>
</file>