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84" r:id="rId3"/>
  </p:sldMasterIdLst>
  <p:notesMasterIdLst>
    <p:notesMasterId r:id="rId48"/>
  </p:notesMasterIdLst>
  <p:sldIdLst>
    <p:sldId id="289" r:id="rId4"/>
    <p:sldId id="276" r:id="rId5"/>
    <p:sldId id="328" r:id="rId6"/>
    <p:sldId id="340" r:id="rId7"/>
    <p:sldId id="343" r:id="rId8"/>
    <p:sldId id="342" r:id="rId9"/>
    <p:sldId id="271" r:id="rId10"/>
    <p:sldId id="272" r:id="rId11"/>
    <p:sldId id="345" r:id="rId12"/>
    <p:sldId id="296" r:id="rId13"/>
    <p:sldId id="298" r:id="rId14"/>
    <p:sldId id="347" r:id="rId15"/>
    <p:sldId id="348" r:id="rId16"/>
    <p:sldId id="346" r:id="rId17"/>
    <p:sldId id="304" r:id="rId18"/>
    <p:sldId id="305" r:id="rId19"/>
    <p:sldId id="306" r:id="rId20"/>
    <p:sldId id="300" r:id="rId21"/>
    <p:sldId id="307" r:id="rId22"/>
    <p:sldId id="312" r:id="rId23"/>
    <p:sldId id="281" r:id="rId24"/>
    <p:sldId id="283" r:id="rId25"/>
    <p:sldId id="286" r:id="rId26"/>
    <p:sldId id="288" r:id="rId27"/>
    <p:sldId id="315" r:id="rId28"/>
    <p:sldId id="280" r:id="rId29"/>
    <p:sldId id="316" r:id="rId30"/>
    <p:sldId id="317" r:id="rId31"/>
    <p:sldId id="284" r:id="rId32"/>
    <p:sldId id="344" r:id="rId33"/>
    <p:sldId id="282" r:id="rId34"/>
    <p:sldId id="323" r:id="rId35"/>
    <p:sldId id="324" r:id="rId36"/>
    <p:sldId id="325" r:id="rId37"/>
    <p:sldId id="314" r:id="rId38"/>
    <p:sldId id="313" r:id="rId39"/>
    <p:sldId id="297" r:id="rId40"/>
    <p:sldId id="301" r:id="rId41"/>
    <p:sldId id="299" r:id="rId42"/>
    <p:sldId id="292" r:id="rId43"/>
    <p:sldId id="295" r:id="rId44"/>
    <p:sldId id="293" r:id="rId45"/>
    <p:sldId id="308" r:id="rId46"/>
    <p:sldId id="290" r:id="rId47"/>
  </p:sldIdLst>
  <p:sldSz cx="9144000" cy="6858000" type="screen4x3"/>
  <p:notesSz cx="6805613" cy="99393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7A4EF5D-EF49-467E-9C91-B9F557CE0F3A}" v="14" dt="2022-02-28T15:26:34.94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544" autoAdjust="0"/>
    <p:restoredTop sz="92294" autoAdjust="0"/>
  </p:normalViewPr>
  <p:slideViewPr>
    <p:cSldViewPr>
      <p:cViewPr varScale="1">
        <p:scale>
          <a:sx n="64" d="100"/>
          <a:sy n="64" d="100"/>
        </p:scale>
        <p:origin x="1728" y="4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54"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microsoft.com/office/2016/11/relationships/changesInfo" Target="changesInfos/changesInfo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notesMaster" Target="notesMasters/notesMaster1.xml"/><Relationship Id="rId8" Type="http://schemas.openxmlformats.org/officeDocument/2006/relationships/slide" Target="slides/slide5.xml"/><Relationship Id="rId51"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 Adams" userId="055aee89-cfa4-4fd2-9f45-74035932919d" providerId="ADAL" clId="{D7A4EF5D-EF49-467E-9C91-B9F557CE0F3A}"/>
    <pc:docChg chg="custSel delSld modSld">
      <pc:chgData name="J Adams" userId="055aee89-cfa4-4fd2-9f45-74035932919d" providerId="ADAL" clId="{D7A4EF5D-EF49-467E-9C91-B9F557CE0F3A}" dt="2022-02-28T15:28:53.072" v="525" actId="2696"/>
      <pc:docMkLst>
        <pc:docMk/>
      </pc:docMkLst>
      <pc:sldChg chg="del">
        <pc:chgData name="J Adams" userId="055aee89-cfa4-4fd2-9f45-74035932919d" providerId="ADAL" clId="{D7A4EF5D-EF49-467E-9C91-B9F557CE0F3A}" dt="2022-02-28T15:23:57.954" v="29" actId="2696"/>
        <pc:sldMkLst>
          <pc:docMk/>
          <pc:sldMk cId="1123368393" sldId="275"/>
        </pc:sldMkLst>
      </pc:sldChg>
      <pc:sldChg chg="delSp modSp mod modAnim">
        <pc:chgData name="J Adams" userId="055aee89-cfa4-4fd2-9f45-74035932919d" providerId="ADAL" clId="{D7A4EF5D-EF49-467E-9C91-B9F557CE0F3A}" dt="2022-02-28T15:26:34.940" v="476" actId="20577"/>
        <pc:sldMkLst>
          <pc:docMk/>
          <pc:sldMk cId="2896477540" sldId="276"/>
        </pc:sldMkLst>
        <pc:spChg chg="mod">
          <ac:chgData name="J Adams" userId="055aee89-cfa4-4fd2-9f45-74035932919d" providerId="ADAL" clId="{D7A4EF5D-EF49-467E-9C91-B9F557CE0F3A}" dt="2022-02-28T15:26:34.940" v="476" actId="20577"/>
          <ac:spMkLst>
            <pc:docMk/>
            <pc:sldMk cId="2896477540" sldId="276"/>
            <ac:spMk id="2" creationId="{00000000-0000-0000-0000-000000000000}"/>
          </ac:spMkLst>
        </pc:spChg>
        <pc:spChg chg="del">
          <ac:chgData name="J Adams" userId="055aee89-cfa4-4fd2-9f45-74035932919d" providerId="ADAL" clId="{D7A4EF5D-EF49-467E-9C91-B9F557CE0F3A}" dt="2022-02-28T15:24:06.723" v="30" actId="478"/>
          <ac:spMkLst>
            <pc:docMk/>
            <pc:sldMk cId="2896477540" sldId="276"/>
            <ac:spMk id="6" creationId="{74EBC06E-1693-445D-80D5-2B3A9EEAE4FB}"/>
          </ac:spMkLst>
        </pc:spChg>
      </pc:sldChg>
      <pc:sldChg chg="modSp mod">
        <pc:chgData name="J Adams" userId="055aee89-cfa4-4fd2-9f45-74035932919d" providerId="ADAL" clId="{D7A4EF5D-EF49-467E-9C91-B9F557CE0F3A}" dt="2022-02-28T15:23:45.614" v="26" actId="1076"/>
        <pc:sldMkLst>
          <pc:docMk/>
          <pc:sldMk cId="3874796609" sldId="289"/>
        </pc:sldMkLst>
        <pc:spChg chg="mod">
          <ac:chgData name="J Adams" userId="055aee89-cfa4-4fd2-9f45-74035932919d" providerId="ADAL" clId="{D7A4EF5D-EF49-467E-9C91-B9F557CE0F3A}" dt="2022-02-28T15:23:45.614" v="26" actId="1076"/>
          <ac:spMkLst>
            <pc:docMk/>
            <pc:sldMk cId="3874796609" sldId="289"/>
            <ac:spMk id="3" creationId="{8E6C63B6-2D29-4B8F-9D59-222D2DB60FCE}"/>
          </ac:spMkLst>
        </pc:spChg>
      </pc:sldChg>
      <pc:sldChg chg="del">
        <pc:chgData name="J Adams" userId="055aee89-cfa4-4fd2-9f45-74035932919d" providerId="ADAL" clId="{D7A4EF5D-EF49-467E-9C91-B9F557CE0F3A}" dt="2022-02-28T15:23:54.594" v="28" actId="2696"/>
        <pc:sldMkLst>
          <pc:docMk/>
          <pc:sldMk cId="4012963138" sldId="291"/>
        </pc:sldMkLst>
      </pc:sldChg>
      <pc:sldChg chg="del">
        <pc:chgData name="J Adams" userId="055aee89-cfa4-4fd2-9f45-74035932919d" providerId="ADAL" clId="{D7A4EF5D-EF49-467E-9C91-B9F557CE0F3A}" dt="2022-02-28T15:24:38.305" v="36" actId="2696"/>
        <pc:sldMkLst>
          <pc:docMk/>
          <pc:sldMk cId="2263885842" sldId="310"/>
        </pc:sldMkLst>
      </pc:sldChg>
      <pc:sldChg chg="del">
        <pc:chgData name="J Adams" userId="055aee89-cfa4-4fd2-9f45-74035932919d" providerId="ADAL" clId="{D7A4EF5D-EF49-467E-9C91-B9F557CE0F3A}" dt="2022-02-28T15:23:50.283" v="27" actId="2696"/>
        <pc:sldMkLst>
          <pc:docMk/>
          <pc:sldMk cId="2723196440" sldId="326"/>
        </pc:sldMkLst>
      </pc:sldChg>
      <pc:sldChg chg="del">
        <pc:chgData name="J Adams" userId="055aee89-cfa4-4fd2-9f45-74035932919d" providerId="ADAL" clId="{D7A4EF5D-EF49-467E-9C91-B9F557CE0F3A}" dt="2022-02-28T15:24:47.364" v="39" actId="2696"/>
        <pc:sldMkLst>
          <pc:docMk/>
          <pc:sldMk cId="359597785" sldId="327"/>
        </pc:sldMkLst>
      </pc:sldChg>
      <pc:sldChg chg="delSp modSp mod">
        <pc:chgData name="J Adams" userId="055aee89-cfa4-4fd2-9f45-74035932919d" providerId="ADAL" clId="{D7A4EF5D-EF49-467E-9C91-B9F557CE0F3A}" dt="2022-02-28T15:28:26.669" v="520" actId="1076"/>
        <pc:sldMkLst>
          <pc:docMk/>
          <pc:sldMk cId="2673103968" sldId="328"/>
        </pc:sldMkLst>
        <pc:spChg chg="mod">
          <ac:chgData name="J Adams" userId="055aee89-cfa4-4fd2-9f45-74035932919d" providerId="ADAL" clId="{D7A4EF5D-EF49-467E-9C91-B9F557CE0F3A}" dt="2022-02-28T15:25:45.809" v="467" actId="1076"/>
          <ac:spMkLst>
            <pc:docMk/>
            <pc:sldMk cId="2673103968" sldId="328"/>
            <ac:spMk id="4" creationId="{324D1C51-C442-4656-837B-4FCB1B92BC19}"/>
          </ac:spMkLst>
        </pc:spChg>
        <pc:spChg chg="del">
          <ac:chgData name="J Adams" userId="055aee89-cfa4-4fd2-9f45-74035932919d" providerId="ADAL" clId="{D7A4EF5D-EF49-467E-9C91-B9F557CE0F3A}" dt="2022-02-28T15:24:57.349" v="41" actId="478"/>
          <ac:spMkLst>
            <pc:docMk/>
            <pc:sldMk cId="2673103968" sldId="328"/>
            <ac:spMk id="5" creationId="{B75E1E55-A2E4-4D00-8093-45FF5A98C077}"/>
          </ac:spMkLst>
        </pc:spChg>
        <pc:picChg chg="mod">
          <ac:chgData name="J Adams" userId="055aee89-cfa4-4fd2-9f45-74035932919d" providerId="ADAL" clId="{D7A4EF5D-EF49-467E-9C91-B9F557CE0F3A}" dt="2022-02-28T15:28:07.428" v="513" actId="14100"/>
          <ac:picMkLst>
            <pc:docMk/>
            <pc:sldMk cId="2673103968" sldId="328"/>
            <ac:picMk id="6" creationId="{42237726-B63B-4227-9E69-B7EF02132766}"/>
          </ac:picMkLst>
        </pc:picChg>
        <pc:picChg chg="mod">
          <ac:chgData name="J Adams" userId="055aee89-cfa4-4fd2-9f45-74035932919d" providerId="ADAL" clId="{D7A4EF5D-EF49-467E-9C91-B9F557CE0F3A}" dt="2022-02-28T15:27:34.163" v="497" actId="1076"/>
          <ac:picMkLst>
            <pc:docMk/>
            <pc:sldMk cId="2673103968" sldId="328"/>
            <ac:picMk id="7" creationId="{5D58787B-92F3-4739-AF0A-A9221718B28B}"/>
          </ac:picMkLst>
        </pc:picChg>
        <pc:picChg chg="mod">
          <ac:chgData name="J Adams" userId="055aee89-cfa4-4fd2-9f45-74035932919d" providerId="ADAL" clId="{D7A4EF5D-EF49-467E-9C91-B9F557CE0F3A}" dt="2022-02-28T15:28:26.669" v="520" actId="1076"/>
          <ac:picMkLst>
            <pc:docMk/>
            <pc:sldMk cId="2673103968" sldId="328"/>
            <ac:picMk id="8" creationId="{900D4B0D-3FEF-4E9D-8756-7B47EDD3E2B3}"/>
          </ac:picMkLst>
        </pc:picChg>
        <pc:picChg chg="mod">
          <ac:chgData name="J Adams" userId="055aee89-cfa4-4fd2-9f45-74035932919d" providerId="ADAL" clId="{D7A4EF5D-EF49-467E-9C91-B9F557CE0F3A}" dt="2022-02-28T15:28:17.687" v="517" actId="1076"/>
          <ac:picMkLst>
            <pc:docMk/>
            <pc:sldMk cId="2673103968" sldId="328"/>
            <ac:picMk id="9" creationId="{9DE8B4FC-0C90-4493-82D9-35C0BB6755A1}"/>
          </ac:picMkLst>
        </pc:picChg>
        <pc:picChg chg="mod">
          <ac:chgData name="J Adams" userId="055aee89-cfa4-4fd2-9f45-74035932919d" providerId="ADAL" clId="{D7A4EF5D-EF49-467E-9C91-B9F557CE0F3A}" dt="2022-02-28T15:28:23.141" v="519" actId="1076"/>
          <ac:picMkLst>
            <pc:docMk/>
            <pc:sldMk cId="2673103968" sldId="328"/>
            <ac:picMk id="10" creationId="{137C439C-645D-4162-A08D-EC2D0CF380D0}"/>
          </ac:picMkLst>
        </pc:picChg>
        <pc:picChg chg="mod">
          <ac:chgData name="J Adams" userId="055aee89-cfa4-4fd2-9f45-74035932919d" providerId="ADAL" clId="{D7A4EF5D-EF49-467E-9C91-B9F557CE0F3A}" dt="2022-02-28T15:28:10.810" v="514" actId="14100"/>
          <ac:picMkLst>
            <pc:docMk/>
            <pc:sldMk cId="2673103968" sldId="328"/>
            <ac:picMk id="11" creationId="{5F52A27B-C762-4173-9170-D4FC5C07D316}"/>
          </ac:picMkLst>
        </pc:picChg>
        <pc:picChg chg="mod">
          <ac:chgData name="J Adams" userId="055aee89-cfa4-4fd2-9f45-74035932919d" providerId="ADAL" clId="{D7A4EF5D-EF49-467E-9C91-B9F557CE0F3A}" dt="2022-02-28T15:27:51.717" v="505" actId="1076"/>
          <ac:picMkLst>
            <pc:docMk/>
            <pc:sldMk cId="2673103968" sldId="328"/>
            <ac:picMk id="12" creationId="{4BBBB4F0-E2B0-48AC-8361-6EF03E3CB2D6}"/>
          </ac:picMkLst>
        </pc:picChg>
        <pc:picChg chg="mod">
          <ac:chgData name="J Adams" userId="055aee89-cfa4-4fd2-9f45-74035932919d" providerId="ADAL" clId="{D7A4EF5D-EF49-467E-9C91-B9F557CE0F3A}" dt="2022-02-28T15:27:50.123" v="504" actId="1076"/>
          <ac:picMkLst>
            <pc:docMk/>
            <pc:sldMk cId="2673103968" sldId="328"/>
            <ac:picMk id="13" creationId="{5855E4B8-838E-43C5-8FF6-CE664523AA23}"/>
          </ac:picMkLst>
        </pc:picChg>
        <pc:picChg chg="mod">
          <ac:chgData name="J Adams" userId="055aee89-cfa4-4fd2-9f45-74035932919d" providerId="ADAL" clId="{D7A4EF5D-EF49-467E-9C91-B9F557CE0F3A}" dt="2022-02-28T15:27:46.297" v="502" actId="1076"/>
          <ac:picMkLst>
            <pc:docMk/>
            <pc:sldMk cId="2673103968" sldId="328"/>
            <ac:picMk id="14" creationId="{C14D35DE-BD2B-4BB2-8E11-C67219689A1D}"/>
          </ac:picMkLst>
        </pc:picChg>
      </pc:sldChg>
      <pc:sldChg chg="del">
        <pc:chgData name="J Adams" userId="055aee89-cfa4-4fd2-9f45-74035932919d" providerId="ADAL" clId="{D7A4EF5D-EF49-467E-9C91-B9F557CE0F3A}" dt="2022-02-28T15:28:32.826" v="521" actId="2696"/>
        <pc:sldMkLst>
          <pc:docMk/>
          <pc:sldMk cId="1082800769" sldId="329"/>
        </pc:sldMkLst>
      </pc:sldChg>
      <pc:sldChg chg="del">
        <pc:chgData name="J Adams" userId="055aee89-cfa4-4fd2-9f45-74035932919d" providerId="ADAL" clId="{D7A4EF5D-EF49-467E-9C91-B9F557CE0F3A}" dt="2022-02-28T15:28:35.269" v="522" actId="2696"/>
        <pc:sldMkLst>
          <pc:docMk/>
          <pc:sldMk cId="2937301084" sldId="330"/>
        </pc:sldMkLst>
      </pc:sldChg>
      <pc:sldChg chg="del">
        <pc:chgData name="J Adams" userId="055aee89-cfa4-4fd2-9f45-74035932919d" providerId="ADAL" clId="{D7A4EF5D-EF49-467E-9C91-B9F557CE0F3A}" dt="2022-02-28T15:28:37.766" v="523" actId="2696"/>
        <pc:sldMkLst>
          <pc:docMk/>
          <pc:sldMk cId="3653394906" sldId="331"/>
        </pc:sldMkLst>
      </pc:sldChg>
      <pc:sldChg chg="del">
        <pc:chgData name="J Adams" userId="055aee89-cfa4-4fd2-9f45-74035932919d" providerId="ADAL" clId="{D7A4EF5D-EF49-467E-9C91-B9F557CE0F3A}" dt="2022-02-28T15:28:39.942" v="524" actId="2696"/>
        <pc:sldMkLst>
          <pc:docMk/>
          <pc:sldMk cId="1884766412" sldId="332"/>
        </pc:sldMkLst>
      </pc:sldChg>
      <pc:sldChg chg="del">
        <pc:chgData name="J Adams" userId="055aee89-cfa4-4fd2-9f45-74035932919d" providerId="ADAL" clId="{D7A4EF5D-EF49-467E-9C91-B9F557CE0F3A}" dt="2022-02-28T15:28:53.072" v="525" actId="2696"/>
        <pc:sldMkLst>
          <pc:docMk/>
          <pc:sldMk cId="780216340" sldId="333"/>
        </pc:sldMkLst>
      </pc:sldChg>
      <pc:sldChg chg="del">
        <pc:chgData name="J Adams" userId="055aee89-cfa4-4fd2-9f45-74035932919d" providerId="ADAL" clId="{D7A4EF5D-EF49-467E-9C91-B9F557CE0F3A}" dt="2022-02-28T15:28:53.072" v="525" actId="2696"/>
        <pc:sldMkLst>
          <pc:docMk/>
          <pc:sldMk cId="609389063" sldId="334"/>
        </pc:sldMkLst>
      </pc:sldChg>
      <pc:sldChg chg="del">
        <pc:chgData name="J Adams" userId="055aee89-cfa4-4fd2-9f45-74035932919d" providerId="ADAL" clId="{D7A4EF5D-EF49-467E-9C91-B9F557CE0F3A}" dt="2022-02-28T15:28:53.072" v="525" actId="2696"/>
        <pc:sldMkLst>
          <pc:docMk/>
          <pc:sldMk cId="1165228498" sldId="335"/>
        </pc:sldMkLst>
      </pc:sldChg>
      <pc:sldChg chg="del">
        <pc:chgData name="J Adams" userId="055aee89-cfa4-4fd2-9f45-74035932919d" providerId="ADAL" clId="{D7A4EF5D-EF49-467E-9C91-B9F557CE0F3A}" dt="2022-02-28T15:28:53.072" v="525" actId="2696"/>
        <pc:sldMkLst>
          <pc:docMk/>
          <pc:sldMk cId="1379776190" sldId="336"/>
        </pc:sldMkLst>
      </pc:sldChg>
      <pc:sldChg chg="del">
        <pc:chgData name="J Adams" userId="055aee89-cfa4-4fd2-9f45-74035932919d" providerId="ADAL" clId="{D7A4EF5D-EF49-467E-9C91-B9F557CE0F3A}" dt="2022-02-28T15:28:53.072" v="525" actId="2696"/>
        <pc:sldMkLst>
          <pc:docMk/>
          <pc:sldMk cId="1972033296" sldId="337"/>
        </pc:sldMkLst>
      </pc:sldChg>
      <pc:sldChg chg="del">
        <pc:chgData name="J Adams" userId="055aee89-cfa4-4fd2-9f45-74035932919d" providerId="ADAL" clId="{D7A4EF5D-EF49-467E-9C91-B9F557CE0F3A}" dt="2022-02-28T15:24:41.167" v="37" actId="2696"/>
        <pc:sldMkLst>
          <pc:docMk/>
          <pc:sldMk cId="822772240" sldId="338"/>
        </pc:sldMkLst>
      </pc:sldChg>
      <pc:sldChg chg="del">
        <pc:chgData name="J Adams" userId="055aee89-cfa4-4fd2-9f45-74035932919d" providerId="ADAL" clId="{D7A4EF5D-EF49-467E-9C91-B9F557CE0F3A}" dt="2022-02-28T15:24:43.956" v="38" actId="2696"/>
        <pc:sldMkLst>
          <pc:docMk/>
          <pc:sldMk cId="4106462879" sldId="339"/>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2949099" cy="496967"/>
          </a:xfrm>
          <a:prstGeom prst="rect">
            <a:avLst/>
          </a:prstGeom>
        </p:spPr>
        <p:txBody>
          <a:bodyPr vert="horz" lIns="91522" tIns="45761" rIns="91522" bIns="45761" rtlCol="0"/>
          <a:lstStyle>
            <a:lvl1pPr algn="l">
              <a:defRPr sz="1200"/>
            </a:lvl1pPr>
          </a:lstStyle>
          <a:p>
            <a:endParaRPr lang="en-GB" dirty="0"/>
          </a:p>
        </p:txBody>
      </p:sp>
      <p:sp>
        <p:nvSpPr>
          <p:cNvPr id="3" name="Date Placeholder 2"/>
          <p:cNvSpPr>
            <a:spLocks noGrp="1"/>
          </p:cNvSpPr>
          <p:nvPr>
            <p:ph type="dt" idx="1"/>
          </p:nvPr>
        </p:nvSpPr>
        <p:spPr>
          <a:xfrm>
            <a:off x="3854939" y="1"/>
            <a:ext cx="2949099" cy="496967"/>
          </a:xfrm>
          <a:prstGeom prst="rect">
            <a:avLst/>
          </a:prstGeom>
        </p:spPr>
        <p:txBody>
          <a:bodyPr vert="horz" lIns="91522" tIns="45761" rIns="91522" bIns="45761" rtlCol="0"/>
          <a:lstStyle>
            <a:lvl1pPr algn="r">
              <a:defRPr sz="1200"/>
            </a:lvl1pPr>
          </a:lstStyle>
          <a:p>
            <a:fld id="{63602BCF-3A89-49AD-A7C0-8A9EE6FC49C2}" type="datetimeFigureOut">
              <a:rPr lang="en-GB" smtClean="0"/>
              <a:t>28/02/2022</a:t>
            </a:fld>
            <a:endParaRPr lang="en-GB" dirty="0"/>
          </a:p>
        </p:txBody>
      </p:sp>
      <p:sp>
        <p:nvSpPr>
          <p:cNvPr id="4" name="Slide Image Placeholder 3"/>
          <p:cNvSpPr>
            <a:spLocks noGrp="1" noRot="1" noChangeAspect="1"/>
          </p:cNvSpPr>
          <p:nvPr>
            <p:ph type="sldImg" idx="2"/>
          </p:nvPr>
        </p:nvSpPr>
        <p:spPr>
          <a:xfrm>
            <a:off x="917575" y="744538"/>
            <a:ext cx="4970463" cy="3729037"/>
          </a:xfrm>
          <a:prstGeom prst="rect">
            <a:avLst/>
          </a:prstGeom>
          <a:noFill/>
          <a:ln w="12700">
            <a:solidFill>
              <a:prstClr val="black"/>
            </a:solidFill>
          </a:ln>
        </p:spPr>
        <p:txBody>
          <a:bodyPr vert="horz" lIns="91522" tIns="45761" rIns="91522" bIns="45761" rtlCol="0" anchor="ctr"/>
          <a:lstStyle/>
          <a:p>
            <a:endParaRPr lang="en-GB" dirty="0"/>
          </a:p>
        </p:txBody>
      </p:sp>
      <p:sp>
        <p:nvSpPr>
          <p:cNvPr id="5" name="Notes Placeholder 4"/>
          <p:cNvSpPr>
            <a:spLocks noGrp="1"/>
          </p:cNvSpPr>
          <p:nvPr>
            <p:ph type="body" sz="quarter" idx="3"/>
          </p:nvPr>
        </p:nvSpPr>
        <p:spPr>
          <a:xfrm>
            <a:off x="680562" y="4721185"/>
            <a:ext cx="5444490" cy="4472702"/>
          </a:xfrm>
          <a:prstGeom prst="rect">
            <a:avLst/>
          </a:prstGeom>
        </p:spPr>
        <p:txBody>
          <a:bodyPr vert="horz" lIns="91522" tIns="45761" rIns="91522" bIns="45761"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1" y="9440647"/>
            <a:ext cx="2949099" cy="496967"/>
          </a:xfrm>
          <a:prstGeom prst="rect">
            <a:avLst/>
          </a:prstGeom>
        </p:spPr>
        <p:txBody>
          <a:bodyPr vert="horz" lIns="91522" tIns="45761" rIns="91522" bIns="45761"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54939" y="9440647"/>
            <a:ext cx="2949099" cy="496967"/>
          </a:xfrm>
          <a:prstGeom prst="rect">
            <a:avLst/>
          </a:prstGeom>
        </p:spPr>
        <p:txBody>
          <a:bodyPr vert="horz" lIns="91522" tIns="45761" rIns="91522" bIns="45761" rtlCol="0" anchor="b"/>
          <a:lstStyle>
            <a:lvl1pPr algn="r">
              <a:defRPr sz="1200"/>
            </a:lvl1pPr>
          </a:lstStyle>
          <a:p>
            <a:fld id="{1368032B-28B8-401E-9A55-E114072A3C24}" type="slidenum">
              <a:rPr lang="en-GB" smtClean="0"/>
              <a:t>‹#›</a:t>
            </a:fld>
            <a:endParaRPr lang="en-GB" dirty="0"/>
          </a:p>
        </p:txBody>
      </p:sp>
    </p:spTree>
    <p:extLst>
      <p:ext uri="{BB962C8B-B14F-4D97-AF65-F5344CB8AC3E}">
        <p14:creationId xmlns:p14="http://schemas.microsoft.com/office/powerpoint/2010/main" val="24881234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368032B-28B8-401E-9A55-E114072A3C24}" type="slidenum">
              <a:rPr lang="en-GB" smtClean="0"/>
              <a:t>1</a:t>
            </a:fld>
            <a:endParaRPr lang="en-GB" dirty="0"/>
          </a:p>
        </p:txBody>
      </p:sp>
    </p:spTree>
    <p:extLst>
      <p:ext uri="{BB962C8B-B14F-4D97-AF65-F5344CB8AC3E}">
        <p14:creationId xmlns:p14="http://schemas.microsoft.com/office/powerpoint/2010/main" val="11021304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defTabSz="915223">
              <a:defRPr/>
            </a:pPr>
            <a:fld id="{2A4B6D45-EA57-4458-9858-99EF82A609FC}" type="slidenum">
              <a:rPr lang="en-GB">
                <a:solidFill>
                  <a:prstClr val="black"/>
                </a:solidFill>
                <a:latin typeface="Calibri" panose="020F0502020204030204"/>
              </a:rPr>
              <a:pPr defTabSz="915223">
                <a:defRPr/>
              </a:pPr>
              <a:t>38</a:t>
            </a:fld>
            <a:endParaRPr lang="en-GB" dirty="0">
              <a:solidFill>
                <a:prstClr val="black"/>
              </a:solidFill>
              <a:latin typeface="Calibri" panose="020F0502020204030204"/>
            </a:endParaRPr>
          </a:p>
        </p:txBody>
      </p:sp>
    </p:spTree>
    <p:extLst>
      <p:ext uri="{BB962C8B-B14F-4D97-AF65-F5344CB8AC3E}">
        <p14:creationId xmlns:p14="http://schemas.microsoft.com/office/powerpoint/2010/main" val="272784525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defTabSz="915223">
              <a:defRPr/>
            </a:pPr>
            <a:fld id="{2A4B6D45-EA57-4458-9858-99EF82A609FC}" type="slidenum">
              <a:rPr lang="en-GB">
                <a:solidFill>
                  <a:prstClr val="black"/>
                </a:solidFill>
                <a:latin typeface="Calibri" panose="020F0502020204030204"/>
              </a:rPr>
              <a:pPr defTabSz="915223">
                <a:defRPr/>
              </a:pPr>
              <a:t>39</a:t>
            </a:fld>
            <a:endParaRPr lang="en-GB" dirty="0">
              <a:solidFill>
                <a:prstClr val="black"/>
              </a:solidFill>
              <a:latin typeface="Calibri" panose="020F0502020204030204"/>
            </a:endParaRPr>
          </a:p>
        </p:txBody>
      </p:sp>
    </p:spTree>
    <p:extLst>
      <p:ext uri="{BB962C8B-B14F-4D97-AF65-F5344CB8AC3E}">
        <p14:creationId xmlns:p14="http://schemas.microsoft.com/office/powerpoint/2010/main" val="13353677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defTabSz="915223">
              <a:defRPr/>
            </a:pPr>
            <a:fld id="{2A4B6D45-EA57-4458-9858-99EF82A609FC}" type="slidenum">
              <a:rPr lang="en-GB">
                <a:solidFill>
                  <a:prstClr val="black"/>
                </a:solidFill>
                <a:latin typeface="Calibri" panose="020F0502020204030204"/>
              </a:rPr>
              <a:pPr defTabSz="915223">
                <a:defRPr/>
              </a:pPr>
              <a:t>40</a:t>
            </a:fld>
            <a:endParaRPr lang="en-GB" dirty="0">
              <a:solidFill>
                <a:prstClr val="black"/>
              </a:solidFill>
              <a:latin typeface="Calibri" panose="020F0502020204030204"/>
            </a:endParaRPr>
          </a:p>
        </p:txBody>
      </p:sp>
    </p:spTree>
    <p:extLst>
      <p:ext uri="{BB962C8B-B14F-4D97-AF65-F5344CB8AC3E}">
        <p14:creationId xmlns:p14="http://schemas.microsoft.com/office/powerpoint/2010/main" val="224316804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defTabSz="915223">
              <a:defRPr/>
            </a:pPr>
            <a:fld id="{2A4B6D45-EA57-4458-9858-99EF82A609FC}" type="slidenum">
              <a:rPr lang="en-GB">
                <a:solidFill>
                  <a:prstClr val="black"/>
                </a:solidFill>
                <a:latin typeface="Calibri" panose="020F0502020204030204"/>
              </a:rPr>
              <a:pPr defTabSz="915223">
                <a:defRPr/>
              </a:pPr>
              <a:t>41</a:t>
            </a:fld>
            <a:endParaRPr lang="en-GB" dirty="0">
              <a:solidFill>
                <a:prstClr val="black"/>
              </a:solidFill>
              <a:latin typeface="Calibri" panose="020F0502020204030204"/>
            </a:endParaRPr>
          </a:p>
        </p:txBody>
      </p:sp>
    </p:spTree>
    <p:extLst>
      <p:ext uri="{BB962C8B-B14F-4D97-AF65-F5344CB8AC3E}">
        <p14:creationId xmlns:p14="http://schemas.microsoft.com/office/powerpoint/2010/main" val="76368043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defTabSz="915223">
              <a:defRPr/>
            </a:pPr>
            <a:fld id="{2A4B6D45-EA57-4458-9858-99EF82A609FC}" type="slidenum">
              <a:rPr lang="en-GB">
                <a:solidFill>
                  <a:prstClr val="black"/>
                </a:solidFill>
                <a:latin typeface="Calibri" panose="020F0502020204030204"/>
              </a:rPr>
              <a:pPr defTabSz="915223">
                <a:defRPr/>
              </a:pPr>
              <a:t>42</a:t>
            </a:fld>
            <a:endParaRPr lang="en-GB" dirty="0">
              <a:solidFill>
                <a:prstClr val="black"/>
              </a:solidFill>
              <a:latin typeface="Calibri" panose="020F0502020204030204"/>
            </a:endParaRPr>
          </a:p>
        </p:txBody>
      </p:sp>
    </p:spTree>
    <p:extLst>
      <p:ext uri="{BB962C8B-B14F-4D97-AF65-F5344CB8AC3E}">
        <p14:creationId xmlns:p14="http://schemas.microsoft.com/office/powerpoint/2010/main" val="136744008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defTabSz="915223">
              <a:defRPr/>
            </a:pPr>
            <a:fld id="{2A4B6D45-EA57-4458-9858-99EF82A609FC}" type="slidenum">
              <a:rPr lang="en-GB">
                <a:solidFill>
                  <a:prstClr val="black"/>
                </a:solidFill>
                <a:latin typeface="Calibri" panose="020F0502020204030204"/>
              </a:rPr>
              <a:pPr defTabSz="915223">
                <a:defRPr/>
              </a:pPr>
              <a:t>44</a:t>
            </a:fld>
            <a:endParaRPr lang="en-GB" dirty="0">
              <a:solidFill>
                <a:prstClr val="black"/>
              </a:solidFill>
              <a:latin typeface="Calibri" panose="020F0502020204030204"/>
            </a:endParaRPr>
          </a:p>
        </p:txBody>
      </p:sp>
    </p:spTree>
    <p:extLst>
      <p:ext uri="{BB962C8B-B14F-4D97-AF65-F5344CB8AC3E}">
        <p14:creationId xmlns:p14="http://schemas.microsoft.com/office/powerpoint/2010/main" val="4852306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3209" indent="-343209">
              <a:buFont typeface="Arial" pitchFamily="34" charset="0"/>
              <a:buChar char="•"/>
            </a:pPr>
            <a:endParaRPr lang="en-GB" dirty="0"/>
          </a:p>
        </p:txBody>
      </p:sp>
      <p:sp>
        <p:nvSpPr>
          <p:cNvPr id="4" name="Slide Number Placeholder 3"/>
          <p:cNvSpPr>
            <a:spLocks noGrp="1"/>
          </p:cNvSpPr>
          <p:nvPr>
            <p:ph type="sldNum" sz="quarter" idx="10"/>
          </p:nvPr>
        </p:nvSpPr>
        <p:spPr/>
        <p:txBody>
          <a:bodyPr/>
          <a:lstStyle/>
          <a:p>
            <a:fld id="{1368032B-28B8-401E-9A55-E114072A3C24}" type="slidenum">
              <a:rPr lang="en-GB" smtClean="0"/>
              <a:t>2</a:t>
            </a:fld>
            <a:endParaRPr lang="en-GB" dirty="0"/>
          </a:p>
        </p:txBody>
      </p:sp>
    </p:spTree>
    <p:extLst>
      <p:ext uri="{BB962C8B-B14F-4D97-AF65-F5344CB8AC3E}">
        <p14:creationId xmlns:p14="http://schemas.microsoft.com/office/powerpoint/2010/main" val="3204105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611" indent="-457611">
              <a:buFont typeface="Arial" pitchFamily="34" charset="0"/>
              <a:buChar char="•"/>
            </a:pPr>
            <a:endParaRPr lang="en-GB" dirty="0"/>
          </a:p>
        </p:txBody>
      </p:sp>
      <p:sp>
        <p:nvSpPr>
          <p:cNvPr id="4" name="Slide Number Placeholder 3"/>
          <p:cNvSpPr>
            <a:spLocks noGrp="1"/>
          </p:cNvSpPr>
          <p:nvPr>
            <p:ph type="sldNum" sz="quarter" idx="10"/>
          </p:nvPr>
        </p:nvSpPr>
        <p:spPr/>
        <p:txBody>
          <a:bodyPr/>
          <a:lstStyle/>
          <a:p>
            <a:pPr defTabSz="915223">
              <a:defRPr/>
            </a:pPr>
            <a:fld id="{1368032B-28B8-401E-9A55-E114072A3C24}" type="slidenum">
              <a:rPr lang="en-GB">
                <a:solidFill>
                  <a:prstClr val="black"/>
                </a:solidFill>
                <a:latin typeface="Calibri"/>
              </a:rPr>
              <a:pPr defTabSz="915223">
                <a:defRPr/>
              </a:pPr>
              <a:t>10</a:t>
            </a:fld>
            <a:endParaRPr lang="en-GB" dirty="0">
              <a:solidFill>
                <a:prstClr val="black"/>
              </a:solidFill>
              <a:latin typeface="Calibri"/>
            </a:endParaRPr>
          </a:p>
        </p:txBody>
      </p:sp>
    </p:spTree>
    <p:extLst>
      <p:ext uri="{BB962C8B-B14F-4D97-AF65-F5344CB8AC3E}">
        <p14:creationId xmlns:p14="http://schemas.microsoft.com/office/powerpoint/2010/main" val="9644727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defTabSz="915223">
              <a:defRPr/>
            </a:pPr>
            <a:fld id="{2A4B6D45-EA57-4458-9858-99EF82A609FC}" type="slidenum">
              <a:rPr lang="en-GB">
                <a:solidFill>
                  <a:prstClr val="black"/>
                </a:solidFill>
                <a:latin typeface="Calibri" panose="020F0502020204030204"/>
              </a:rPr>
              <a:pPr defTabSz="915223">
                <a:defRPr/>
              </a:pPr>
              <a:t>11</a:t>
            </a:fld>
            <a:endParaRPr lang="en-GB" dirty="0">
              <a:solidFill>
                <a:prstClr val="black"/>
              </a:solidFill>
              <a:latin typeface="Calibri" panose="020F0502020204030204"/>
            </a:endParaRPr>
          </a:p>
        </p:txBody>
      </p:sp>
    </p:spTree>
    <p:extLst>
      <p:ext uri="{BB962C8B-B14F-4D97-AF65-F5344CB8AC3E}">
        <p14:creationId xmlns:p14="http://schemas.microsoft.com/office/powerpoint/2010/main" val="11061059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defTabSz="915223">
              <a:defRPr/>
            </a:pPr>
            <a:fld id="{2A4B6D45-EA57-4458-9858-99EF82A609FC}" type="slidenum">
              <a:rPr lang="en-GB">
                <a:solidFill>
                  <a:prstClr val="black"/>
                </a:solidFill>
                <a:latin typeface="Calibri" panose="020F0502020204030204"/>
              </a:rPr>
              <a:pPr defTabSz="915223">
                <a:defRPr/>
              </a:pPr>
              <a:t>15</a:t>
            </a:fld>
            <a:endParaRPr lang="en-GB" dirty="0">
              <a:solidFill>
                <a:prstClr val="black"/>
              </a:solidFill>
              <a:latin typeface="Calibri" panose="020F0502020204030204"/>
            </a:endParaRPr>
          </a:p>
        </p:txBody>
      </p:sp>
    </p:spTree>
    <p:extLst>
      <p:ext uri="{BB962C8B-B14F-4D97-AF65-F5344CB8AC3E}">
        <p14:creationId xmlns:p14="http://schemas.microsoft.com/office/powerpoint/2010/main" val="22222208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defTabSz="915223">
              <a:defRPr/>
            </a:pPr>
            <a:fld id="{2A4B6D45-EA57-4458-9858-99EF82A609FC}" type="slidenum">
              <a:rPr lang="en-GB">
                <a:solidFill>
                  <a:prstClr val="black"/>
                </a:solidFill>
                <a:latin typeface="Calibri" panose="020F0502020204030204"/>
              </a:rPr>
              <a:pPr defTabSz="915223">
                <a:defRPr/>
              </a:pPr>
              <a:t>16</a:t>
            </a:fld>
            <a:endParaRPr lang="en-GB" dirty="0">
              <a:solidFill>
                <a:prstClr val="black"/>
              </a:solidFill>
              <a:latin typeface="Calibri" panose="020F0502020204030204"/>
            </a:endParaRPr>
          </a:p>
        </p:txBody>
      </p:sp>
    </p:spTree>
    <p:extLst>
      <p:ext uri="{BB962C8B-B14F-4D97-AF65-F5344CB8AC3E}">
        <p14:creationId xmlns:p14="http://schemas.microsoft.com/office/powerpoint/2010/main" val="15983523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i="1" dirty="0"/>
          </a:p>
          <a:p>
            <a:endParaRPr lang="en-GB" i="1" dirty="0"/>
          </a:p>
          <a:p>
            <a:endParaRPr lang="en-GB" dirty="0"/>
          </a:p>
        </p:txBody>
      </p:sp>
      <p:sp>
        <p:nvSpPr>
          <p:cNvPr id="4" name="Slide Number Placeholder 3"/>
          <p:cNvSpPr>
            <a:spLocks noGrp="1"/>
          </p:cNvSpPr>
          <p:nvPr>
            <p:ph type="sldNum" sz="quarter" idx="10"/>
          </p:nvPr>
        </p:nvSpPr>
        <p:spPr/>
        <p:txBody>
          <a:bodyPr/>
          <a:lstStyle/>
          <a:p>
            <a:pPr defTabSz="915223">
              <a:defRPr/>
            </a:pPr>
            <a:fld id="{2A4B6D45-EA57-4458-9858-99EF82A609FC}" type="slidenum">
              <a:rPr lang="en-GB">
                <a:solidFill>
                  <a:prstClr val="black"/>
                </a:solidFill>
                <a:latin typeface="Calibri" panose="020F0502020204030204"/>
              </a:rPr>
              <a:pPr defTabSz="915223">
                <a:defRPr/>
              </a:pPr>
              <a:t>17</a:t>
            </a:fld>
            <a:endParaRPr lang="en-GB" dirty="0">
              <a:solidFill>
                <a:prstClr val="black"/>
              </a:solidFill>
              <a:latin typeface="Calibri" panose="020F0502020204030204"/>
            </a:endParaRPr>
          </a:p>
        </p:txBody>
      </p:sp>
    </p:spTree>
    <p:extLst>
      <p:ext uri="{BB962C8B-B14F-4D97-AF65-F5344CB8AC3E}">
        <p14:creationId xmlns:p14="http://schemas.microsoft.com/office/powerpoint/2010/main" val="53719369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defTabSz="915223">
              <a:defRPr/>
            </a:pPr>
            <a:fld id="{2A4B6D45-EA57-4458-9858-99EF82A609FC}" type="slidenum">
              <a:rPr lang="en-GB">
                <a:solidFill>
                  <a:prstClr val="black"/>
                </a:solidFill>
                <a:latin typeface="Calibri" panose="020F0502020204030204"/>
              </a:rPr>
              <a:pPr defTabSz="915223">
                <a:defRPr/>
              </a:pPr>
              <a:t>18</a:t>
            </a:fld>
            <a:endParaRPr lang="en-GB" dirty="0">
              <a:solidFill>
                <a:prstClr val="black"/>
              </a:solidFill>
              <a:latin typeface="Calibri" panose="020F0502020204030204"/>
            </a:endParaRPr>
          </a:p>
        </p:txBody>
      </p:sp>
    </p:spTree>
    <p:extLst>
      <p:ext uri="{BB962C8B-B14F-4D97-AF65-F5344CB8AC3E}">
        <p14:creationId xmlns:p14="http://schemas.microsoft.com/office/powerpoint/2010/main" val="17597593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ctr"/>
            <a:r>
              <a:rPr lang="en-GB" sz="1400" b="1" dirty="0"/>
              <a:t>Remember! If you are choosing a placement not on the database…</a:t>
            </a:r>
          </a:p>
          <a:p>
            <a:pPr algn="ctr"/>
            <a:endParaRPr lang="en-GB" sz="1400" b="1" dirty="0"/>
          </a:p>
          <a:p>
            <a:r>
              <a:rPr lang="en-GB" sz="1100" dirty="0"/>
              <a:t>You </a:t>
            </a:r>
            <a:r>
              <a:rPr lang="en-GB" sz="1100" b="1" dirty="0"/>
              <a:t>must </a:t>
            </a:r>
            <a:r>
              <a:rPr lang="en-GB" sz="1100" dirty="0"/>
              <a:t>provide d</a:t>
            </a:r>
            <a:r>
              <a:rPr lang="en-US" sz="1100" dirty="0"/>
              <a:t>etails of the placement including:</a:t>
            </a:r>
          </a:p>
          <a:p>
            <a:endParaRPr lang="en-US" sz="1100" dirty="0"/>
          </a:p>
          <a:p>
            <a:pPr marL="457611" indent="-457611">
              <a:buFont typeface="Arial" pitchFamily="34" charset="0"/>
              <a:buChar char="•"/>
            </a:pPr>
            <a:r>
              <a:rPr lang="en-US" dirty="0"/>
              <a:t>Contact Name</a:t>
            </a:r>
          </a:p>
          <a:p>
            <a:pPr marL="457611" indent="-457611">
              <a:buFont typeface="Arial" pitchFamily="34" charset="0"/>
              <a:buChar char="•"/>
            </a:pPr>
            <a:r>
              <a:rPr lang="en-US" dirty="0"/>
              <a:t>Full address and postcode</a:t>
            </a:r>
          </a:p>
          <a:p>
            <a:pPr marL="457611" indent="-457611">
              <a:buFont typeface="Arial" pitchFamily="34" charset="0"/>
              <a:buChar char="•"/>
            </a:pPr>
            <a:r>
              <a:rPr lang="en-US" dirty="0"/>
              <a:t>Telephone number</a:t>
            </a:r>
          </a:p>
          <a:p>
            <a:pPr marL="457611" indent="-457611">
              <a:buFont typeface="Arial" pitchFamily="34" charset="0"/>
              <a:buChar char="•"/>
            </a:pPr>
            <a:r>
              <a:rPr lang="en-US" dirty="0"/>
              <a:t>Email address</a:t>
            </a:r>
          </a:p>
          <a:p>
            <a:endParaRPr lang="en-GB" dirty="0"/>
          </a:p>
          <a:p>
            <a:endParaRPr lang="en-GB" dirty="0"/>
          </a:p>
        </p:txBody>
      </p:sp>
      <p:sp>
        <p:nvSpPr>
          <p:cNvPr id="4" name="Slide Number Placeholder 3"/>
          <p:cNvSpPr>
            <a:spLocks noGrp="1"/>
          </p:cNvSpPr>
          <p:nvPr>
            <p:ph type="sldNum" sz="quarter" idx="10"/>
          </p:nvPr>
        </p:nvSpPr>
        <p:spPr/>
        <p:txBody>
          <a:bodyPr/>
          <a:lstStyle/>
          <a:p>
            <a:fld id="{1368032B-28B8-401E-9A55-E114072A3C24}" type="slidenum">
              <a:rPr lang="en-GB" smtClean="0"/>
              <a:t>37</a:t>
            </a:fld>
            <a:endParaRPr lang="en-GB" dirty="0"/>
          </a:p>
        </p:txBody>
      </p:sp>
    </p:spTree>
    <p:extLst>
      <p:ext uri="{BB962C8B-B14F-4D97-AF65-F5344CB8AC3E}">
        <p14:creationId xmlns:p14="http://schemas.microsoft.com/office/powerpoint/2010/main" val="39262154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4A9D71-F941-4B84-82AE-EBBF01A9A265}"/>
              </a:ext>
            </a:extLst>
          </p:cNvPr>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endParaRPr lang="en-GB"/>
          </a:p>
        </p:txBody>
      </p:sp>
      <p:sp>
        <p:nvSpPr>
          <p:cNvPr id="3" name="Subtitle 2">
            <a:extLst>
              <a:ext uri="{FF2B5EF4-FFF2-40B4-BE49-F238E27FC236}">
                <a16:creationId xmlns:a16="http://schemas.microsoft.com/office/drawing/2014/main" id="{F30934E3-4129-48D1-8E0F-752C148DBEB1}"/>
              </a:ext>
            </a:extLst>
          </p:cNvPr>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6C1F249A-FBF6-4B0D-8A25-C57E11069D46}"/>
              </a:ext>
            </a:extLst>
          </p:cNvPr>
          <p:cNvSpPr>
            <a:spLocks noGrp="1"/>
          </p:cNvSpPr>
          <p:nvPr>
            <p:ph type="dt" sz="half" idx="10"/>
          </p:nvPr>
        </p:nvSpPr>
        <p:spPr/>
        <p:txBody>
          <a:bodyPr/>
          <a:lstStyle/>
          <a:p>
            <a:fld id="{EA4369C9-EDEC-49B4-AF74-3710ABB2AAD0}" type="datetimeFigureOut">
              <a:rPr lang="en-US" smtClean="0"/>
              <a:t>2/28/2022</a:t>
            </a:fld>
            <a:endParaRPr lang="en-US" dirty="0"/>
          </a:p>
        </p:txBody>
      </p:sp>
      <p:sp>
        <p:nvSpPr>
          <p:cNvPr id="5" name="Footer Placeholder 4">
            <a:extLst>
              <a:ext uri="{FF2B5EF4-FFF2-40B4-BE49-F238E27FC236}">
                <a16:creationId xmlns:a16="http://schemas.microsoft.com/office/drawing/2014/main" id="{20D22F35-0BD6-4BB1-A324-18612606C13B}"/>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2D04C500-6C3D-46D2-8A7B-279C65EC2BB9}"/>
              </a:ext>
            </a:extLst>
          </p:cNvPr>
          <p:cNvSpPr>
            <a:spLocks noGrp="1"/>
          </p:cNvSpPr>
          <p:nvPr>
            <p:ph type="sldNum" sz="quarter" idx="12"/>
          </p:nvPr>
        </p:nvSpPr>
        <p:spPr/>
        <p:txBody>
          <a:bodyPr/>
          <a:lstStyle/>
          <a:p>
            <a:fld id="{5F6833FE-A76A-4E4D-B377-FD72A96F6811}" type="slidenum">
              <a:rPr lang="en-US" smtClean="0"/>
              <a:t>‹#›</a:t>
            </a:fld>
            <a:endParaRPr lang="en-US" dirty="0"/>
          </a:p>
        </p:txBody>
      </p:sp>
    </p:spTree>
    <p:extLst>
      <p:ext uri="{BB962C8B-B14F-4D97-AF65-F5344CB8AC3E}">
        <p14:creationId xmlns:p14="http://schemas.microsoft.com/office/powerpoint/2010/main" val="770002733"/>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087D0E-7F4E-4032-853D-1FA28BAAC56E}"/>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56FFDB90-5450-42A6-BFDB-DFC5238F822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B0F95DF-0DB9-400B-AD68-0FF7CA637A3F}"/>
              </a:ext>
            </a:extLst>
          </p:cNvPr>
          <p:cNvSpPr>
            <a:spLocks noGrp="1"/>
          </p:cNvSpPr>
          <p:nvPr>
            <p:ph type="dt" sz="half" idx="10"/>
          </p:nvPr>
        </p:nvSpPr>
        <p:spPr/>
        <p:txBody>
          <a:bodyPr/>
          <a:lstStyle/>
          <a:p>
            <a:fld id="{EA4369C9-EDEC-49B4-AF74-3710ABB2AAD0}" type="datetimeFigureOut">
              <a:rPr lang="en-US" smtClean="0"/>
              <a:t>2/28/2022</a:t>
            </a:fld>
            <a:endParaRPr lang="en-US" dirty="0"/>
          </a:p>
        </p:txBody>
      </p:sp>
      <p:sp>
        <p:nvSpPr>
          <p:cNvPr id="5" name="Footer Placeholder 4">
            <a:extLst>
              <a:ext uri="{FF2B5EF4-FFF2-40B4-BE49-F238E27FC236}">
                <a16:creationId xmlns:a16="http://schemas.microsoft.com/office/drawing/2014/main" id="{4FB2A0E5-38C2-43E0-B64E-99A9CE4BCDAE}"/>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52849B30-F791-4D79-91EC-7EEFC8DE0985}"/>
              </a:ext>
            </a:extLst>
          </p:cNvPr>
          <p:cNvSpPr>
            <a:spLocks noGrp="1"/>
          </p:cNvSpPr>
          <p:nvPr>
            <p:ph type="sldNum" sz="quarter" idx="12"/>
          </p:nvPr>
        </p:nvSpPr>
        <p:spPr/>
        <p:txBody>
          <a:bodyPr/>
          <a:lstStyle/>
          <a:p>
            <a:fld id="{5F6833FE-A76A-4E4D-B377-FD72A96F6811}" type="slidenum">
              <a:rPr lang="en-US" smtClean="0"/>
              <a:t>‹#›</a:t>
            </a:fld>
            <a:endParaRPr lang="en-US" dirty="0"/>
          </a:p>
        </p:txBody>
      </p:sp>
    </p:spTree>
    <p:extLst>
      <p:ext uri="{BB962C8B-B14F-4D97-AF65-F5344CB8AC3E}">
        <p14:creationId xmlns:p14="http://schemas.microsoft.com/office/powerpoint/2010/main" val="4008812355"/>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7996494-8C75-4373-9CC0-D9C9F0E98CAA}"/>
              </a:ext>
            </a:extLst>
          </p:cNvPr>
          <p:cNvSpPr>
            <a:spLocks noGrp="1"/>
          </p:cNvSpPr>
          <p:nvPr>
            <p:ph type="title" orient="vert"/>
          </p:nvPr>
        </p:nvSpPr>
        <p:spPr>
          <a:xfrm>
            <a:off x="6543675" y="365125"/>
            <a:ext cx="1971675"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F0F8BA4B-D981-4855-8C38-3CE87BD0157B}"/>
              </a:ext>
            </a:extLst>
          </p:cNvPr>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7AA4F0B-C253-4B8E-985A-02115CE7DD3C}"/>
              </a:ext>
            </a:extLst>
          </p:cNvPr>
          <p:cNvSpPr>
            <a:spLocks noGrp="1"/>
          </p:cNvSpPr>
          <p:nvPr>
            <p:ph type="dt" sz="half" idx="10"/>
          </p:nvPr>
        </p:nvSpPr>
        <p:spPr/>
        <p:txBody>
          <a:bodyPr/>
          <a:lstStyle/>
          <a:p>
            <a:fld id="{EA4369C9-EDEC-49B4-AF74-3710ABB2AAD0}" type="datetimeFigureOut">
              <a:rPr lang="en-US" smtClean="0"/>
              <a:t>2/28/2022</a:t>
            </a:fld>
            <a:endParaRPr lang="en-US" dirty="0"/>
          </a:p>
        </p:txBody>
      </p:sp>
      <p:sp>
        <p:nvSpPr>
          <p:cNvPr id="5" name="Footer Placeholder 4">
            <a:extLst>
              <a:ext uri="{FF2B5EF4-FFF2-40B4-BE49-F238E27FC236}">
                <a16:creationId xmlns:a16="http://schemas.microsoft.com/office/drawing/2014/main" id="{5B76187F-CF3E-4F1E-AE07-6CE3B4FCA999}"/>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E227449C-04CD-4B47-B760-346BC69E3117}"/>
              </a:ext>
            </a:extLst>
          </p:cNvPr>
          <p:cNvSpPr>
            <a:spLocks noGrp="1"/>
          </p:cNvSpPr>
          <p:nvPr>
            <p:ph type="sldNum" sz="quarter" idx="12"/>
          </p:nvPr>
        </p:nvSpPr>
        <p:spPr/>
        <p:txBody>
          <a:bodyPr/>
          <a:lstStyle/>
          <a:p>
            <a:fld id="{5F6833FE-A76A-4E4D-B377-FD72A96F6811}" type="slidenum">
              <a:rPr lang="en-US" smtClean="0"/>
              <a:t>‹#›</a:t>
            </a:fld>
            <a:endParaRPr lang="en-US" dirty="0"/>
          </a:p>
        </p:txBody>
      </p:sp>
    </p:spTree>
    <p:extLst>
      <p:ext uri="{BB962C8B-B14F-4D97-AF65-F5344CB8AC3E}">
        <p14:creationId xmlns:p14="http://schemas.microsoft.com/office/powerpoint/2010/main" val="3693239921"/>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endParaRPr lang="en-GB"/>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17220D04-9FB1-40F7-B019-868F418DCD2C}" type="datetimeFigureOut">
              <a:rPr lang="en-GB" smtClean="0"/>
              <a:t>28/02/2022</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973D720E-73F4-4A9C-A813-5BB0E68F94EF}" type="slidenum">
              <a:rPr lang="en-GB" smtClean="0"/>
              <a:t>‹#›</a:t>
            </a:fld>
            <a:endParaRPr lang="en-GB" dirty="0"/>
          </a:p>
        </p:txBody>
      </p:sp>
    </p:spTree>
    <p:extLst>
      <p:ext uri="{BB962C8B-B14F-4D97-AF65-F5344CB8AC3E}">
        <p14:creationId xmlns:p14="http://schemas.microsoft.com/office/powerpoint/2010/main" val="205627971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17220D04-9FB1-40F7-B019-868F418DCD2C}" type="datetimeFigureOut">
              <a:rPr lang="en-GB" smtClean="0"/>
              <a:t>28/02/2022</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973D720E-73F4-4A9C-A813-5BB0E68F94EF}" type="slidenum">
              <a:rPr lang="en-GB" smtClean="0"/>
              <a:t>‹#›</a:t>
            </a:fld>
            <a:endParaRPr lang="en-GB" dirty="0"/>
          </a:p>
        </p:txBody>
      </p:sp>
    </p:spTree>
    <p:extLst>
      <p:ext uri="{BB962C8B-B14F-4D97-AF65-F5344CB8AC3E}">
        <p14:creationId xmlns:p14="http://schemas.microsoft.com/office/powerpoint/2010/main" val="174350116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a:t>Click to edit Master title style</a:t>
            </a:r>
            <a:endParaRPr lang="en-GB"/>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17220D04-9FB1-40F7-B019-868F418DCD2C}" type="datetimeFigureOut">
              <a:rPr lang="en-GB" smtClean="0"/>
              <a:t>28/02/2022</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973D720E-73F4-4A9C-A813-5BB0E68F94EF}" type="slidenum">
              <a:rPr lang="en-GB" smtClean="0"/>
              <a:t>‹#›</a:t>
            </a:fld>
            <a:endParaRPr lang="en-GB" dirty="0"/>
          </a:p>
        </p:txBody>
      </p:sp>
    </p:spTree>
    <p:extLst>
      <p:ext uri="{BB962C8B-B14F-4D97-AF65-F5344CB8AC3E}">
        <p14:creationId xmlns:p14="http://schemas.microsoft.com/office/powerpoint/2010/main" val="266324655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17220D04-9FB1-40F7-B019-868F418DCD2C}" type="datetimeFigureOut">
              <a:rPr lang="en-GB" smtClean="0"/>
              <a:t>28/02/2022</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973D720E-73F4-4A9C-A813-5BB0E68F94EF}" type="slidenum">
              <a:rPr lang="en-GB" smtClean="0"/>
              <a:t>‹#›</a:t>
            </a:fld>
            <a:endParaRPr lang="en-GB" dirty="0"/>
          </a:p>
        </p:txBody>
      </p:sp>
    </p:spTree>
    <p:extLst>
      <p:ext uri="{BB962C8B-B14F-4D97-AF65-F5344CB8AC3E}">
        <p14:creationId xmlns:p14="http://schemas.microsoft.com/office/powerpoint/2010/main" val="184643542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17220D04-9FB1-40F7-B019-868F418DCD2C}" type="datetimeFigureOut">
              <a:rPr lang="en-GB" smtClean="0"/>
              <a:t>28/02/2022</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973D720E-73F4-4A9C-A813-5BB0E68F94EF}" type="slidenum">
              <a:rPr lang="en-GB" smtClean="0"/>
              <a:t>‹#›</a:t>
            </a:fld>
            <a:endParaRPr lang="en-GB" dirty="0"/>
          </a:p>
        </p:txBody>
      </p:sp>
    </p:spTree>
    <p:extLst>
      <p:ext uri="{BB962C8B-B14F-4D97-AF65-F5344CB8AC3E}">
        <p14:creationId xmlns:p14="http://schemas.microsoft.com/office/powerpoint/2010/main" val="307211332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17220D04-9FB1-40F7-B019-868F418DCD2C}" type="datetimeFigureOut">
              <a:rPr lang="en-GB" smtClean="0"/>
              <a:t>28/02/2022</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973D720E-73F4-4A9C-A813-5BB0E68F94EF}" type="slidenum">
              <a:rPr lang="en-GB" smtClean="0"/>
              <a:t>‹#›</a:t>
            </a:fld>
            <a:endParaRPr lang="en-GB" dirty="0"/>
          </a:p>
        </p:txBody>
      </p:sp>
    </p:spTree>
    <p:extLst>
      <p:ext uri="{BB962C8B-B14F-4D97-AF65-F5344CB8AC3E}">
        <p14:creationId xmlns:p14="http://schemas.microsoft.com/office/powerpoint/2010/main" val="88983613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7220D04-9FB1-40F7-B019-868F418DCD2C}" type="datetimeFigureOut">
              <a:rPr lang="en-GB" smtClean="0"/>
              <a:t>28/02/2022</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973D720E-73F4-4A9C-A813-5BB0E68F94EF}" type="slidenum">
              <a:rPr lang="en-GB" smtClean="0"/>
              <a:t>‹#›</a:t>
            </a:fld>
            <a:endParaRPr lang="en-GB" dirty="0"/>
          </a:p>
        </p:txBody>
      </p:sp>
    </p:spTree>
    <p:extLst>
      <p:ext uri="{BB962C8B-B14F-4D97-AF65-F5344CB8AC3E}">
        <p14:creationId xmlns:p14="http://schemas.microsoft.com/office/powerpoint/2010/main" val="93026509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GB"/>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17220D04-9FB1-40F7-B019-868F418DCD2C}" type="datetimeFigureOut">
              <a:rPr lang="en-GB" smtClean="0"/>
              <a:t>28/02/2022</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973D720E-73F4-4A9C-A813-5BB0E68F94EF}" type="slidenum">
              <a:rPr lang="en-GB" smtClean="0"/>
              <a:t>‹#›</a:t>
            </a:fld>
            <a:endParaRPr lang="en-GB" dirty="0"/>
          </a:p>
        </p:txBody>
      </p:sp>
    </p:spTree>
    <p:extLst>
      <p:ext uri="{BB962C8B-B14F-4D97-AF65-F5344CB8AC3E}">
        <p14:creationId xmlns:p14="http://schemas.microsoft.com/office/powerpoint/2010/main" val="9038350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A16A7A-FB2D-46E9-8625-927AA2B88AF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5DE2B751-35EB-450C-A67C-20DEC934863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26363DC-2CED-4C5C-ACD3-C98A542E7002}"/>
              </a:ext>
            </a:extLst>
          </p:cNvPr>
          <p:cNvSpPr>
            <a:spLocks noGrp="1"/>
          </p:cNvSpPr>
          <p:nvPr>
            <p:ph type="dt" sz="half" idx="10"/>
          </p:nvPr>
        </p:nvSpPr>
        <p:spPr/>
        <p:txBody>
          <a:bodyPr/>
          <a:lstStyle/>
          <a:p>
            <a:fld id="{EA4369C9-EDEC-49B4-AF74-3710ABB2AAD0}" type="datetimeFigureOut">
              <a:rPr lang="en-US" smtClean="0"/>
              <a:t>2/28/2022</a:t>
            </a:fld>
            <a:endParaRPr lang="en-US" dirty="0"/>
          </a:p>
        </p:txBody>
      </p:sp>
      <p:sp>
        <p:nvSpPr>
          <p:cNvPr id="5" name="Footer Placeholder 4">
            <a:extLst>
              <a:ext uri="{FF2B5EF4-FFF2-40B4-BE49-F238E27FC236}">
                <a16:creationId xmlns:a16="http://schemas.microsoft.com/office/drawing/2014/main" id="{754FCF79-DAA2-4EB4-B1D7-6BF2A76C138F}"/>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EE4182FD-40DA-4D44-B7AD-0C805181FFB4}"/>
              </a:ext>
            </a:extLst>
          </p:cNvPr>
          <p:cNvSpPr>
            <a:spLocks noGrp="1"/>
          </p:cNvSpPr>
          <p:nvPr>
            <p:ph type="sldNum" sz="quarter" idx="12"/>
          </p:nvPr>
        </p:nvSpPr>
        <p:spPr/>
        <p:txBody>
          <a:bodyPr/>
          <a:lstStyle/>
          <a:p>
            <a:fld id="{5F6833FE-A76A-4E4D-B377-FD72A96F6811}" type="slidenum">
              <a:rPr lang="en-US" smtClean="0"/>
              <a:t>‹#›</a:t>
            </a:fld>
            <a:endParaRPr lang="en-US" dirty="0"/>
          </a:p>
        </p:txBody>
      </p:sp>
    </p:spTree>
    <p:extLst>
      <p:ext uri="{BB962C8B-B14F-4D97-AF65-F5344CB8AC3E}">
        <p14:creationId xmlns:p14="http://schemas.microsoft.com/office/powerpoint/2010/main" val="2610061082"/>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GB"/>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GB"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17220D04-9FB1-40F7-B019-868F418DCD2C}" type="datetimeFigureOut">
              <a:rPr lang="en-GB" smtClean="0"/>
              <a:t>28/02/2022</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973D720E-73F4-4A9C-A813-5BB0E68F94EF}" type="slidenum">
              <a:rPr lang="en-GB" smtClean="0"/>
              <a:t>‹#›</a:t>
            </a:fld>
            <a:endParaRPr lang="en-GB" dirty="0"/>
          </a:p>
        </p:txBody>
      </p:sp>
    </p:spTree>
    <p:extLst>
      <p:ext uri="{BB962C8B-B14F-4D97-AF65-F5344CB8AC3E}">
        <p14:creationId xmlns:p14="http://schemas.microsoft.com/office/powerpoint/2010/main" val="49596684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17220D04-9FB1-40F7-B019-868F418DCD2C}" type="datetimeFigureOut">
              <a:rPr lang="en-GB" smtClean="0"/>
              <a:t>28/02/2022</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973D720E-73F4-4A9C-A813-5BB0E68F94EF}" type="slidenum">
              <a:rPr lang="en-GB" smtClean="0"/>
              <a:t>‹#›</a:t>
            </a:fld>
            <a:endParaRPr lang="en-GB" dirty="0"/>
          </a:p>
        </p:txBody>
      </p:sp>
    </p:spTree>
    <p:extLst>
      <p:ext uri="{BB962C8B-B14F-4D97-AF65-F5344CB8AC3E}">
        <p14:creationId xmlns:p14="http://schemas.microsoft.com/office/powerpoint/2010/main" val="357854174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17220D04-9FB1-40F7-B019-868F418DCD2C}" type="datetimeFigureOut">
              <a:rPr lang="en-GB" smtClean="0"/>
              <a:t>28/02/2022</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973D720E-73F4-4A9C-A813-5BB0E68F94EF}" type="slidenum">
              <a:rPr lang="en-GB" smtClean="0"/>
              <a:t>‹#›</a:t>
            </a:fld>
            <a:endParaRPr lang="en-GB" dirty="0"/>
          </a:p>
        </p:txBody>
      </p:sp>
    </p:spTree>
    <p:extLst>
      <p:ext uri="{BB962C8B-B14F-4D97-AF65-F5344CB8AC3E}">
        <p14:creationId xmlns:p14="http://schemas.microsoft.com/office/powerpoint/2010/main" val="61054737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2174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78A08A-7790-443B-B9AC-0406C185EDC7}"/>
              </a:ext>
            </a:extLst>
          </p:cNvPr>
          <p:cNvSpPr>
            <a:spLocks noGrp="1"/>
          </p:cNvSpPr>
          <p:nvPr>
            <p:ph type="title"/>
          </p:nvPr>
        </p:nvSpPr>
        <p:spPr>
          <a:xfrm>
            <a:off x="623888" y="1709739"/>
            <a:ext cx="7886700" cy="2852737"/>
          </a:xfrm>
        </p:spPr>
        <p:txBody>
          <a:bodyPr anchor="b"/>
          <a:lstStyle>
            <a:lvl1pPr>
              <a:defRPr sz="45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939213F8-DCCA-4372-AF27-B413DC8D2E6C}"/>
              </a:ext>
            </a:extLst>
          </p:cNvPr>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0601860-68DB-46DC-8EF1-3F8F05996A54}"/>
              </a:ext>
            </a:extLst>
          </p:cNvPr>
          <p:cNvSpPr>
            <a:spLocks noGrp="1"/>
          </p:cNvSpPr>
          <p:nvPr>
            <p:ph type="dt" sz="half" idx="10"/>
          </p:nvPr>
        </p:nvSpPr>
        <p:spPr/>
        <p:txBody>
          <a:bodyPr/>
          <a:lstStyle/>
          <a:p>
            <a:fld id="{EA4369C9-EDEC-49B4-AF74-3710ABB2AAD0}" type="datetimeFigureOut">
              <a:rPr lang="en-US" smtClean="0"/>
              <a:t>2/28/2022</a:t>
            </a:fld>
            <a:endParaRPr lang="en-US" dirty="0"/>
          </a:p>
        </p:txBody>
      </p:sp>
      <p:sp>
        <p:nvSpPr>
          <p:cNvPr id="5" name="Footer Placeholder 4">
            <a:extLst>
              <a:ext uri="{FF2B5EF4-FFF2-40B4-BE49-F238E27FC236}">
                <a16:creationId xmlns:a16="http://schemas.microsoft.com/office/drawing/2014/main" id="{0A5629AB-FC7A-494B-A8B5-EC969688FC86}"/>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5D84DAFF-3D82-4284-B648-7E1E53D3D6D7}"/>
              </a:ext>
            </a:extLst>
          </p:cNvPr>
          <p:cNvSpPr>
            <a:spLocks noGrp="1"/>
          </p:cNvSpPr>
          <p:nvPr>
            <p:ph type="sldNum" sz="quarter" idx="12"/>
          </p:nvPr>
        </p:nvSpPr>
        <p:spPr/>
        <p:txBody>
          <a:bodyPr/>
          <a:lstStyle/>
          <a:p>
            <a:fld id="{5F6833FE-A76A-4E4D-B377-FD72A96F6811}" type="slidenum">
              <a:rPr lang="en-US" smtClean="0"/>
              <a:t>‹#›</a:t>
            </a:fld>
            <a:endParaRPr lang="en-US" dirty="0"/>
          </a:p>
        </p:txBody>
      </p:sp>
    </p:spTree>
    <p:extLst>
      <p:ext uri="{BB962C8B-B14F-4D97-AF65-F5344CB8AC3E}">
        <p14:creationId xmlns:p14="http://schemas.microsoft.com/office/powerpoint/2010/main" val="1021172568"/>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E9F33D-A277-45D4-B07A-B68AC9E7B6A8}"/>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5332647-4E06-416F-9016-7622625D4737}"/>
              </a:ext>
            </a:extLst>
          </p:cNvPr>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BDB821F0-A07D-4CC7-A8D4-3A6C0C4B2F56}"/>
              </a:ext>
            </a:extLst>
          </p:cNvPr>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B902E987-F42C-48AA-B409-11D6527B9403}"/>
              </a:ext>
            </a:extLst>
          </p:cNvPr>
          <p:cNvSpPr>
            <a:spLocks noGrp="1"/>
          </p:cNvSpPr>
          <p:nvPr>
            <p:ph type="dt" sz="half" idx="10"/>
          </p:nvPr>
        </p:nvSpPr>
        <p:spPr/>
        <p:txBody>
          <a:bodyPr/>
          <a:lstStyle/>
          <a:p>
            <a:fld id="{EA4369C9-EDEC-49B4-AF74-3710ABB2AAD0}" type="datetimeFigureOut">
              <a:rPr lang="en-US" smtClean="0"/>
              <a:t>2/28/2022</a:t>
            </a:fld>
            <a:endParaRPr lang="en-US" dirty="0"/>
          </a:p>
        </p:txBody>
      </p:sp>
      <p:sp>
        <p:nvSpPr>
          <p:cNvPr id="6" name="Footer Placeholder 5">
            <a:extLst>
              <a:ext uri="{FF2B5EF4-FFF2-40B4-BE49-F238E27FC236}">
                <a16:creationId xmlns:a16="http://schemas.microsoft.com/office/drawing/2014/main" id="{0F05318E-3CD0-4B8B-BAAA-61CBB0271431}"/>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1D2128F3-4551-46CD-B881-D56977E68678}"/>
              </a:ext>
            </a:extLst>
          </p:cNvPr>
          <p:cNvSpPr>
            <a:spLocks noGrp="1"/>
          </p:cNvSpPr>
          <p:nvPr>
            <p:ph type="sldNum" sz="quarter" idx="12"/>
          </p:nvPr>
        </p:nvSpPr>
        <p:spPr/>
        <p:txBody>
          <a:bodyPr/>
          <a:lstStyle/>
          <a:p>
            <a:fld id="{5F6833FE-A76A-4E4D-B377-FD72A96F6811}" type="slidenum">
              <a:rPr lang="en-US" smtClean="0"/>
              <a:t>‹#›</a:t>
            </a:fld>
            <a:endParaRPr lang="en-US" dirty="0"/>
          </a:p>
        </p:txBody>
      </p:sp>
    </p:spTree>
    <p:extLst>
      <p:ext uri="{BB962C8B-B14F-4D97-AF65-F5344CB8AC3E}">
        <p14:creationId xmlns:p14="http://schemas.microsoft.com/office/powerpoint/2010/main" val="3838746788"/>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46E292-C7F7-4238-AACB-D8FAAF3881EB}"/>
              </a:ext>
            </a:extLst>
          </p:cNvPr>
          <p:cNvSpPr>
            <a:spLocks noGrp="1"/>
          </p:cNvSpPr>
          <p:nvPr>
            <p:ph type="title"/>
          </p:nvPr>
        </p:nvSpPr>
        <p:spPr>
          <a:xfrm>
            <a:off x="629841" y="365126"/>
            <a:ext cx="78867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96959F9-77D8-4D5A-AF3A-951E763D9123}"/>
              </a:ext>
            </a:extLst>
          </p:cNvPr>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id="{9CDD4804-C553-4DA7-9F65-073ACDDE3F31}"/>
              </a:ext>
            </a:extLst>
          </p:cNvPr>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C9B9FDD1-E6C9-4A7C-B53B-BDA5F7B0913A}"/>
              </a:ext>
            </a:extLst>
          </p:cNvPr>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a:extLst>
              <a:ext uri="{FF2B5EF4-FFF2-40B4-BE49-F238E27FC236}">
                <a16:creationId xmlns:a16="http://schemas.microsoft.com/office/drawing/2014/main" id="{BE8967AE-1E1E-4E0C-9ED0-25E43CA80700}"/>
              </a:ext>
            </a:extLst>
          </p:cNvPr>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985B4EA9-A8B7-4ACC-B15D-B61BD52DEF63}"/>
              </a:ext>
            </a:extLst>
          </p:cNvPr>
          <p:cNvSpPr>
            <a:spLocks noGrp="1"/>
          </p:cNvSpPr>
          <p:nvPr>
            <p:ph type="dt" sz="half" idx="10"/>
          </p:nvPr>
        </p:nvSpPr>
        <p:spPr/>
        <p:txBody>
          <a:bodyPr/>
          <a:lstStyle/>
          <a:p>
            <a:fld id="{EA4369C9-EDEC-49B4-AF74-3710ABB2AAD0}" type="datetimeFigureOut">
              <a:rPr lang="en-US" smtClean="0"/>
              <a:t>2/28/2022</a:t>
            </a:fld>
            <a:endParaRPr lang="en-US" dirty="0"/>
          </a:p>
        </p:txBody>
      </p:sp>
      <p:sp>
        <p:nvSpPr>
          <p:cNvPr id="8" name="Footer Placeholder 7">
            <a:extLst>
              <a:ext uri="{FF2B5EF4-FFF2-40B4-BE49-F238E27FC236}">
                <a16:creationId xmlns:a16="http://schemas.microsoft.com/office/drawing/2014/main" id="{E23CFC93-BF70-445F-8B42-80B8922D197F}"/>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BB02F92B-1C85-4695-A3AE-902BAE47058E}"/>
              </a:ext>
            </a:extLst>
          </p:cNvPr>
          <p:cNvSpPr>
            <a:spLocks noGrp="1"/>
          </p:cNvSpPr>
          <p:nvPr>
            <p:ph type="sldNum" sz="quarter" idx="12"/>
          </p:nvPr>
        </p:nvSpPr>
        <p:spPr/>
        <p:txBody>
          <a:bodyPr/>
          <a:lstStyle/>
          <a:p>
            <a:fld id="{5F6833FE-A76A-4E4D-B377-FD72A96F6811}" type="slidenum">
              <a:rPr lang="en-US" smtClean="0"/>
              <a:t>‹#›</a:t>
            </a:fld>
            <a:endParaRPr lang="en-US" dirty="0"/>
          </a:p>
        </p:txBody>
      </p:sp>
    </p:spTree>
    <p:extLst>
      <p:ext uri="{BB962C8B-B14F-4D97-AF65-F5344CB8AC3E}">
        <p14:creationId xmlns:p14="http://schemas.microsoft.com/office/powerpoint/2010/main" val="2441878585"/>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6FB0D7-130B-4493-A091-6AE902AFF45E}"/>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E5F124A0-965B-4AEF-B5F9-451C9798210C}"/>
              </a:ext>
            </a:extLst>
          </p:cNvPr>
          <p:cNvSpPr>
            <a:spLocks noGrp="1"/>
          </p:cNvSpPr>
          <p:nvPr>
            <p:ph type="dt" sz="half" idx="10"/>
          </p:nvPr>
        </p:nvSpPr>
        <p:spPr/>
        <p:txBody>
          <a:bodyPr/>
          <a:lstStyle/>
          <a:p>
            <a:fld id="{EA4369C9-EDEC-49B4-AF74-3710ABB2AAD0}" type="datetimeFigureOut">
              <a:rPr lang="en-US" smtClean="0"/>
              <a:t>2/28/2022</a:t>
            </a:fld>
            <a:endParaRPr lang="en-US" dirty="0"/>
          </a:p>
        </p:txBody>
      </p:sp>
      <p:sp>
        <p:nvSpPr>
          <p:cNvPr id="4" name="Footer Placeholder 3">
            <a:extLst>
              <a:ext uri="{FF2B5EF4-FFF2-40B4-BE49-F238E27FC236}">
                <a16:creationId xmlns:a16="http://schemas.microsoft.com/office/drawing/2014/main" id="{5A76D45C-13CD-4E96-9209-8D691799EF33}"/>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9F8FC576-2990-425A-8EAC-3EED2052362C}"/>
              </a:ext>
            </a:extLst>
          </p:cNvPr>
          <p:cNvSpPr>
            <a:spLocks noGrp="1"/>
          </p:cNvSpPr>
          <p:nvPr>
            <p:ph type="sldNum" sz="quarter" idx="12"/>
          </p:nvPr>
        </p:nvSpPr>
        <p:spPr/>
        <p:txBody>
          <a:bodyPr/>
          <a:lstStyle/>
          <a:p>
            <a:fld id="{5F6833FE-A76A-4E4D-B377-FD72A96F6811}" type="slidenum">
              <a:rPr lang="en-US" smtClean="0"/>
              <a:t>‹#›</a:t>
            </a:fld>
            <a:endParaRPr lang="en-US" dirty="0"/>
          </a:p>
        </p:txBody>
      </p:sp>
    </p:spTree>
    <p:extLst>
      <p:ext uri="{BB962C8B-B14F-4D97-AF65-F5344CB8AC3E}">
        <p14:creationId xmlns:p14="http://schemas.microsoft.com/office/powerpoint/2010/main" val="3828224717"/>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1BDECEE-C477-4023-A0A7-EE92FE773DD5}"/>
              </a:ext>
            </a:extLst>
          </p:cNvPr>
          <p:cNvSpPr>
            <a:spLocks noGrp="1"/>
          </p:cNvSpPr>
          <p:nvPr>
            <p:ph type="dt" sz="half" idx="10"/>
          </p:nvPr>
        </p:nvSpPr>
        <p:spPr/>
        <p:txBody>
          <a:bodyPr/>
          <a:lstStyle/>
          <a:p>
            <a:fld id="{EA4369C9-EDEC-49B4-AF74-3710ABB2AAD0}" type="datetimeFigureOut">
              <a:rPr lang="en-US" smtClean="0"/>
              <a:t>2/28/2022</a:t>
            </a:fld>
            <a:endParaRPr lang="en-US" dirty="0"/>
          </a:p>
        </p:txBody>
      </p:sp>
      <p:sp>
        <p:nvSpPr>
          <p:cNvPr id="3" name="Footer Placeholder 2">
            <a:extLst>
              <a:ext uri="{FF2B5EF4-FFF2-40B4-BE49-F238E27FC236}">
                <a16:creationId xmlns:a16="http://schemas.microsoft.com/office/drawing/2014/main" id="{D83403F4-C04B-4F8D-88C1-72425FB0F359}"/>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0990CECD-8E15-4BCB-802D-0D680C7E55FC}"/>
              </a:ext>
            </a:extLst>
          </p:cNvPr>
          <p:cNvSpPr>
            <a:spLocks noGrp="1"/>
          </p:cNvSpPr>
          <p:nvPr>
            <p:ph type="sldNum" sz="quarter" idx="12"/>
          </p:nvPr>
        </p:nvSpPr>
        <p:spPr/>
        <p:txBody>
          <a:bodyPr/>
          <a:lstStyle/>
          <a:p>
            <a:fld id="{5F6833FE-A76A-4E4D-B377-FD72A96F6811}" type="slidenum">
              <a:rPr lang="en-US" smtClean="0"/>
              <a:t>‹#›</a:t>
            </a:fld>
            <a:endParaRPr lang="en-US" dirty="0"/>
          </a:p>
        </p:txBody>
      </p:sp>
    </p:spTree>
    <p:extLst>
      <p:ext uri="{BB962C8B-B14F-4D97-AF65-F5344CB8AC3E}">
        <p14:creationId xmlns:p14="http://schemas.microsoft.com/office/powerpoint/2010/main" val="441073083"/>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F4985F-2996-4290-8D4E-96F69B2C70F4}"/>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DE26084E-E762-4C63-B81D-E4D2B18ADB8C}"/>
              </a:ext>
            </a:extLst>
          </p:cNvPr>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8AD4B817-CF66-4386-83D8-DE1B18625370}"/>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3CCDB1DA-7FF6-402D-9E4A-011B3AF68F81}"/>
              </a:ext>
            </a:extLst>
          </p:cNvPr>
          <p:cNvSpPr>
            <a:spLocks noGrp="1"/>
          </p:cNvSpPr>
          <p:nvPr>
            <p:ph type="dt" sz="half" idx="10"/>
          </p:nvPr>
        </p:nvSpPr>
        <p:spPr/>
        <p:txBody>
          <a:bodyPr/>
          <a:lstStyle/>
          <a:p>
            <a:fld id="{EA4369C9-EDEC-49B4-AF74-3710ABB2AAD0}" type="datetimeFigureOut">
              <a:rPr lang="en-US" smtClean="0"/>
              <a:t>2/28/2022</a:t>
            </a:fld>
            <a:endParaRPr lang="en-US" dirty="0"/>
          </a:p>
        </p:txBody>
      </p:sp>
      <p:sp>
        <p:nvSpPr>
          <p:cNvPr id="6" name="Footer Placeholder 5">
            <a:extLst>
              <a:ext uri="{FF2B5EF4-FFF2-40B4-BE49-F238E27FC236}">
                <a16:creationId xmlns:a16="http://schemas.microsoft.com/office/drawing/2014/main" id="{DCC2D33B-73DB-45F9-B4D0-5F241EE26494}"/>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4631694E-AB1D-4032-9289-0464FF95EABC}"/>
              </a:ext>
            </a:extLst>
          </p:cNvPr>
          <p:cNvSpPr>
            <a:spLocks noGrp="1"/>
          </p:cNvSpPr>
          <p:nvPr>
            <p:ph type="sldNum" sz="quarter" idx="12"/>
          </p:nvPr>
        </p:nvSpPr>
        <p:spPr/>
        <p:txBody>
          <a:bodyPr/>
          <a:lstStyle/>
          <a:p>
            <a:fld id="{5F6833FE-A76A-4E4D-B377-FD72A96F6811}" type="slidenum">
              <a:rPr lang="en-US" smtClean="0"/>
              <a:t>‹#›</a:t>
            </a:fld>
            <a:endParaRPr lang="en-US" dirty="0"/>
          </a:p>
        </p:txBody>
      </p:sp>
    </p:spTree>
    <p:extLst>
      <p:ext uri="{BB962C8B-B14F-4D97-AF65-F5344CB8AC3E}">
        <p14:creationId xmlns:p14="http://schemas.microsoft.com/office/powerpoint/2010/main" val="2752383585"/>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998FF4-9A3C-4B5A-82B7-421F5A7846FA}"/>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A24CAFE8-8F33-4FFF-AEF6-44ABA4E5ED85}"/>
              </a:ext>
            </a:extLst>
          </p:cNvPr>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GB" dirty="0"/>
          </a:p>
        </p:txBody>
      </p:sp>
      <p:sp>
        <p:nvSpPr>
          <p:cNvPr id="4" name="Text Placeholder 3">
            <a:extLst>
              <a:ext uri="{FF2B5EF4-FFF2-40B4-BE49-F238E27FC236}">
                <a16:creationId xmlns:a16="http://schemas.microsoft.com/office/drawing/2014/main" id="{988EB53D-3EA3-45FA-8433-73F91D0542E5}"/>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082B90C1-27C8-45D6-AF6A-F94175652048}"/>
              </a:ext>
            </a:extLst>
          </p:cNvPr>
          <p:cNvSpPr>
            <a:spLocks noGrp="1"/>
          </p:cNvSpPr>
          <p:nvPr>
            <p:ph type="dt" sz="half" idx="10"/>
          </p:nvPr>
        </p:nvSpPr>
        <p:spPr/>
        <p:txBody>
          <a:bodyPr/>
          <a:lstStyle/>
          <a:p>
            <a:fld id="{EA4369C9-EDEC-49B4-AF74-3710ABB2AAD0}" type="datetimeFigureOut">
              <a:rPr lang="en-US" smtClean="0"/>
              <a:t>2/28/2022</a:t>
            </a:fld>
            <a:endParaRPr lang="en-US" dirty="0"/>
          </a:p>
        </p:txBody>
      </p:sp>
      <p:sp>
        <p:nvSpPr>
          <p:cNvPr id="6" name="Footer Placeholder 5">
            <a:extLst>
              <a:ext uri="{FF2B5EF4-FFF2-40B4-BE49-F238E27FC236}">
                <a16:creationId xmlns:a16="http://schemas.microsoft.com/office/drawing/2014/main" id="{0F43FA1A-BF64-4820-A125-FEA3705D50CC}"/>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C7AD9D18-7CB3-4DAF-A32C-4181EE2584D3}"/>
              </a:ext>
            </a:extLst>
          </p:cNvPr>
          <p:cNvSpPr>
            <a:spLocks noGrp="1"/>
          </p:cNvSpPr>
          <p:nvPr>
            <p:ph type="sldNum" sz="quarter" idx="12"/>
          </p:nvPr>
        </p:nvSpPr>
        <p:spPr/>
        <p:txBody>
          <a:bodyPr/>
          <a:lstStyle/>
          <a:p>
            <a:fld id="{5F6833FE-A76A-4E4D-B377-FD72A96F6811}" type="slidenum">
              <a:rPr lang="en-US" smtClean="0"/>
              <a:t>‹#›</a:t>
            </a:fld>
            <a:endParaRPr lang="en-US" dirty="0"/>
          </a:p>
        </p:txBody>
      </p:sp>
    </p:spTree>
    <p:extLst>
      <p:ext uri="{BB962C8B-B14F-4D97-AF65-F5344CB8AC3E}">
        <p14:creationId xmlns:p14="http://schemas.microsoft.com/office/powerpoint/2010/main" val="128449686"/>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398EBC8-560B-4A1E-8775-83D5873BEFC6}"/>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7462776B-3A42-4D21-8569-F3895C7384BC}"/>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13143A7-D614-4E46-848D-734139611C83}"/>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EA4369C9-EDEC-49B4-AF74-3710ABB2AAD0}" type="datetimeFigureOut">
              <a:rPr lang="en-US" smtClean="0"/>
              <a:t>2/28/2022</a:t>
            </a:fld>
            <a:endParaRPr lang="en-US" dirty="0"/>
          </a:p>
        </p:txBody>
      </p:sp>
      <p:sp>
        <p:nvSpPr>
          <p:cNvPr id="5" name="Footer Placeholder 4">
            <a:extLst>
              <a:ext uri="{FF2B5EF4-FFF2-40B4-BE49-F238E27FC236}">
                <a16:creationId xmlns:a16="http://schemas.microsoft.com/office/drawing/2014/main" id="{9A799586-3592-43F1-85D3-12E23813D98B}"/>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9E111197-B440-496D-85C2-96E757DC89FF}"/>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5F6833FE-A76A-4E4D-B377-FD72A96F6811}" type="slidenum">
              <a:rPr lang="en-US" smtClean="0"/>
              <a:t>‹#›</a:t>
            </a:fld>
            <a:endParaRPr lang="en-US" dirty="0"/>
          </a:p>
        </p:txBody>
      </p:sp>
    </p:spTree>
    <p:extLst>
      <p:ext uri="{BB962C8B-B14F-4D97-AF65-F5344CB8AC3E}">
        <p14:creationId xmlns:p14="http://schemas.microsoft.com/office/powerpoint/2010/main" val="158183548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17220D04-9FB1-40F7-B019-868F418DCD2C}" type="datetimeFigureOut">
              <a:rPr lang="en-GB" smtClean="0"/>
              <a:t>28/02/2022</a:t>
            </a:fld>
            <a:endParaRPr lang="en-GB"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973D720E-73F4-4A9C-A813-5BB0E68F94EF}" type="slidenum">
              <a:rPr lang="en-GB" smtClean="0"/>
              <a:t>‹#›</a:t>
            </a:fld>
            <a:endParaRPr lang="en-GB" dirty="0"/>
          </a:p>
        </p:txBody>
      </p:sp>
    </p:spTree>
    <p:extLst>
      <p:ext uri="{BB962C8B-B14F-4D97-AF65-F5344CB8AC3E}">
        <p14:creationId xmlns:p14="http://schemas.microsoft.com/office/powerpoint/2010/main" val="114842942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91529304"/>
      </p:ext>
    </p:extLst>
  </p:cSld>
  <p:clrMap bg1="lt1" tx1="dk1" bg2="lt2" tx2="dk2" accent1="accent1" accent2="accent2" accent3="accent3" accent4="accent4" accent5="accent5" accent6="accent6" hlink="hlink" folHlink="folHlink"/>
  <p:sldLayoutIdLst>
    <p:sldLayoutId id="2147483685" r:id="rId1"/>
  </p:sldLayoutIdLst>
  <p:txStyles>
    <p:titleStyle>
      <a:lvl1pPr algn="l" defTabSz="586496" rtl="0" eaLnBrk="1" latinLnBrk="0" hangingPunct="1">
        <a:lnSpc>
          <a:spcPct val="90000"/>
        </a:lnSpc>
        <a:spcBef>
          <a:spcPct val="0"/>
        </a:spcBef>
        <a:buNone/>
        <a:defRPr sz="2822" kern="1200">
          <a:solidFill>
            <a:schemeClr val="tx1"/>
          </a:solidFill>
          <a:latin typeface="+mj-lt"/>
          <a:ea typeface="+mj-ea"/>
          <a:cs typeface="+mj-cs"/>
        </a:defRPr>
      </a:lvl1pPr>
    </p:titleStyle>
    <p:bodyStyle>
      <a:lvl1pPr marL="146624" indent="-146624" algn="l" defTabSz="586496" rtl="0" eaLnBrk="1" latinLnBrk="0" hangingPunct="1">
        <a:lnSpc>
          <a:spcPct val="90000"/>
        </a:lnSpc>
        <a:spcBef>
          <a:spcPts val="641"/>
        </a:spcBef>
        <a:buFont typeface="Arial" panose="020B0604020202020204" pitchFamily="34" charset="0"/>
        <a:buChar char="•"/>
        <a:defRPr sz="1796" kern="1200">
          <a:solidFill>
            <a:schemeClr val="tx1"/>
          </a:solidFill>
          <a:latin typeface="+mn-lt"/>
          <a:ea typeface="+mn-ea"/>
          <a:cs typeface="+mn-cs"/>
        </a:defRPr>
      </a:lvl1pPr>
      <a:lvl2pPr marL="439872" indent="-146624" algn="l" defTabSz="586496" rtl="0" eaLnBrk="1" latinLnBrk="0" hangingPunct="1">
        <a:lnSpc>
          <a:spcPct val="90000"/>
        </a:lnSpc>
        <a:spcBef>
          <a:spcPts val="321"/>
        </a:spcBef>
        <a:buFont typeface="Arial" panose="020B0604020202020204" pitchFamily="34" charset="0"/>
        <a:buChar char="•"/>
        <a:defRPr sz="1539" kern="1200">
          <a:solidFill>
            <a:schemeClr val="tx1"/>
          </a:solidFill>
          <a:latin typeface="+mn-lt"/>
          <a:ea typeface="+mn-ea"/>
          <a:cs typeface="+mn-cs"/>
        </a:defRPr>
      </a:lvl2pPr>
      <a:lvl3pPr marL="733120" indent="-146624" algn="l" defTabSz="586496" rtl="0" eaLnBrk="1" latinLnBrk="0" hangingPunct="1">
        <a:lnSpc>
          <a:spcPct val="90000"/>
        </a:lnSpc>
        <a:spcBef>
          <a:spcPts val="321"/>
        </a:spcBef>
        <a:buFont typeface="Arial" panose="020B0604020202020204" pitchFamily="34" charset="0"/>
        <a:buChar char="•"/>
        <a:defRPr sz="1283" kern="1200">
          <a:solidFill>
            <a:schemeClr val="tx1"/>
          </a:solidFill>
          <a:latin typeface="+mn-lt"/>
          <a:ea typeface="+mn-ea"/>
          <a:cs typeface="+mn-cs"/>
        </a:defRPr>
      </a:lvl3pPr>
      <a:lvl4pPr marL="1026368" indent="-146624" algn="l" defTabSz="586496" rtl="0" eaLnBrk="1" latinLnBrk="0" hangingPunct="1">
        <a:lnSpc>
          <a:spcPct val="90000"/>
        </a:lnSpc>
        <a:spcBef>
          <a:spcPts val="321"/>
        </a:spcBef>
        <a:buFont typeface="Arial" panose="020B0604020202020204" pitchFamily="34" charset="0"/>
        <a:buChar char="•"/>
        <a:defRPr sz="1155" kern="1200">
          <a:solidFill>
            <a:schemeClr val="tx1"/>
          </a:solidFill>
          <a:latin typeface="+mn-lt"/>
          <a:ea typeface="+mn-ea"/>
          <a:cs typeface="+mn-cs"/>
        </a:defRPr>
      </a:lvl4pPr>
      <a:lvl5pPr marL="1319616" indent="-146624" algn="l" defTabSz="586496" rtl="0" eaLnBrk="1" latinLnBrk="0" hangingPunct="1">
        <a:lnSpc>
          <a:spcPct val="90000"/>
        </a:lnSpc>
        <a:spcBef>
          <a:spcPts val="321"/>
        </a:spcBef>
        <a:buFont typeface="Arial" panose="020B0604020202020204" pitchFamily="34" charset="0"/>
        <a:buChar char="•"/>
        <a:defRPr sz="1155" kern="1200">
          <a:solidFill>
            <a:schemeClr val="tx1"/>
          </a:solidFill>
          <a:latin typeface="+mn-lt"/>
          <a:ea typeface="+mn-ea"/>
          <a:cs typeface="+mn-cs"/>
        </a:defRPr>
      </a:lvl5pPr>
      <a:lvl6pPr marL="1612864" indent="-146624" algn="l" defTabSz="586496" rtl="0" eaLnBrk="1" latinLnBrk="0" hangingPunct="1">
        <a:lnSpc>
          <a:spcPct val="90000"/>
        </a:lnSpc>
        <a:spcBef>
          <a:spcPts val="321"/>
        </a:spcBef>
        <a:buFont typeface="Arial" panose="020B0604020202020204" pitchFamily="34" charset="0"/>
        <a:buChar char="•"/>
        <a:defRPr sz="1155" kern="1200">
          <a:solidFill>
            <a:schemeClr val="tx1"/>
          </a:solidFill>
          <a:latin typeface="+mn-lt"/>
          <a:ea typeface="+mn-ea"/>
          <a:cs typeface="+mn-cs"/>
        </a:defRPr>
      </a:lvl6pPr>
      <a:lvl7pPr marL="1906113" indent="-146624" algn="l" defTabSz="586496" rtl="0" eaLnBrk="1" latinLnBrk="0" hangingPunct="1">
        <a:lnSpc>
          <a:spcPct val="90000"/>
        </a:lnSpc>
        <a:spcBef>
          <a:spcPts val="321"/>
        </a:spcBef>
        <a:buFont typeface="Arial" panose="020B0604020202020204" pitchFamily="34" charset="0"/>
        <a:buChar char="•"/>
        <a:defRPr sz="1155" kern="1200">
          <a:solidFill>
            <a:schemeClr val="tx1"/>
          </a:solidFill>
          <a:latin typeface="+mn-lt"/>
          <a:ea typeface="+mn-ea"/>
          <a:cs typeface="+mn-cs"/>
        </a:defRPr>
      </a:lvl7pPr>
      <a:lvl8pPr marL="2199361" indent="-146624" algn="l" defTabSz="586496" rtl="0" eaLnBrk="1" latinLnBrk="0" hangingPunct="1">
        <a:lnSpc>
          <a:spcPct val="90000"/>
        </a:lnSpc>
        <a:spcBef>
          <a:spcPts val="321"/>
        </a:spcBef>
        <a:buFont typeface="Arial" panose="020B0604020202020204" pitchFamily="34" charset="0"/>
        <a:buChar char="•"/>
        <a:defRPr sz="1155" kern="1200">
          <a:solidFill>
            <a:schemeClr val="tx1"/>
          </a:solidFill>
          <a:latin typeface="+mn-lt"/>
          <a:ea typeface="+mn-ea"/>
          <a:cs typeface="+mn-cs"/>
        </a:defRPr>
      </a:lvl8pPr>
      <a:lvl9pPr marL="2492609" indent="-146624" algn="l" defTabSz="586496" rtl="0" eaLnBrk="1" latinLnBrk="0" hangingPunct="1">
        <a:lnSpc>
          <a:spcPct val="90000"/>
        </a:lnSpc>
        <a:spcBef>
          <a:spcPts val="321"/>
        </a:spcBef>
        <a:buFont typeface="Arial" panose="020B0604020202020204" pitchFamily="34" charset="0"/>
        <a:buChar char="•"/>
        <a:defRPr sz="1155" kern="1200">
          <a:solidFill>
            <a:schemeClr val="tx1"/>
          </a:solidFill>
          <a:latin typeface="+mn-lt"/>
          <a:ea typeface="+mn-ea"/>
          <a:cs typeface="+mn-cs"/>
        </a:defRPr>
      </a:lvl9pPr>
    </p:bodyStyle>
    <p:otherStyle>
      <a:defPPr>
        <a:defRPr lang="en-US"/>
      </a:defPPr>
      <a:lvl1pPr marL="0" algn="l" defTabSz="586496" rtl="0" eaLnBrk="1" latinLnBrk="0" hangingPunct="1">
        <a:defRPr sz="1155" kern="1200">
          <a:solidFill>
            <a:schemeClr val="tx1"/>
          </a:solidFill>
          <a:latin typeface="+mn-lt"/>
          <a:ea typeface="+mn-ea"/>
          <a:cs typeface="+mn-cs"/>
        </a:defRPr>
      </a:lvl1pPr>
      <a:lvl2pPr marL="293248" algn="l" defTabSz="586496" rtl="0" eaLnBrk="1" latinLnBrk="0" hangingPunct="1">
        <a:defRPr sz="1155" kern="1200">
          <a:solidFill>
            <a:schemeClr val="tx1"/>
          </a:solidFill>
          <a:latin typeface="+mn-lt"/>
          <a:ea typeface="+mn-ea"/>
          <a:cs typeface="+mn-cs"/>
        </a:defRPr>
      </a:lvl2pPr>
      <a:lvl3pPr marL="586496" algn="l" defTabSz="586496" rtl="0" eaLnBrk="1" latinLnBrk="0" hangingPunct="1">
        <a:defRPr sz="1155" kern="1200">
          <a:solidFill>
            <a:schemeClr val="tx1"/>
          </a:solidFill>
          <a:latin typeface="+mn-lt"/>
          <a:ea typeface="+mn-ea"/>
          <a:cs typeface="+mn-cs"/>
        </a:defRPr>
      </a:lvl3pPr>
      <a:lvl4pPr marL="879744" algn="l" defTabSz="586496" rtl="0" eaLnBrk="1" latinLnBrk="0" hangingPunct="1">
        <a:defRPr sz="1155" kern="1200">
          <a:solidFill>
            <a:schemeClr val="tx1"/>
          </a:solidFill>
          <a:latin typeface="+mn-lt"/>
          <a:ea typeface="+mn-ea"/>
          <a:cs typeface="+mn-cs"/>
        </a:defRPr>
      </a:lvl4pPr>
      <a:lvl5pPr marL="1172992" algn="l" defTabSz="586496" rtl="0" eaLnBrk="1" latinLnBrk="0" hangingPunct="1">
        <a:defRPr sz="1155" kern="1200">
          <a:solidFill>
            <a:schemeClr val="tx1"/>
          </a:solidFill>
          <a:latin typeface="+mn-lt"/>
          <a:ea typeface="+mn-ea"/>
          <a:cs typeface="+mn-cs"/>
        </a:defRPr>
      </a:lvl5pPr>
      <a:lvl6pPr marL="1466240" algn="l" defTabSz="586496" rtl="0" eaLnBrk="1" latinLnBrk="0" hangingPunct="1">
        <a:defRPr sz="1155" kern="1200">
          <a:solidFill>
            <a:schemeClr val="tx1"/>
          </a:solidFill>
          <a:latin typeface="+mn-lt"/>
          <a:ea typeface="+mn-ea"/>
          <a:cs typeface="+mn-cs"/>
        </a:defRPr>
      </a:lvl6pPr>
      <a:lvl7pPr marL="1759488" algn="l" defTabSz="586496" rtl="0" eaLnBrk="1" latinLnBrk="0" hangingPunct="1">
        <a:defRPr sz="1155" kern="1200">
          <a:solidFill>
            <a:schemeClr val="tx1"/>
          </a:solidFill>
          <a:latin typeface="+mn-lt"/>
          <a:ea typeface="+mn-ea"/>
          <a:cs typeface="+mn-cs"/>
        </a:defRPr>
      </a:lvl7pPr>
      <a:lvl8pPr marL="2052737" algn="l" defTabSz="586496" rtl="0" eaLnBrk="1" latinLnBrk="0" hangingPunct="1">
        <a:defRPr sz="1155" kern="1200">
          <a:solidFill>
            <a:schemeClr val="tx1"/>
          </a:solidFill>
          <a:latin typeface="+mn-lt"/>
          <a:ea typeface="+mn-ea"/>
          <a:cs typeface="+mn-cs"/>
        </a:defRPr>
      </a:lvl8pPr>
      <a:lvl9pPr marL="2345985" algn="l" defTabSz="586496" rtl="0" eaLnBrk="1" latinLnBrk="0" hangingPunct="1">
        <a:defRPr sz="115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1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hyperlink" Target="https://www.youtube.com/watch?v=Su6dZQ_64mc" TargetMode="External"/><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8.xml"/></Relationships>
</file>

<file path=ppt/slides/_rels/slide28.xml.rels><?xml version="1.0" encoding="UTF-8" standalone="yes"?>
<Relationships xmlns="http://schemas.openxmlformats.org/package/2006/relationships"><Relationship Id="rId8" Type="http://schemas.openxmlformats.org/officeDocument/2006/relationships/hyperlink" Target="http://www.kent.ac.uk/careers/workin/medicalsales.htm" TargetMode="External"/><Relationship Id="rId3" Type="http://schemas.openxmlformats.org/officeDocument/2006/relationships/hyperlink" Target="http://www.kent.ac.uk/careers/sk/teamwork.htm" TargetMode="External"/><Relationship Id="rId7" Type="http://schemas.openxmlformats.org/officeDocument/2006/relationships/hyperlink" Target="http://www.kent.ac.uk/careers/sk/persuading.htm" TargetMode="External"/><Relationship Id="rId12" Type="http://schemas.openxmlformats.org/officeDocument/2006/relationships/hyperlink" Target="http://www.kent.ac.uk/careers/sk/time.htm" TargetMode="External"/><Relationship Id="rId2" Type="http://schemas.openxmlformats.org/officeDocument/2006/relationships/hyperlink" Target="http://www.kent.ac.uk/careers/sk/skillsactionplanning.htm" TargetMode="External"/><Relationship Id="rId1" Type="http://schemas.openxmlformats.org/officeDocument/2006/relationships/slideLayout" Target="../slideLayouts/slideLayout18.xml"/><Relationship Id="rId6" Type="http://schemas.openxmlformats.org/officeDocument/2006/relationships/hyperlink" Target="http://www.kent.ac.uk/careers/sk/lateral.htm" TargetMode="External"/><Relationship Id="rId11" Type="http://schemas.openxmlformats.org/officeDocument/2006/relationships/hyperlink" Target="http://www.kent.ac.uk/careers/presentationskills.htm" TargetMode="External"/><Relationship Id="rId5" Type="http://schemas.openxmlformats.org/officeDocument/2006/relationships/hyperlink" Target="http://www.kent.ac.uk/careers/sk/leadership.htm" TargetMode="External"/><Relationship Id="rId10" Type="http://schemas.openxmlformats.org/officeDocument/2006/relationships/hyperlink" Target="http://www.kent.ac.uk/careers/siteach.htm" TargetMode="External"/><Relationship Id="rId4" Type="http://schemas.openxmlformats.org/officeDocument/2006/relationships/hyperlink" Target="http://www.kent.ac.uk/careers/sk/decisionmaking.htm" TargetMode="External"/><Relationship Id="rId9" Type="http://schemas.openxmlformats.org/officeDocument/2006/relationships/hyperlink" Target="http://www.kent.ac.uk/careers/sk/communicating.htm" TargetMode="External"/></Relationships>
</file>

<file path=ppt/slides/_rels/slide29.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11.jpeg"/><Relationship Id="rId1" Type="http://schemas.openxmlformats.org/officeDocument/2006/relationships/slideLayout" Target="../slideLayouts/slideLayout23.xml"/><Relationship Id="rId5" Type="http://schemas.openxmlformats.org/officeDocument/2006/relationships/hyperlink" Target="https://www.princes-trust.org.uk/help-for-young-people/tools-resources/finding-job/cv-tips" TargetMode="External"/><Relationship Id="rId4" Type="http://schemas.openxmlformats.org/officeDocument/2006/relationships/image" Target="../media/image26.jpeg"/></Relationships>
</file>

<file path=ppt/slides/_rels/slide3.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png"/></Relationships>
</file>

<file path=ppt/slides/_rels/slide30.xml.rels><?xml version="1.0" encoding="UTF-8" standalone="yes"?>
<Relationships xmlns="http://schemas.openxmlformats.org/package/2006/relationships"><Relationship Id="rId2" Type="http://schemas.openxmlformats.org/officeDocument/2006/relationships/hyperlink" Target="https://www.princes-trust.org.uk/help-for-young-people/tools-resources/finding-job/cv-tips" TargetMode="External"/><Relationship Id="rId1" Type="http://schemas.openxmlformats.org/officeDocument/2006/relationships/slideLayout" Target="../slideLayouts/slideLayout2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5.xml.rels><?xml version="1.0" encoding="UTF-8" standalone="yes"?>
<Relationships xmlns="http://schemas.openxmlformats.org/package/2006/relationships"><Relationship Id="rId2" Type="http://schemas.openxmlformats.org/officeDocument/2006/relationships/image" Target="../media/image27.emf"/><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3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hyperlink" Target="https://www.ted.com/talks/julian_treasure_how_to_speak_so_that_people_want_to_listen?language=en&amp;utm_campaign=tedspread&amp;utm_medium=referral&amp;utm_source=tedcomshare" TargetMode="Externa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3.xml"/><Relationship Id="rId5" Type="http://schemas.openxmlformats.org/officeDocument/2006/relationships/image" Target="../media/image14.png"/><Relationship Id="rId4" Type="http://schemas.openxmlformats.org/officeDocument/2006/relationships/image" Target="../media/image13.jpeg"/></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3.xml"/><Relationship Id="rId4" Type="http://schemas.openxmlformats.org/officeDocument/2006/relationships/hyperlink" Target="https://www.youtube.com/watch?v=33CJwWuZhjg"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s://www.unifrog.org/sign-in" TargetMode="External"/><Relationship Id="rId2" Type="http://schemas.openxmlformats.org/officeDocument/2006/relationships/image" Target="../media/image15.png"/><Relationship Id="rId1" Type="http://schemas.openxmlformats.org/officeDocument/2006/relationships/slideLayout" Target="../slideLayouts/slideLayout2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11560" y="764704"/>
            <a:ext cx="7992888" cy="369332"/>
          </a:xfrm>
          <a:prstGeom prst="rect">
            <a:avLst/>
          </a:prstGeom>
          <a:noFill/>
        </p:spPr>
        <p:txBody>
          <a:bodyPr wrap="square" rtlCol="0">
            <a:spAutoFit/>
          </a:bodyPr>
          <a:lstStyle/>
          <a:p>
            <a:pPr algn="ctr"/>
            <a:r>
              <a:rPr lang="en-GB" b="1" dirty="0">
                <a:solidFill>
                  <a:srgbClr val="0070C0"/>
                </a:solidFill>
                <a:latin typeface="BacktalkSerif BTN" pitchFamily="18" charset="0"/>
              </a:rPr>
              <a:t> </a:t>
            </a:r>
            <a:endParaRPr lang="en-GB" dirty="0"/>
          </a:p>
        </p:txBody>
      </p:sp>
      <p:pic>
        <p:nvPicPr>
          <p:cNvPr id="7" name="Picture 6">
            <a:extLst>
              <a:ext uri="{FF2B5EF4-FFF2-40B4-BE49-F238E27FC236}">
                <a16:creationId xmlns:a16="http://schemas.microsoft.com/office/drawing/2014/main" id="{1BBAA1E5-5C75-46C4-8590-5FAF0999C0D2}"/>
              </a:ext>
            </a:extLst>
          </p:cNvPr>
          <p:cNvPicPr>
            <a:picLocks noChangeAspect="1"/>
          </p:cNvPicPr>
          <p:nvPr/>
        </p:nvPicPr>
        <p:blipFill>
          <a:blip r:embed="rId3"/>
          <a:stretch>
            <a:fillRect/>
          </a:stretch>
        </p:blipFill>
        <p:spPr>
          <a:xfrm>
            <a:off x="4222715" y="250908"/>
            <a:ext cx="770578" cy="1022498"/>
          </a:xfrm>
          <a:prstGeom prst="rect">
            <a:avLst/>
          </a:prstGeom>
        </p:spPr>
      </p:pic>
      <p:sp>
        <p:nvSpPr>
          <p:cNvPr id="3" name="TextBox 2">
            <a:extLst>
              <a:ext uri="{FF2B5EF4-FFF2-40B4-BE49-F238E27FC236}">
                <a16:creationId xmlns:a16="http://schemas.microsoft.com/office/drawing/2014/main" id="{8E6C63B6-2D29-4B8F-9D59-222D2DB60FCE}"/>
              </a:ext>
            </a:extLst>
          </p:cNvPr>
          <p:cNvSpPr txBox="1"/>
          <p:nvPr/>
        </p:nvSpPr>
        <p:spPr>
          <a:xfrm>
            <a:off x="611560" y="1916832"/>
            <a:ext cx="7992888" cy="4770537"/>
          </a:xfrm>
          <a:prstGeom prst="rect">
            <a:avLst/>
          </a:prstGeom>
          <a:noFill/>
        </p:spPr>
        <p:txBody>
          <a:bodyPr wrap="square" rtlCol="0">
            <a:spAutoFit/>
          </a:bodyPr>
          <a:lstStyle/>
          <a:p>
            <a:pPr algn="ctr"/>
            <a:r>
              <a:rPr lang="en-GB" sz="4400" b="1" dirty="0"/>
              <a:t>YEAR 10 WORK EXPERIENCE</a:t>
            </a:r>
          </a:p>
          <a:p>
            <a:pPr algn="ctr"/>
            <a:r>
              <a:rPr lang="en-GB" sz="4400" b="1" dirty="0"/>
              <a:t>7</a:t>
            </a:r>
            <a:r>
              <a:rPr lang="en-GB" sz="4400" b="1" baseline="30000" dirty="0"/>
              <a:t>TH</a:t>
            </a:r>
            <a:r>
              <a:rPr lang="en-GB" sz="4400" b="1" dirty="0"/>
              <a:t>-11</a:t>
            </a:r>
            <a:r>
              <a:rPr lang="en-GB" sz="4400" b="1" baseline="30000" dirty="0"/>
              <a:t>TH</a:t>
            </a:r>
            <a:r>
              <a:rPr lang="en-GB" sz="4400" b="1" dirty="0"/>
              <a:t> MARCH 2022 </a:t>
            </a:r>
          </a:p>
          <a:p>
            <a:pPr algn="ctr"/>
            <a:endParaRPr lang="en-GB" sz="4400" b="1" dirty="0"/>
          </a:p>
          <a:p>
            <a:pPr algn="ctr"/>
            <a:endParaRPr lang="en-GB" sz="4400" b="1" dirty="0"/>
          </a:p>
          <a:p>
            <a:pPr algn="ctr"/>
            <a:endParaRPr lang="en-GB" sz="3200" b="1" dirty="0"/>
          </a:p>
          <a:p>
            <a:pPr algn="ctr"/>
            <a:endParaRPr lang="en-GB" sz="3200" b="1" dirty="0"/>
          </a:p>
          <a:p>
            <a:pPr algn="ctr"/>
            <a:endParaRPr lang="en-GB" sz="4000" b="1" dirty="0"/>
          </a:p>
          <a:p>
            <a:endParaRPr lang="en-GB" sz="2400" b="1" dirty="0"/>
          </a:p>
        </p:txBody>
      </p:sp>
    </p:spTree>
    <p:extLst>
      <p:ext uri="{BB962C8B-B14F-4D97-AF65-F5344CB8AC3E}">
        <p14:creationId xmlns:p14="http://schemas.microsoft.com/office/powerpoint/2010/main" val="3874796609"/>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59248" y="494001"/>
            <a:ext cx="7776863" cy="760208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0" indent="-457200"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We carry out Health and Safety checks on your behalf including employing an outside agency to carry out a </a:t>
            </a:r>
            <a:r>
              <a:rPr kumimoji="0" lang="en-US" sz="2000" b="1" i="0" u="none" strike="noStrike" kern="1200" cap="none" spc="0" normalizeH="0" baseline="0" noProof="0" dirty="0">
                <a:ln>
                  <a:noFill/>
                </a:ln>
                <a:solidFill>
                  <a:srgbClr val="C00000"/>
                </a:solidFill>
                <a:effectLst/>
                <a:uLnTx/>
                <a:uFillTx/>
                <a:latin typeface="Calibri" panose="020F0502020204030204"/>
                <a:ea typeface="+mn-ea"/>
                <a:cs typeface="+mn-cs"/>
              </a:rPr>
              <a:t>risk assessment </a:t>
            </a: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for every placement. You and your parents will receive a copy of this before your start.</a:t>
            </a:r>
          </a:p>
          <a:p>
            <a:pPr marL="457200" marR="0" lvl="0" indent="-457200" algn="l" defTabSz="914400" rtl="0" eaLnBrk="1" fontAlgn="auto" latinLnBrk="0" hangingPunct="1">
              <a:lnSpc>
                <a:spcPct val="100000"/>
              </a:lnSpc>
              <a:spcBef>
                <a:spcPts val="0"/>
              </a:spcBef>
              <a:spcAft>
                <a:spcPts val="0"/>
              </a:spcAft>
              <a:buClrTx/>
              <a:buSzTx/>
              <a:buFont typeface="Arial" pitchFamily="34" charset="0"/>
              <a:buChar char="•"/>
              <a:tabLst/>
              <a:defRPr/>
            </a:pPr>
            <a:endPar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0" indent="-457200"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Is it our job to do all we can to keep you safe. It is </a:t>
            </a:r>
            <a:r>
              <a:rPr kumimoji="0" lang="en-US" sz="2000" b="1" i="1" u="none" strike="noStrike" kern="1200" cap="none" spc="0" normalizeH="0" baseline="0" noProof="0" dirty="0">
                <a:ln>
                  <a:noFill/>
                </a:ln>
                <a:solidFill>
                  <a:prstClr val="black"/>
                </a:solidFill>
                <a:effectLst/>
                <a:uLnTx/>
                <a:uFillTx/>
                <a:latin typeface="Calibri" panose="020F0502020204030204"/>
                <a:ea typeface="+mn-ea"/>
                <a:cs typeface="+mn-cs"/>
              </a:rPr>
              <a:t>absolutely essential </a:t>
            </a: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we have the full and appropriate information to do that.</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srgbClr val="002060"/>
                </a:solidFill>
                <a:effectLst/>
                <a:uLnTx/>
                <a:uFillTx/>
                <a:latin typeface="Calibri" panose="020F0502020204030204"/>
                <a:ea typeface="+mn-ea"/>
                <a:cs typeface="+mn-cs"/>
              </a:rPr>
              <a:t>Every year 4 million people are hurt at work</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1" i="0" u="none" strike="noStrike" kern="1200" cap="none" spc="0" normalizeH="0" baseline="0" noProof="0" dirty="0">
              <a:ln>
                <a:noFill/>
              </a:ln>
              <a:solidFill>
                <a:srgbClr val="002060"/>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srgbClr val="002060"/>
                </a:solidFill>
                <a:effectLst/>
                <a:uLnTx/>
                <a:uFillTx/>
                <a:latin typeface="Calibri" panose="020F0502020204030204"/>
                <a:ea typeface="+mn-ea"/>
                <a:cs typeface="+mn-cs"/>
              </a:rPr>
              <a:t>It costs Britain £16 Billion a year</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1" i="0" u="none" strike="noStrike" kern="1200" cap="none" spc="0" normalizeH="0" baseline="0" noProof="0" dirty="0">
              <a:ln>
                <a:noFill/>
              </a:ln>
              <a:solidFill>
                <a:srgbClr val="002060"/>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srgbClr val="002060"/>
                </a:solidFill>
                <a:effectLst/>
                <a:uLnTx/>
                <a:uFillTx/>
                <a:latin typeface="Calibri" panose="020F0502020204030204"/>
                <a:ea typeface="+mn-ea"/>
                <a:cs typeface="+mn-cs"/>
              </a:rPr>
              <a:t>Young People under the age of 24 face the highest risk</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1" i="0" u="none" strike="noStrike" kern="1200" cap="none" spc="0" normalizeH="0" baseline="0" noProof="0" dirty="0">
              <a:ln>
                <a:noFill/>
              </a:ln>
              <a:solidFill>
                <a:srgbClr val="002060"/>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srgbClr val="002060"/>
                </a:solidFill>
                <a:effectLst/>
                <a:uLnTx/>
                <a:uFillTx/>
                <a:latin typeface="Calibri" panose="020F0502020204030204"/>
                <a:ea typeface="+mn-ea"/>
                <a:cs typeface="+mn-cs"/>
              </a:rPr>
              <a:t>New workers have the highest risk of injury</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1" i="0" u="none" strike="noStrike" kern="1200" cap="none" spc="0" normalizeH="0" baseline="0" noProof="0" dirty="0">
              <a:ln>
                <a:noFill/>
              </a:ln>
              <a:solidFill>
                <a:srgbClr val="002060"/>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3600" b="1" i="0" u="none" strike="noStrike" kern="1200" cap="none" spc="0" normalizeH="0" baseline="0" noProof="0" dirty="0">
              <a:ln>
                <a:noFill/>
              </a:ln>
              <a:solidFill>
                <a:srgbClr val="002060"/>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0" indent="-457200" algn="l" defTabSz="914400" rtl="0" eaLnBrk="1" fontAlgn="auto" latinLnBrk="0" hangingPunct="1">
              <a:lnSpc>
                <a:spcPct val="100000"/>
              </a:lnSpc>
              <a:spcBef>
                <a:spcPts val="0"/>
              </a:spcBef>
              <a:spcAft>
                <a:spcPts val="0"/>
              </a:spcAft>
              <a:buClrTx/>
              <a:buSzTx/>
              <a:buFont typeface="Arial" pitchFamily="34" charset="0"/>
              <a:buChar char="•"/>
              <a:tabLst/>
              <a:defRPr/>
            </a:pPr>
            <a:endPar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 name="TextBox 2"/>
          <p:cNvSpPr txBox="1"/>
          <p:nvPr/>
        </p:nvSpPr>
        <p:spPr>
          <a:xfrm>
            <a:off x="1603364" y="170836"/>
            <a:ext cx="5688632"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600" b="0" i="0" u="none" strike="noStrike" kern="1200" cap="none" spc="0" normalizeH="0" baseline="0" noProof="0" dirty="0">
                <a:ln>
                  <a:noFill/>
                </a:ln>
                <a:solidFill>
                  <a:prstClr val="black"/>
                </a:solidFill>
                <a:effectLst/>
                <a:uLnTx/>
                <a:uFillTx/>
                <a:latin typeface="Calibri" panose="020F0502020204030204"/>
                <a:ea typeface="+mn-ea"/>
                <a:cs typeface="+mn-cs"/>
              </a:rPr>
              <a:t>Health and Safety</a:t>
            </a:r>
          </a:p>
        </p:txBody>
      </p:sp>
      <p:pic>
        <p:nvPicPr>
          <p:cNvPr id="102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84365" y="5571264"/>
            <a:ext cx="1008112" cy="12867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a:extLst>
              <a:ext uri="{FF2B5EF4-FFF2-40B4-BE49-F238E27FC236}">
                <a16:creationId xmlns:a16="http://schemas.microsoft.com/office/drawing/2014/main" id="{96BD208A-F36B-40A4-846F-743068B09D8B}"/>
              </a:ext>
            </a:extLst>
          </p:cNvPr>
          <p:cNvPicPr>
            <a:picLocks noChangeAspect="1"/>
          </p:cNvPicPr>
          <p:nvPr/>
        </p:nvPicPr>
        <p:blipFill>
          <a:blip r:embed="rId4"/>
          <a:stretch>
            <a:fillRect/>
          </a:stretch>
        </p:blipFill>
        <p:spPr>
          <a:xfrm>
            <a:off x="8541149" y="283671"/>
            <a:ext cx="317019" cy="420660"/>
          </a:xfrm>
          <a:prstGeom prst="rect">
            <a:avLst/>
          </a:prstGeom>
        </p:spPr>
      </p:pic>
    </p:spTree>
    <p:extLst>
      <p:ext uri="{BB962C8B-B14F-4D97-AF65-F5344CB8AC3E}">
        <p14:creationId xmlns:p14="http://schemas.microsoft.com/office/powerpoint/2010/main" val="1789839078"/>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10" end="1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62948" y="693538"/>
            <a:ext cx="8622746" cy="600164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prstClr val="black"/>
                </a:solidFill>
                <a:effectLst/>
                <a:uLnTx/>
                <a:uFillTx/>
                <a:latin typeface="Calibri"/>
                <a:ea typeface="+mn-ea"/>
                <a:cs typeface="+mn-cs"/>
              </a:rPr>
              <a:t>People being unaware of possible risks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prstClr val="black"/>
                </a:solidFill>
                <a:effectLst/>
                <a:uLnTx/>
                <a:uFillTx/>
                <a:latin typeface="Calibri"/>
                <a:ea typeface="+mn-ea"/>
                <a:cs typeface="+mn-cs"/>
              </a:rPr>
              <a:t>Chemicals and other substances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prstClr val="black"/>
                </a:solidFill>
                <a:effectLst/>
                <a:uLnTx/>
                <a:uFillTx/>
                <a:latin typeface="Calibri"/>
                <a:ea typeface="+mn-ea"/>
                <a:cs typeface="+mn-cs"/>
              </a:rPr>
              <a:t>Floors and stairs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prstClr val="black"/>
                </a:solidFill>
                <a:effectLst/>
                <a:uLnTx/>
                <a:uFillTx/>
                <a:latin typeface="Calibri"/>
                <a:ea typeface="+mn-ea"/>
                <a:cs typeface="+mn-cs"/>
              </a:rPr>
              <a:t>Storage of goods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prstClr val="black"/>
                </a:solidFill>
                <a:effectLst/>
                <a:uLnTx/>
                <a:uFillTx/>
                <a:latin typeface="Calibri"/>
                <a:ea typeface="+mn-ea"/>
                <a:cs typeface="+mn-cs"/>
              </a:rPr>
              <a:t>Machinery and equipment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prstClr val="black"/>
                </a:solidFill>
                <a:effectLst/>
                <a:uLnTx/>
                <a:uFillTx/>
                <a:latin typeface="Calibri"/>
                <a:ea typeface="+mn-ea"/>
                <a:cs typeface="+mn-cs"/>
              </a:rPr>
              <a:t>Heavy items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prstClr val="black"/>
                </a:solidFill>
                <a:effectLst/>
                <a:uLnTx/>
                <a:uFillTx/>
                <a:latin typeface="Calibri"/>
                <a:ea typeface="+mn-ea"/>
                <a:cs typeface="+mn-cs"/>
              </a:rPr>
              <a:t>Tools and work equipment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prstClr val="black"/>
                </a:solidFill>
                <a:effectLst/>
                <a:uLnTx/>
                <a:uFillTx/>
                <a:latin typeface="Calibri"/>
                <a:ea typeface="+mn-ea"/>
                <a:cs typeface="+mn-cs"/>
              </a:rPr>
              <a:t>Electrical equipment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prstClr val="black"/>
                </a:solidFill>
                <a:effectLst/>
                <a:uLnTx/>
                <a:uFillTx/>
                <a:latin typeface="Calibri"/>
                <a:ea typeface="+mn-ea"/>
                <a:cs typeface="+mn-cs"/>
              </a:rPr>
              <a:t>Vehicles and forklift trucks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prstClr val="black"/>
                </a:solidFill>
                <a:effectLst/>
                <a:uLnTx/>
                <a:uFillTx/>
                <a:latin typeface="Calibri"/>
                <a:ea typeface="+mn-ea"/>
                <a:cs typeface="+mn-cs"/>
              </a:rPr>
              <a:t>Think of your own Work Experience environment and list below the </a:t>
            </a:r>
            <a:r>
              <a:rPr kumimoji="0" lang="en-GB" sz="2400" b="1" i="1" u="none" strike="noStrike" kern="1200" cap="none" spc="0" normalizeH="0" baseline="0" noProof="0" dirty="0">
                <a:ln>
                  <a:noFill/>
                </a:ln>
                <a:solidFill>
                  <a:prstClr val="black"/>
                </a:solidFill>
                <a:effectLst/>
                <a:uLnTx/>
                <a:uFillTx/>
                <a:latin typeface="Calibri"/>
                <a:ea typeface="+mn-ea"/>
                <a:cs typeface="+mn-cs"/>
              </a:rPr>
              <a:t>main possible hazards </a:t>
            </a:r>
            <a:r>
              <a:rPr kumimoji="0" lang="en-GB" sz="2400" b="0" i="0" u="none" strike="noStrike" kern="1200" cap="none" spc="0" normalizeH="0" baseline="0" noProof="0" dirty="0">
                <a:ln>
                  <a:noFill/>
                </a:ln>
                <a:solidFill>
                  <a:prstClr val="black"/>
                </a:solidFill>
                <a:effectLst/>
                <a:uLnTx/>
                <a:uFillTx/>
                <a:latin typeface="Calibri"/>
                <a:ea typeface="+mn-ea"/>
                <a:cs typeface="+mn-cs"/>
              </a:rPr>
              <a:t>in your workplace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prstClr val="black"/>
                </a:solidFill>
                <a:effectLst/>
                <a:uLnTx/>
                <a:uFillTx/>
                <a:latin typeface="Calibri"/>
                <a:ea typeface="+mn-ea"/>
                <a:cs typeface="+mn-cs"/>
              </a:rPr>
              <a:t>1._____________________________________________________2._____________________________________________________3._____________________________________________________4._____________________________________________________</a:t>
            </a:r>
          </a:p>
        </p:txBody>
      </p:sp>
      <p:sp>
        <p:nvSpPr>
          <p:cNvPr id="4" name="TextBox 3"/>
          <p:cNvSpPr txBox="1"/>
          <p:nvPr/>
        </p:nvSpPr>
        <p:spPr>
          <a:xfrm>
            <a:off x="-86108" y="104115"/>
            <a:ext cx="6192688"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a:ln>
                  <a:noFill/>
                </a:ln>
                <a:solidFill>
                  <a:prstClr val="black"/>
                </a:solidFill>
                <a:effectLst/>
                <a:uLnTx/>
                <a:uFillTx/>
                <a:latin typeface="Calibri"/>
                <a:ea typeface="+mn-ea"/>
                <a:cs typeface="+mn-cs"/>
              </a:rPr>
              <a:t>Possible hazards in the workplace</a:t>
            </a:r>
          </a:p>
        </p:txBody>
      </p:sp>
      <p:pic>
        <p:nvPicPr>
          <p:cNvPr id="7" name="Picture 6">
            <a:extLst>
              <a:ext uri="{FF2B5EF4-FFF2-40B4-BE49-F238E27FC236}">
                <a16:creationId xmlns:a16="http://schemas.microsoft.com/office/drawing/2014/main" id="{42EC8A19-8550-47D5-80DB-5F4E11129D8C}"/>
              </a:ext>
            </a:extLst>
          </p:cNvPr>
          <p:cNvPicPr>
            <a:picLocks noChangeAspect="1"/>
          </p:cNvPicPr>
          <p:nvPr/>
        </p:nvPicPr>
        <p:blipFill>
          <a:blip r:embed="rId3"/>
          <a:stretch>
            <a:fillRect/>
          </a:stretch>
        </p:blipFill>
        <p:spPr>
          <a:xfrm>
            <a:off x="8510618" y="206675"/>
            <a:ext cx="317019" cy="420660"/>
          </a:xfrm>
          <a:prstGeom prst="rect">
            <a:avLst/>
          </a:prstGeom>
        </p:spPr>
      </p:pic>
    </p:spTree>
    <p:extLst>
      <p:ext uri="{BB962C8B-B14F-4D97-AF65-F5344CB8AC3E}">
        <p14:creationId xmlns:p14="http://schemas.microsoft.com/office/powerpoint/2010/main" val="3434826111"/>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2B49514-D372-4C35-8039-ECFC5E00D186}"/>
              </a:ext>
            </a:extLst>
          </p:cNvPr>
          <p:cNvSpPr txBox="1"/>
          <p:nvPr/>
        </p:nvSpPr>
        <p:spPr>
          <a:xfrm>
            <a:off x="611560" y="181957"/>
            <a:ext cx="7920880" cy="6494085"/>
          </a:xfrm>
          <a:prstGeom prst="rect">
            <a:avLst/>
          </a:prstGeom>
          <a:noFill/>
        </p:spPr>
        <p:txBody>
          <a:bodyPr wrap="square" rtlCol="0">
            <a:spAutoFit/>
          </a:bodyPr>
          <a:lstStyle/>
          <a:p>
            <a:r>
              <a:rPr lang="en-GB" sz="3200" dirty="0"/>
              <a:t>You will see safety signage around your work experience place of work.</a:t>
            </a:r>
          </a:p>
          <a:p>
            <a:r>
              <a:rPr lang="en-GB" sz="3200" dirty="0"/>
              <a:t>These exist to keep employees safe and remind them of any rules they must follow.</a:t>
            </a:r>
          </a:p>
          <a:p>
            <a:endParaRPr lang="en-GB" sz="3200" dirty="0"/>
          </a:p>
          <a:p>
            <a:r>
              <a:rPr lang="en-GB" sz="3200" dirty="0"/>
              <a:t>This presentation will explore some common workplace hazards and how to avoid them. Every workplace will have slightly different regulations.</a:t>
            </a:r>
          </a:p>
          <a:p>
            <a:endParaRPr lang="en-GB" sz="3200" dirty="0"/>
          </a:p>
          <a:p>
            <a:r>
              <a:rPr lang="en-GB" sz="3200" dirty="0"/>
              <a:t>Every business in the UK has to display a ‘Health and Safety Law: What you should know’ poster. </a:t>
            </a:r>
          </a:p>
        </p:txBody>
      </p:sp>
    </p:spTree>
    <p:extLst>
      <p:ext uri="{BB962C8B-B14F-4D97-AF65-F5344CB8AC3E}">
        <p14:creationId xmlns:p14="http://schemas.microsoft.com/office/powerpoint/2010/main" val="1976343199"/>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CDA76AE-EF36-4C11-91D6-D504CC73A2B1}"/>
              </a:ext>
            </a:extLst>
          </p:cNvPr>
          <p:cNvSpPr txBox="1"/>
          <p:nvPr/>
        </p:nvSpPr>
        <p:spPr>
          <a:xfrm>
            <a:off x="323528" y="260648"/>
            <a:ext cx="8820472" cy="2308324"/>
          </a:xfrm>
          <a:prstGeom prst="rect">
            <a:avLst/>
          </a:prstGeom>
          <a:noFill/>
        </p:spPr>
        <p:txBody>
          <a:bodyPr wrap="square" rtlCol="0">
            <a:spAutoFit/>
          </a:bodyPr>
          <a:lstStyle/>
          <a:p>
            <a:r>
              <a:rPr lang="en-GB" sz="2400" dirty="0"/>
              <a:t>In the UK, there are 4 main types of safety signage. They are colour coded and each colour means something different. They have pictures on them so they’re easy to decipher.</a:t>
            </a:r>
          </a:p>
          <a:p>
            <a:endParaRPr lang="en-GB" sz="2400" dirty="0"/>
          </a:p>
          <a:p>
            <a:r>
              <a:rPr lang="en-GB" sz="2400" dirty="0"/>
              <a:t>The four colours are red, yellow, blue and green. See the next slide for examples of these types of signs.</a:t>
            </a:r>
          </a:p>
        </p:txBody>
      </p:sp>
      <p:pic>
        <p:nvPicPr>
          <p:cNvPr id="4" name="Picture 3">
            <a:extLst>
              <a:ext uri="{FF2B5EF4-FFF2-40B4-BE49-F238E27FC236}">
                <a16:creationId xmlns:a16="http://schemas.microsoft.com/office/drawing/2014/main" id="{19E22A16-C948-46B2-80B3-939F6491003F}"/>
              </a:ext>
            </a:extLst>
          </p:cNvPr>
          <p:cNvPicPr>
            <a:picLocks noChangeAspect="1"/>
          </p:cNvPicPr>
          <p:nvPr/>
        </p:nvPicPr>
        <p:blipFill>
          <a:blip r:embed="rId2"/>
          <a:stretch>
            <a:fillRect/>
          </a:stretch>
        </p:blipFill>
        <p:spPr>
          <a:xfrm>
            <a:off x="-22532" y="2789451"/>
            <a:ext cx="9144000" cy="3573098"/>
          </a:xfrm>
          <a:prstGeom prst="rect">
            <a:avLst/>
          </a:prstGeom>
        </p:spPr>
      </p:pic>
    </p:spTree>
    <p:extLst>
      <p:ext uri="{BB962C8B-B14F-4D97-AF65-F5344CB8AC3E}">
        <p14:creationId xmlns:p14="http://schemas.microsoft.com/office/powerpoint/2010/main" val="1021068073"/>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04A7F08-3023-4642-B4B5-1C5E42B740C9}"/>
              </a:ext>
            </a:extLst>
          </p:cNvPr>
          <p:cNvPicPr>
            <a:picLocks noChangeAspect="1"/>
          </p:cNvPicPr>
          <p:nvPr/>
        </p:nvPicPr>
        <p:blipFill>
          <a:blip r:embed="rId2"/>
          <a:stretch>
            <a:fillRect/>
          </a:stretch>
        </p:blipFill>
        <p:spPr>
          <a:xfrm>
            <a:off x="107504" y="2276872"/>
            <a:ext cx="9144000" cy="4158902"/>
          </a:xfrm>
          <a:prstGeom prst="rect">
            <a:avLst/>
          </a:prstGeom>
        </p:spPr>
      </p:pic>
      <p:sp>
        <p:nvSpPr>
          <p:cNvPr id="3" name="TextBox 2">
            <a:extLst>
              <a:ext uri="{FF2B5EF4-FFF2-40B4-BE49-F238E27FC236}">
                <a16:creationId xmlns:a16="http://schemas.microsoft.com/office/drawing/2014/main" id="{07A690C9-EAC1-498F-88E8-E6DF027534FD}"/>
              </a:ext>
            </a:extLst>
          </p:cNvPr>
          <p:cNvSpPr txBox="1"/>
          <p:nvPr/>
        </p:nvSpPr>
        <p:spPr>
          <a:xfrm>
            <a:off x="1403647" y="188640"/>
            <a:ext cx="6001493" cy="461665"/>
          </a:xfrm>
          <a:prstGeom prst="rect">
            <a:avLst/>
          </a:prstGeom>
          <a:noFill/>
        </p:spPr>
        <p:txBody>
          <a:bodyPr wrap="square" rtlCol="0">
            <a:spAutoFit/>
          </a:bodyPr>
          <a:lstStyle/>
          <a:p>
            <a:r>
              <a:rPr lang="en-GB" sz="2400" b="1" dirty="0"/>
              <a:t>KNOW THE SIGNS!!</a:t>
            </a:r>
          </a:p>
        </p:txBody>
      </p:sp>
      <p:sp>
        <p:nvSpPr>
          <p:cNvPr id="4" name="TextBox 3">
            <a:extLst>
              <a:ext uri="{FF2B5EF4-FFF2-40B4-BE49-F238E27FC236}">
                <a16:creationId xmlns:a16="http://schemas.microsoft.com/office/drawing/2014/main" id="{CEE9B27F-14B6-495A-887F-F62650CA6236}"/>
              </a:ext>
            </a:extLst>
          </p:cNvPr>
          <p:cNvSpPr txBox="1"/>
          <p:nvPr/>
        </p:nvSpPr>
        <p:spPr>
          <a:xfrm>
            <a:off x="395536" y="836712"/>
            <a:ext cx="8136904" cy="1384995"/>
          </a:xfrm>
          <a:prstGeom prst="rect">
            <a:avLst/>
          </a:prstGeom>
          <a:noFill/>
        </p:spPr>
        <p:txBody>
          <a:bodyPr wrap="square" rtlCol="0">
            <a:spAutoFit/>
          </a:bodyPr>
          <a:lstStyle/>
          <a:p>
            <a:r>
              <a:rPr lang="en-GB" sz="2800" dirty="0"/>
              <a:t>On your Student Worksheet, you’ll find 12 signs that are commonly seen in the workplace. Can you guess what they are?</a:t>
            </a:r>
          </a:p>
        </p:txBody>
      </p:sp>
    </p:spTree>
    <p:extLst>
      <p:ext uri="{BB962C8B-B14F-4D97-AF65-F5344CB8AC3E}">
        <p14:creationId xmlns:p14="http://schemas.microsoft.com/office/powerpoint/2010/main" val="3503420007"/>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475656" y="130583"/>
            <a:ext cx="6192688"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a:ln>
                  <a:noFill/>
                </a:ln>
                <a:solidFill>
                  <a:prstClr val="black"/>
                </a:solidFill>
                <a:effectLst/>
                <a:uLnTx/>
                <a:uFillTx/>
                <a:latin typeface="Calibri"/>
                <a:ea typeface="+mn-ea"/>
                <a:cs typeface="+mn-cs"/>
              </a:rPr>
              <a:t>What the employer has to do…</a:t>
            </a:r>
          </a:p>
        </p:txBody>
      </p:sp>
      <p:sp>
        <p:nvSpPr>
          <p:cNvPr id="6" name="TextBox 5"/>
          <p:cNvSpPr txBox="1"/>
          <p:nvPr/>
        </p:nvSpPr>
        <p:spPr>
          <a:xfrm>
            <a:off x="791580" y="620688"/>
            <a:ext cx="7560840" cy="674030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a:ea typeface="+mn-ea"/>
                <a:cs typeface="+mn-cs"/>
              </a:rPr>
              <a:t>Explain to you what the health and safety rules are and explain any hazards.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a:ea typeface="+mn-ea"/>
                <a:cs typeface="+mn-cs"/>
              </a:rPr>
              <a:t>Make sure you know </a:t>
            </a:r>
            <a:r>
              <a:rPr kumimoji="0" lang="en-GB" sz="1800" b="1" i="0" u="none" strike="noStrike" kern="1200" cap="none" spc="0" normalizeH="0" baseline="0" noProof="0" dirty="0">
                <a:ln>
                  <a:noFill/>
                </a:ln>
                <a:solidFill>
                  <a:prstClr val="black"/>
                </a:solidFill>
                <a:effectLst/>
                <a:uLnTx/>
                <a:uFillTx/>
                <a:latin typeface="Calibri"/>
                <a:ea typeface="+mn-ea"/>
                <a:cs typeface="+mn-cs"/>
              </a:rPr>
              <a:t>who to report health and safety issues to </a:t>
            </a:r>
            <a:r>
              <a:rPr kumimoji="0" lang="en-GB" sz="1800" b="0" i="0" u="none" strike="noStrike" kern="1200" cap="none" spc="0" normalizeH="0" baseline="0" noProof="0" dirty="0">
                <a:ln>
                  <a:noFill/>
                </a:ln>
                <a:solidFill>
                  <a:prstClr val="black"/>
                </a:solidFill>
                <a:effectLst/>
                <a:uLnTx/>
                <a:uFillTx/>
                <a:latin typeface="Calibri"/>
                <a:ea typeface="+mn-ea"/>
                <a:cs typeface="+mn-cs"/>
              </a:rPr>
              <a:t>and who to ask if you are unsure of anything.</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a:ea typeface="+mn-ea"/>
                <a:cs typeface="+mn-cs"/>
              </a:rPr>
              <a:t>My names contact is ______________________________________________</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a:ea typeface="+mn-ea"/>
                <a:cs typeface="+mn-cs"/>
              </a:rPr>
              <a:t>Make sure you know what to do if the fire alarm sounds. Where do you assemble?</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a:ea typeface="+mn-ea"/>
                <a:cs typeface="+mn-cs"/>
              </a:rPr>
              <a:t>_______________________________________________________________</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a:ea typeface="+mn-ea"/>
                <a:cs typeface="+mn-cs"/>
              </a:rPr>
              <a:t>Make sure you know what to do if there is an accident.</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a:ea typeface="+mn-ea"/>
                <a:cs typeface="+mn-cs"/>
              </a:rPr>
              <a:t>________________________________________________________________________________________________________________________________</a:t>
            </a:r>
            <a:br>
              <a:rPr kumimoji="0" lang="en-GB" sz="1800" b="0" i="0" u="none" strike="noStrike" kern="1200" cap="none" spc="0" normalizeH="0" baseline="0" noProof="0" dirty="0">
                <a:ln>
                  <a:noFill/>
                </a:ln>
                <a:solidFill>
                  <a:prstClr val="black"/>
                </a:solidFill>
                <a:effectLst/>
                <a:uLnTx/>
                <a:uFillTx/>
                <a:latin typeface="Calibri"/>
                <a:ea typeface="+mn-ea"/>
                <a:cs typeface="+mn-cs"/>
              </a:rPr>
            </a:br>
            <a:r>
              <a:rPr kumimoji="0" lang="en-GB" sz="1800" b="0" i="0" u="none" strike="noStrike" kern="1200" cap="none" spc="0" normalizeH="0" baseline="0" noProof="0" dirty="0">
                <a:ln>
                  <a:noFill/>
                </a:ln>
                <a:solidFill>
                  <a:prstClr val="black"/>
                </a:solidFill>
                <a:effectLst/>
                <a:uLnTx/>
                <a:uFillTx/>
                <a:latin typeface="Calibri"/>
                <a:ea typeface="+mn-ea"/>
                <a:cs typeface="+mn-cs"/>
              </a:rPr>
              <a:t>________________________________________________________________________________________________________________________________</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1" i="0" u="none" strike="noStrike" kern="1200" cap="none" spc="0" normalizeH="0" baseline="0" noProof="0" dirty="0">
              <a:ln>
                <a:noFill/>
              </a:ln>
              <a:solidFill>
                <a:srgbClr val="C00000"/>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C00000"/>
                </a:solidFill>
                <a:effectLst/>
                <a:uLnTx/>
                <a:uFillTx/>
                <a:latin typeface="Calibri"/>
                <a:ea typeface="+mn-ea"/>
                <a:cs typeface="+mn-cs"/>
              </a:rPr>
              <a:t>Provide protective clothing, ensure it fits and that you know how to use any specialist kit!</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C00000"/>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a:ea typeface="+mn-ea"/>
              <a:cs typeface="+mn-cs"/>
            </a:endParaRPr>
          </a:p>
        </p:txBody>
      </p:sp>
      <p:pic>
        <p:nvPicPr>
          <p:cNvPr id="10" name="Picture 24" descr="Image result for work experience cartoon picture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31099" y="6021288"/>
            <a:ext cx="576064" cy="720080"/>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
            <a:extLst>
              <a:ext uri="{FF2B5EF4-FFF2-40B4-BE49-F238E27FC236}">
                <a16:creationId xmlns:a16="http://schemas.microsoft.com/office/drawing/2014/main" id="{841E87E1-2F87-4ED9-9A5B-65092F7C85C3}"/>
              </a:ext>
            </a:extLst>
          </p:cNvPr>
          <p:cNvPicPr>
            <a:picLocks noChangeAspect="1"/>
          </p:cNvPicPr>
          <p:nvPr/>
        </p:nvPicPr>
        <p:blipFill>
          <a:blip r:embed="rId4"/>
          <a:stretch>
            <a:fillRect/>
          </a:stretch>
        </p:blipFill>
        <p:spPr>
          <a:xfrm>
            <a:off x="8531099" y="233143"/>
            <a:ext cx="317019" cy="420660"/>
          </a:xfrm>
          <a:prstGeom prst="rect">
            <a:avLst/>
          </a:prstGeom>
        </p:spPr>
      </p:pic>
    </p:spTree>
    <p:extLst>
      <p:ext uri="{BB962C8B-B14F-4D97-AF65-F5344CB8AC3E}">
        <p14:creationId xmlns:p14="http://schemas.microsoft.com/office/powerpoint/2010/main" val="3185479429"/>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
                                            <p:txEl>
                                              <p:pRg st="9" end="9"/>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6">
                                            <p:txEl>
                                              <p:pRg st="11" end="11"/>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6">
                                            <p:txEl>
                                              <p:pRg st="13" end="13"/>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6">
                                            <p:txEl>
                                              <p:pRg st="15" end="1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11560" y="188640"/>
            <a:ext cx="7992888"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a:ln>
                  <a:noFill/>
                </a:ln>
                <a:solidFill>
                  <a:prstClr val="black"/>
                </a:solidFill>
                <a:effectLst/>
                <a:uLnTx/>
                <a:uFillTx/>
                <a:latin typeface="Calibri"/>
                <a:ea typeface="+mn-ea"/>
                <a:cs typeface="+mn-cs"/>
              </a:rPr>
              <a:t>What you have to do…</a:t>
            </a:r>
          </a:p>
        </p:txBody>
      </p:sp>
      <p:sp>
        <p:nvSpPr>
          <p:cNvPr id="8" name="TextBox 7"/>
          <p:cNvSpPr txBox="1"/>
          <p:nvPr/>
        </p:nvSpPr>
        <p:spPr>
          <a:xfrm>
            <a:off x="273899" y="736764"/>
            <a:ext cx="8596202" cy="7571303"/>
          </a:xfrm>
          <a:prstGeom prst="rect">
            <a:avLst/>
          </a:prstGeom>
          <a:noFill/>
        </p:spPr>
        <p:txBody>
          <a:bodyPr wrap="square" rtlCol="0">
            <a:spAutoFit/>
          </a:bodyPr>
          <a:lstStyle/>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3200" b="1" i="0" u="none" strike="noStrike" kern="1200" cap="none" spc="0" normalizeH="0" baseline="0" noProof="0" dirty="0">
                <a:ln>
                  <a:noFill/>
                </a:ln>
                <a:solidFill>
                  <a:prstClr val="black"/>
                </a:solidFill>
                <a:effectLst/>
                <a:uLnTx/>
                <a:uFillTx/>
                <a:latin typeface="Calibri"/>
                <a:ea typeface="+mn-ea"/>
                <a:cs typeface="+mn-cs"/>
              </a:rPr>
              <a:t>Co-operate </a:t>
            </a:r>
            <a:r>
              <a:rPr kumimoji="0" lang="en-GB" sz="3200" b="0" i="0" u="none" strike="noStrike" kern="1200" cap="none" spc="0" normalizeH="0" baseline="0" noProof="0" dirty="0">
                <a:ln>
                  <a:noFill/>
                </a:ln>
                <a:solidFill>
                  <a:prstClr val="black"/>
                </a:solidFill>
                <a:effectLst/>
                <a:uLnTx/>
                <a:uFillTx/>
                <a:latin typeface="Calibri"/>
                <a:ea typeface="+mn-ea"/>
                <a:cs typeface="+mn-cs"/>
              </a:rPr>
              <a:t>fully with the health and safety rules</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3200" b="0" i="0" u="none" strike="noStrike" kern="1200" cap="none" spc="0" normalizeH="0" baseline="0" noProof="0" dirty="0">
              <a:ln>
                <a:noFill/>
              </a:ln>
              <a:solidFill>
                <a:prstClr val="black"/>
              </a:solidFill>
              <a:effectLst/>
              <a:uLnTx/>
              <a:uFillTx/>
              <a:latin typeface="Calibri"/>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3200" b="0" i="0" u="none" strike="noStrike" kern="1200" cap="none" spc="0" normalizeH="0" baseline="0" noProof="0" dirty="0">
                <a:ln>
                  <a:noFill/>
                </a:ln>
                <a:solidFill>
                  <a:prstClr val="black"/>
                </a:solidFill>
                <a:effectLst/>
                <a:uLnTx/>
                <a:uFillTx/>
                <a:latin typeface="Calibri"/>
                <a:ea typeface="+mn-ea"/>
                <a:cs typeface="+mn-cs"/>
              </a:rPr>
              <a:t>Wear </a:t>
            </a:r>
            <a:r>
              <a:rPr kumimoji="0" lang="en-GB" sz="3200" b="1" i="0" u="none" strike="noStrike" kern="1200" cap="none" spc="0" normalizeH="0" baseline="0" noProof="0" dirty="0">
                <a:ln>
                  <a:noFill/>
                </a:ln>
                <a:solidFill>
                  <a:prstClr val="black"/>
                </a:solidFill>
                <a:effectLst/>
                <a:uLnTx/>
                <a:uFillTx/>
                <a:latin typeface="Calibri"/>
                <a:ea typeface="+mn-ea"/>
                <a:cs typeface="+mn-cs"/>
              </a:rPr>
              <a:t>protective </a:t>
            </a:r>
            <a:r>
              <a:rPr kumimoji="0" lang="en-GB" sz="3200" b="0" i="0" u="none" strike="noStrike" kern="1200" cap="none" spc="0" normalizeH="0" baseline="0" noProof="0" dirty="0">
                <a:ln>
                  <a:noFill/>
                </a:ln>
                <a:solidFill>
                  <a:prstClr val="black"/>
                </a:solidFill>
                <a:effectLst/>
                <a:uLnTx/>
                <a:uFillTx/>
                <a:latin typeface="Calibri"/>
                <a:ea typeface="+mn-ea"/>
                <a:cs typeface="+mn-cs"/>
              </a:rPr>
              <a:t> clothing</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3200" b="0" i="0" u="none" strike="noStrike" kern="1200" cap="none" spc="0" normalizeH="0" baseline="0" noProof="0" dirty="0">
              <a:ln>
                <a:noFill/>
              </a:ln>
              <a:solidFill>
                <a:prstClr val="black"/>
              </a:solidFill>
              <a:effectLst/>
              <a:uLnTx/>
              <a:uFillTx/>
              <a:latin typeface="Calibri"/>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3200" b="1" i="0" u="none" strike="noStrike" kern="1200" cap="none" spc="0" normalizeH="0" baseline="0" noProof="0" dirty="0">
                <a:ln>
                  <a:noFill/>
                </a:ln>
                <a:solidFill>
                  <a:prstClr val="black"/>
                </a:solidFill>
                <a:effectLst/>
                <a:uLnTx/>
                <a:uFillTx/>
                <a:latin typeface="Calibri"/>
                <a:ea typeface="+mn-ea"/>
                <a:cs typeface="+mn-cs"/>
              </a:rPr>
              <a:t>Check equipment </a:t>
            </a:r>
            <a:r>
              <a:rPr kumimoji="0" lang="en-GB" sz="3200" b="0" i="0" u="none" strike="noStrike" kern="1200" cap="none" spc="0" normalizeH="0" baseline="0" noProof="0" dirty="0">
                <a:ln>
                  <a:noFill/>
                </a:ln>
                <a:solidFill>
                  <a:prstClr val="black"/>
                </a:solidFill>
                <a:effectLst/>
                <a:uLnTx/>
                <a:uFillTx/>
                <a:latin typeface="Calibri"/>
                <a:ea typeface="+mn-ea"/>
                <a:cs typeface="+mn-cs"/>
              </a:rPr>
              <a:t>is in good order</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3200" b="1" i="0" u="none" strike="noStrike" kern="1200" cap="none" spc="0" normalizeH="0" baseline="0" noProof="0" dirty="0">
              <a:ln>
                <a:noFill/>
              </a:ln>
              <a:solidFill>
                <a:prstClr val="black"/>
              </a:solidFill>
              <a:effectLst/>
              <a:uLnTx/>
              <a:uFillTx/>
              <a:latin typeface="Calibri"/>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3200" b="0" i="0" u="none" strike="noStrike" kern="1200" cap="none" spc="0" normalizeH="0" baseline="0" noProof="0" dirty="0">
                <a:ln>
                  <a:noFill/>
                </a:ln>
                <a:solidFill>
                  <a:prstClr val="black"/>
                </a:solidFill>
                <a:effectLst/>
                <a:uLnTx/>
                <a:uFillTx/>
                <a:latin typeface="Calibri"/>
                <a:ea typeface="+mn-ea"/>
                <a:cs typeface="+mn-cs"/>
              </a:rPr>
              <a:t>Do the task </a:t>
            </a:r>
            <a:r>
              <a:rPr kumimoji="0" lang="en-GB" sz="3200" b="1" i="0" u="none" strike="noStrike" kern="1200" cap="none" spc="0" normalizeH="0" baseline="0" noProof="0" dirty="0">
                <a:ln>
                  <a:noFill/>
                </a:ln>
                <a:solidFill>
                  <a:prstClr val="black"/>
                </a:solidFill>
                <a:effectLst/>
                <a:uLnTx/>
                <a:uFillTx/>
                <a:latin typeface="Calibri"/>
                <a:ea typeface="+mn-ea"/>
                <a:cs typeface="+mn-cs"/>
              </a:rPr>
              <a:t>properly</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3200" b="1" i="0" u="none" strike="noStrike" kern="1200" cap="none" spc="0" normalizeH="0" baseline="0" noProof="0" dirty="0">
              <a:ln>
                <a:noFill/>
              </a:ln>
              <a:solidFill>
                <a:prstClr val="black"/>
              </a:solidFill>
              <a:effectLst/>
              <a:uLnTx/>
              <a:uFillTx/>
              <a:latin typeface="Calibri"/>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3200" b="0" i="0" u="none" strike="noStrike" kern="1200" cap="none" spc="0" normalizeH="0" baseline="0" noProof="0" dirty="0">
                <a:ln>
                  <a:noFill/>
                </a:ln>
                <a:solidFill>
                  <a:prstClr val="black"/>
                </a:solidFill>
                <a:effectLst/>
                <a:uLnTx/>
                <a:uFillTx/>
                <a:latin typeface="Calibri"/>
                <a:ea typeface="+mn-ea"/>
                <a:cs typeface="+mn-cs"/>
              </a:rPr>
              <a:t>Don’t do it when you know it could be </a:t>
            </a:r>
            <a:r>
              <a:rPr kumimoji="0" lang="en-GB" sz="3200" b="1" i="0" u="none" strike="noStrike" kern="1200" cap="none" spc="0" normalizeH="0" baseline="0" noProof="0" dirty="0">
                <a:ln>
                  <a:noFill/>
                </a:ln>
                <a:solidFill>
                  <a:prstClr val="black"/>
                </a:solidFill>
                <a:effectLst/>
                <a:uLnTx/>
                <a:uFillTx/>
                <a:latin typeface="Calibri"/>
                <a:ea typeface="+mn-ea"/>
                <a:cs typeface="+mn-cs"/>
              </a:rPr>
              <a:t>unsafe</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3200" b="1" i="0" u="none" strike="noStrike" kern="1200" cap="none" spc="0" normalizeH="0" baseline="0" noProof="0" dirty="0">
              <a:ln>
                <a:noFill/>
              </a:ln>
              <a:solidFill>
                <a:prstClr val="black"/>
              </a:solidFill>
              <a:effectLst/>
              <a:uLnTx/>
              <a:uFillTx/>
              <a:latin typeface="Calibri"/>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3200" b="0" i="0" u="none" strike="noStrike" kern="1200" cap="none" spc="0" normalizeH="0" baseline="0" noProof="0" dirty="0">
                <a:ln>
                  <a:noFill/>
                </a:ln>
                <a:solidFill>
                  <a:prstClr val="black"/>
                </a:solidFill>
                <a:effectLst/>
                <a:uLnTx/>
                <a:uFillTx/>
                <a:latin typeface="Calibri"/>
                <a:ea typeface="+mn-ea"/>
                <a:cs typeface="+mn-cs"/>
              </a:rPr>
              <a:t>Be</a:t>
            </a:r>
            <a:r>
              <a:rPr kumimoji="0" lang="en-GB" sz="3200" b="1" i="0" u="none" strike="noStrike" kern="1200" cap="none" spc="0" normalizeH="0" baseline="0" noProof="0" dirty="0">
                <a:ln>
                  <a:noFill/>
                </a:ln>
                <a:solidFill>
                  <a:prstClr val="black"/>
                </a:solidFill>
                <a:effectLst/>
                <a:uLnTx/>
                <a:uFillTx/>
                <a:latin typeface="Calibri"/>
                <a:ea typeface="+mn-ea"/>
                <a:cs typeface="+mn-cs"/>
              </a:rPr>
              <a:t> sensible</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1"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1" i="0" u="none" strike="noStrike" kern="1200" cap="none" spc="0" normalizeH="0" baseline="0" noProof="0" dirty="0">
              <a:ln>
                <a:noFill/>
              </a:ln>
              <a:solidFill>
                <a:prstClr val="black"/>
              </a:solidFill>
              <a:effectLst/>
              <a:uLnTx/>
              <a:uFillTx/>
              <a:latin typeface="Calibri"/>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2000" b="1" i="0" u="none" strike="noStrike" kern="1200" cap="none" spc="0" normalizeH="0" baseline="0" noProof="0" dirty="0">
              <a:ln>
                <a:noFill/>
              </a:ln>
              <a:solidFill>
                <a:prstClr val="black"/>
              </a:solidFill>
              <a:effectLst/>
              <a:uLnTx/>
              <a:uFillTx/>
              <a:latin typeface="Calibri"/>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2000" b="1" i="0" u="none" strike="noStrike" kern="1200" cap="none" spc="0" normalizeH="0" baseline="0" noProof="0" dirty="0">
              <a:ln>
                <a:noFill/>
              </a:ln>
              <a:solidFill>
                <a:prstClr val="black"/>
              </a:solidFill>
              <a:effectLst/>
              <a:uLnTx/>
              <a:uFillTx/>
              <a:latin typeface="Calibri"/>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800" b="1" i="0" u="none" strike="noStrike" kern="1200" cap="none" spc="0" normalizeH="0" baseline="0" noProof="0" dirty="0">
              <a:ln>
                <a:noFill/>
              </a:ln>
              <a:solidFill>
                <a:prstClr val="black"/>
              </a:solidFill>
              <a:effectLst/>
              <a:uLnTx/>
              <a:uFillTx/>
              <a:latin typeface="Calibri"/>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800" b="1" i="0" u="none" strike="noStrike" kern="1200" cap="none" spc="0" normalizeH="0" baseline="0" noProof="0" dirty="0">
              <a:ln>
                <a:noFill/>
              </a:ln>
              <a:solidFill>
                <a:prstClr val="black"/>
              </a:solidFill>
              <a:effectLst/>
              <a:uLnTx/>
              <a:uFillTx/>
              <a:latin typeface="Calibri"/>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800" b="1" i="0" u="none" strike="noStrike" kern="1200" cap="none" spc="0" normalizeH="0" baseline="0" noProof="0" dirty="0">
              <a:ln>
                <a:noFill/>
              </a:ln>
              <a:solidFill>
                <a:prstClr val="black"/>
              </a:solidFill>
              <a:effectLst/>
              <a:uLnTx/>
              <a:uFillTx/>
              <a:latin typeface="Calibri"/>
              <a:ea typeface="+mn-ea"/>
              <a:cs typeface="+mn-cs"/>
            </a:endParaRPr>
          </a:p>
        </p:txBody>
      </p:sp>
      <p:pic>
        <p:nvPicPr>
          <p:cNvPr id="7" name="Picture 32" descr="Image result for health and safety cartoon picture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978755" y="5653178"/>
            <a:ext cx="891346" cy="9361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64767038"/>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8">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899592" y="1628800"/>
            <a:ext cx="7632848"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2" name="TextBox 1"/>
          <p:cNvSpPr txBox="1"/>
          <p:nvPr/>
        </p:nvSpPr>
        <p:spPr>
          <a:xfrm>
            <a:off x="1475656" y="1536467"/>
            <a:ext cx="6480720" cy="1077218"/>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800" b="1" i="0" u="none" strike="noStrike" kern="1200" cap="none" spc="0" normalizeH="0" baseline="0" noProof="0" dirty="0">
              <a:ln>
                <a:noFill/>
              </a:ln>
              <a:solidFill>
                <a:prstClr val="black"/>
              </a:solidFill>
              <a:effectLst/>
              <a:uLnTx/>
              <a:uFillTx/>
              <a:latin typeface="Calibri"/>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6" name="TextBox 5"/>
          <p:cNvSpPr txBox="1"/>
          <p:nvPr/>
        </p:nvSpPr>
        <p:spPr>
          <a:xfrm>
            <a:off x="611560" y="692696"/>
            <a:ext cx="7488832" cy="8402300"/>
          </a:xfrm>
          <a:prstGeom prst="rect">
            <a:avLst/>
          </a:prstGeom>
          <a:noFill/>
        </p:spPr>
        <p:txBody>
          <a:bodyPr wrap="square" rtlCol="0">
            <a:spAutoFit/>
          </a:bodyPr>
          <a:lstStyle/>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3600" b="0" i="0" u="none" strike="noStrike" kern="1200" cap="none" spc="0" normalizeH="0" baseline="0" noProof="0" dirty="0">
                <a:ln>
                  <a:noFill/>
                </a:ln>
                <a:solidFill>
                  <a:prstClr val="black"/>
                </a:solidFill>
                <a:effectLst/>
                <a:uLnTx/>
                <a:uFillTx/>
                <a:latin typeface="Calibri"/>
                <a:ea typeface="+mn-ea"/>
                <a:cs typeface="+mn-cs"/>
              </a:rPr>
              <a:t>Tell the organisers about any </a:t>
            </a:r>
            <a:r>
              <a:rPr kumimoji="0" lang="en-GB" sz="3600" b="1" i="0" u="none" strike="noStrike" kern="1200" cap="none" spc="0" normalizeH="0" baseline="0" noProof="0" dirty="0">
                <a:ln>
                  <a:noFill/>
                </a:ln>
                <a:solidFill>
                  <a:prstClr val="black"/>
                </a:solidFill>
                <a:effectLst/>
                <a:uLnTx/>
                <a:uFillTx/>
                <a:latin typeface="Calibri"/>
                <a:ea typeface="+mn-ea"/>
                <a:cs typeface="+mn-cs"/>
              </a:rPr>
              <a:t>medical conditions/allergies </a:t>
            </a:r>
            <a:r>
              <a:rPr kumimoji="0" lang="en-GB" sz="3600" b="0" i="0" u="none" strike="noStrike" kern="1200" cap="none" spc="0" normalizeH="0" baseline="0" noProof="0" dirty="0">
                <a:ln>
                  <a:noFill/>
                </a:ln>
                <a:solidFill>
                  <a:prstClr val="black"/>
                </a:solidFill>
                <a:effectLst/>
                <a:uLnTx/>
                <a:uFillTx/>
                <a:latin typeface="Calibri"/>
                <a:ea typeface="+mn-ea"/>
                <a:cs typeface="+mn-cs"/>
              </a:rPr>
              <a:t> you have</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3600" b="0" i="0" u="none" strike="noStrike" kern="1200" cap="none" spc="0" normalizeH="0" baseline="0" noProof="0" dirty="0">
              <a:ln>
                <a:noFill/>
              </a:ln>
              <a:solidFill>
                <a:prstClr val="black"/>
              </a:solidFill>
              <a:effectLst/>
              <a:uLnTx/>
              <a:uFillTx/>
              <a:latin typeface="Calibri"/>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3600" b="1" i="0" u="none" strike="noStrike" kern="1200" cap="none" spc="0" normalizeH="0" baseline="0" noProof="0" dirty="0">
                <a:ln>
                  <a:noFill/>
                </a:ln>
                <a:solidFill>
                  <a:prstClr val="black"/>
                </a:solidFill>
                <a:effectLst/>
                <a:uLnTx/>
                <a:uFillTx/>
                <a:latin typeface="Calibri"/>
                <a:ea typeface="+mn-ea"/>
                <a:cs typeface="+mn-cs"/>
              </a:rPr>
              <a:t>Find out</a:t>
            </a:r>
            <a:r>
              <a:rPr kumimoji="0" lang="en-GB" sz="3600" b="0" i="0" u="none" strike="noStrike" kern="1200" cap="none" spc="0" normalizeH="0" baseline="0" noProof="0" dirty="0">
                <a:ln>
                  <a:noFill/>
                </a:ln>
                <a:solidFill>
                  <a:prstClr val="black"/>
                </a:solidFill>
                <a:effectLst/>
                <a:uLnTx/>
                <a:uFillTx/>
                <a:latin typeface="Calibri"/>
                <a:ea typeface="+mn-ea"/>
                <a:cs typeface="+mn-cs"/>
              </a:rPr>
              <a:t> who to ask if unclear about anything</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3600" b="1" i="0" u="none" strike="noStrike" kern="1200" cap="none" spc="0" normalizeH="0" baseline="0" noProof="0" dirty="0">
              <a:ln>
                <a:noFill/>
              </a:ln>
              <a:solidFill>
                <a:prstClr val="black"/>
              </a:solidFill>
              <a:effectLst/>
              <a:uLnTx/>
              <a:uFillTx/>
              <a:latin typeface="Calibri"/>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3600" b="1" i="0" u="none" strike="noStrike" kern="1200" cap="none" spc="0" normalizeH="0" baseline="0" noProof="0" dirty="0">
                <a:ln>
                  <a:noFill/>
                </a:ln>
                <a:solidFill>
                  <a:prstClr val="black"/>
                </a:solidFill>
                <a:effectLst/>
                <a:uLnTx/>
                <a:uFillTx/>
                <a:latin typeface="Calibri"/>
                <a:ea typeface="+mn-ea"/>
                <a:cs typeface="+mn-cs"/>
              </a:rPr>
              <a:t>Ask</a:t>
            </a:r>
            <a:r>
              <a:rPr kumimoji="0" lang="en-GB" sz="3600" b="0" i="0" u="none" strike="noStrike" kern="1200" cap="none" spc="0" normalizeH="0" baseline="0" noProof="0" dirty="0">
                <a:ln>
                  <a:noFill/>
                </a:ln>
                <a:solidFill>
                  <a:prstClr val="black"/>
                </a:solidFill>
                <a:effectLst/>
                <a:uLnTx/>
                <a:uFillTx/>
                <a:latin typeface="Calibri"/>
                <a:ea typeface="+mn-ea"/>
                <a:cs typeface="+mn-cs"/>
              </a:rPr>
              <a:t> if you should be wearing/using protective clothing/equipment</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3600" b="0" i="0" u="none" strike="noStrike" kern="1200" cap="none" spc="0" normalizeH="0" baseline="0" noProof="0" dirty="0">
              <a:ln>
                <a:noFill/>
              </a:ln>
              <a:solidFill>
                <a:prstClr val="black"/>
              </a:solidFill>
              <a:effectLst/>
              <a:uLnTx/>
              <a:uFillTx/>
              <a:latin typeface="Calibri"/>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3600" b="0" i="0" u="none" strike="noStrike" kern="1200" cap="none" spc="0" normalizeH="0" baseline="0" noProof="0" dirty="0">
                <a:ln>
                  <a:noFill/>
                </a:ln>
                <a:solidFill>
                  <a:prstClr val="black"/>
                </a:solidFill>
                <a:effectLst/>
                <a:uLnTx/>
                <a:uFillTx/>
                <a:latin typeface="Calibri"/>
                <a:ea typeface="+mn-ea"/>
                <a:cs typeface="+mn-cs"/>
              </a:rPr>
              <a:t>Don’t do anything you are </a:t>
            </a:r>
            <a:r>
              <a:rPr kumimoji="0" lang="en-GB" sz="3600" b="1" i="0" u="none" strike="noStrike" kern="1200" cap="none" spc="0" normalizeH="0" baseline="0" noProof="0" dirty="0">
                <a:ln>
                  <a:noFill/>
                </a:ln>
                <a:solidFill>
                  <a:prstClr val="black"/>
                </a:solidFill>
                <a:effectLst/>
                <a:uLnTx/>
                <a:uFillTx/>
                <a:latin typeface="Calibri"/>
                <a:ea typeface="+mn-ea"/>
                <a:cs typeface="+mn-cs"/>
              </a:rPr>
              <a:t>unsure </a:t>
            </a:r>
            <a:r>
              <a:rPr kumimoji="0" lang="en-GB" sz="3600" b="0" i="0" u="none" strike="noStrike" kern="1200" cap="none" spc="0" normalizeH="0" baseline="0" noProof="0" dirty="0">
                <a:ln>
                  <a:noFill/>
                </a:ln>
                <a:solidFill>
                  <a:prstClr val="black"/>
                </a:solidFill>
                <a:effectLst/>
                <a:uLnTx/>
                <a:uFillTx/>
                <a:latin typeface="Calibri"/>
                <a:ea typeface="+mn-ea"/>
                <a:cs typeface="+mn-cs"/>
              </a:rPr>
              <a:t>about</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3600" b="0" i="0" u="none" strike="noStrike" kern="1200" cap="none" spc="0" normalizeH="0" baseline="0" noProof="0" dirty="0">
              <a:ln>
                <a:noFill/>
              </a:ln>
              <a:solidFill>
                <a:prstClr val="black"/>
              </a:solidFill>
              <a:effectLst/>
              <a:uLnTx/>
              <a:uFillTx/>
              <a:latin typeface="Calibri"/>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3600" b="1" i="0" u="none" strike="noStrike" kern="1200" cap="none" spc="0" normalizeH="0" baseline="0" noProof="0" dirty="0">
                <a:ln>
                  <a:noFill/>
                </a:ln>
                <a:solidFill>
                  <a:prstClr val="black"/>
                </a:solidFill>
                <a:effectLst/>
                <a:uLnTx/>
                <a:uFillTx/>
                <a:latin typeface="Calibri"/>
                <a:ea typeface="+mn-ea"/>
                <a:cs typeface="+mn-cs"/>
              </a:rPr>
              <a:t>Take home</a:t>
            </a:r>
            <a:r>
              <a:rPr kumimoji="0" lang="en-GB" sz="3600" b="0" i="0" u="none" strike="noStrike" kern="1200" cap="none" spc="0" normalizeH="0" baseline="0" noProof="0" dirty="0">
                <a:ln>
                  <a:noFill/>
                </a:ln>
                <a:solidFill>
                  <a:prstClr val="black"/>
                </a:solidFill>
                <a:effectLst/>
                <a:uLnTx/>
                <a:uFillTx/>
                <a:latin typeface="Calibri"/>
                <a:ea typeface="+mn-ea"/>
                <a:cs typeface="+mn-cs"/>
              </a:rPr>
              <a:t> a copy of your risk assessment and give it to your parents</a:t>
            </a:r>
            <a:endParaRPr kumimoji="0" lang="en-GB" sz="3600" b="1" i="0" u="none" strike="noStrike" kern="1200" cap="none" spc="0" normalizeH="0" baseline="0" noProof="0" dirty="0">
              <a:ln>
                <a:noFill/>
              </a:ln>
              <a:solidFill>
                <a:prstClr val="black"/>
              </a:solidFill>
              <a:effectLst/>
              <a:uLnTx/>
              <a:uFillTx/>
              <a:latin typeface="Calibri"/>
              <a:ea typeface="+mn-ea"/>
              <a:cs typeface="+mn-cs"/>
            </a:endParaRPr>
          </a:p>
        </p:txBody>
      </p:sp>
      <p:pic>
        <p:nvPicPr>
          <p:cNvPr id="4" name="Picture 3">
            <a:extLst>
              <a:ext uri="{FF2B5EF4-FFF2-40B4-BE49-F238E27FC236}">
                <a16:creationId xmlns:a16="http://schemas.microsoft.com/office/drawing/2014/main" id="{8C19B663-A01D-43B9-B902-C33D32219911}"/>
              </a:ext>
            </a:extLst>
          </p:cNvPr>
          <p:cNvPicPr>
            <a:picLocks noChangeAspect="1"/>
          </p:cNvPicPr>
          <p:nvPr/>
        </p:nvPicPr>
        <p:blipFill>
          <a:blip r:embed="rId3"/>
          <a:stretch>
            <a:fillRect/>
          </a:stretch>
        </p:blipFill>
        <p:spPr>
          <a:xfrm>
            <a:off x="8532440" y="246636"/>
            <a:ext cx="317019" cy="420660"/>
          </a:xfrm>
          <a:prstGeom prst="rect">
            <a:avLst/>
          </a:prstGeom>
        </p:spPr>
      </p:pic>
    </p:spTree>
    <p:extLst>
      <p:ext uri="{BB962C8B-B14F-4D97-AF65-F5344CB8AC3E}">
        <p14:creationId xmlns:p14="http://schemas.microsoft.com/office/powerpoint/2010/main" val="3251441161"/>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475656" y="260648"/>
            <a:ext cx="5904656" cy="255454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200" b="1" i="0" u="none" strike="noStrike" kern="1200" cap="none" spc="0" normalizeH="0" baseline="0" noProof="0" dirty="0">
                <a:ln>
                  <a:noFill/>
                </a:ln>
                <a:solidFill>
                  <a:prstClr val="black"/>
                </a:solidFill>
                <a:effectLst/>
                <a:uLnTx/>
                <a:uFillTx/>
                <a:latin typeface="Calibri"/>
                <a:ea typeface="+mn-ea"/>
                <a:cs typeface="+mn-cs"/>
              </a:rPr>
              <a:t>Think safe</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3200" b="1" i="0" u="none" strike="noStrike" kern="1200" cap="none" spc="0" normalizeH="0" baseline="0" noProof="0" dirty="0">
              <a:ln>
                <a:noFill/>
              </a:ln>
              <a:solidFill>
                <a:prstClr val="black"/>
              </a:solidFill>
              <a:effectLst/>
              <a:uLnTx/>
              <a:uFillTx/>
              <a:latin typeface="Calibri"/>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200" b="1" i="0" u="none" strike="noStrike" kern="1200" cap="none" spc="0" normalizeH="0" baseline="0" noProof="0" dirty="0">
                <a:ln>
                  <a:noFill/>
                </a:ln>
                <a:solidFill>
                  <a:prstClr val="black"/>
                </a:solidFill>
                <a:effectLst/>
                <a:uLnTx/>
                <a:uFillTx/>
                <a:latin typeface="Calibri"/>
                <a:ea typeface="+mn-ea"/>
                <a:cs typeface="+mn-cs"/>
              </a:rPr>
              <a:t>Act safe</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3200" b="1" i="0" u="none" strike="noStrike" kern="1200" cap="none" spc="0" normalizeH="0" baseline="0" noProof="0" dirty="0">
              <a:ln>
                <a:noFill/>
              </a:ln>
              <a:solidFill>
                <a:prstClr val="black"/>
              </a:solidFill>
              <a:effectLst/>
              <a:uLnTx/>
              <a:uFillTx/>
              <a:latin typeface="Calibri"/>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200" b="1" i="0" u="none" strike="noStrike" kern="1200" cap="none" spc="0" normalizeH="0" baseline="0" noProof="0" dirty="0">
                <a:ln>
                  <a:noFill/>
                </a:ln>
                <a:solidFill>
                  <a:prstClr val="black"/>
                </a:solidFill>
                <a:effectLst/>
                <a:uLnTx/>
                <a:uFillTx/>
                <a:latin typeface="Calibri"/>
                <a:ea typeface="+mn-ea"/>
                <a:cs typeface="+mn-cs"/>
              </a:rPr>
              <a:t>Be safe!</a:t>
            </a:r>
          </a:p>
        </p:txBody>
      </p:sp>
      <p:sp>
        <p:nvSpPr>
          <p:cNvPr id="7" name="TextBox 6">
            <a:extLst>
              <a:ext uri="{FF2B5EF4-FFF2-40B4-BE49-F238E27FC236}">
                <a16:creationId xmlns:a16="http://schemas.microsoft.com/office/drawing/2014/main" id="{0CB703C8-7DEC-45B2-B46C-5BCBEEFB4924}"/>
              </a:ext>
            </a:extLst>
          </p:cNvPr>
          <p:cNvSpPr txBox="1"/>
          <p:nvPr/>
        </p:nvSpPr>
        <p:spPr>
          <a:xfrm>
            <a:off x="179512" y="2967335"/>
            <a:ext cx="8986327" cy="3693319"/>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a:ea typeface="+mn-ea"/>
                <a:cs typeface="+mn-cs"/>
                <a:hlinkClick r:id="rId3"/>
              </a:rPr>
              <a:t>https://www.youtube.com/watch?v=Su6dZQ_64mc</a:t>
            </a:r>
            <a:endParaRPr kumimoji="0" lang="en-GB" sz="18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black"/>
                </a:solidFill>
                <a:effectLst/>
                <a:uLnTx/>
                <a:uFillTx/>
                <a:latin typeface="Calibri"/>
                <a:ea typeface="+mn-ea"/>
                <a:cs typeface="+mn-cs"/>
              </a:rPr>
              <a:t>Watch the video and make notes below</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1"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a:ea typeface="+mn-ea"/>
                <a:cs typeface="+mn-cs"/>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p>
        </p:txBody>
      </p:sp>
      <p:pic>
        <p:nvPicPr>
          <p:cNvPr id="10" name="Picture 9">
            <a:extLst>
              <a:ext uri="{FF2B5EF4-FFF2-40B4-BE49-F238E27FC236}">
                <a16:creationId xmlns:a16="http://schemas.microsoft.com/office/drawing/2014/main" id="{E106B6FD-F2F2-47F3-ABEC-CC34B9E2FBF2}"/>
              </a:ext>
            </a:extLst>
          </p:cNvPr>
          <p:cNvPicPr>
            <a:picLocks noChangeAspect="1"/>
          </p:cNvPicPr>
          <p:nvPr/>
        </p:nvPicPr>
        <p:blipFill>
          <a:blip r:embed="rId4"/>
          <a:stretch>
            <a:fillRect/>
          </a:stretch>
        </p:blipFill>
        <p:spPr>
          <a:xfrm>
            <a:off x="8460432" y="404664"/>
            <a:ext cx="317019" cy="420660"/>
          </a:xfrm>
          <a:prstGeom prst="rect">
            <a:avLst/>
          </a:prstGeom>
        </p:spPr>
      </p:pic>
    </p:spTree>
    <p:extLst>
      <p:ext uri="{BB962C8B-B14F-4D97-AF65-F5344CB8AC3E}">
        <p14:creationId xmlns:p14="http://schemas.microsoft.com/office/powerpoint/2010/main" val="72207307"/>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1000"/>
                                  </p:stCondLst>
                                  <p:childTnLst>
                                    <p:set>
                                      <p:cBhvr>
                                        <p:cTn id="9" dur="1" fill="hold">
                                          <p:stCondLst>
                                            <p:cond delay="0"/>
                                          </p:stCondLst>
                                        </p:cTn>
                                        <p:tgtEl>
                                          <p:spTgt spid="3">
                                            <p:txEl>
                                              <p:pRg st="2" end="2"/>
                                            </p:txEl>
                                          </p:spTgt>
                                        </p:tgtEl>
                                        <p:attrNameLst>
                                          <p:attrName>style.visibility</p:attrName>
                                        </p:attrNameLst>
                                      </p:cBhvr>
                                      <p:to>
                                        <p:strVal val="visible"/>
                                      </p:to>
                                    </p:set>
                                  </p:childTnLst>
                                </p:cTn>
                              </p:par>
                            </p:childTnLst>
                          </p:cTn>
                        </p:par>
                        <p:par>
                          <p:cTn id="10" fill="hold">
                            <p:stCondLst>
                              <p:cond delay="1000"/>
                            </p:stCondLst>
                            <p:childTnLst>
                              <p:par>
                                <p:cTn id="11" presetID="1" presetClass="entr" presetSubtype="0" fill="hold" nodeType="afterEffect">
                                  <p:stCondLst>
                                    <p:cond delay="100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EBE9F5E-C8CE-42A0-9154-B81289BA34D1}"/>
              </a:ext>
            </a:extLst>
          </p:cNvPr>
          <p:cNvSpPr txBox="1"/>
          <p:nvPr/>
        </p:nvSpPr>
        <p:spPr>
          <a:xfrm>
            <a:off x="179512" y="180001"/>
            <a:ext cx="8712968" cy="9571851"/>
          </a:xfrm>
          <a:prstGeom prst="rect">
            <a:avLst/>
          </a:prstGeom>
          <a:noFill/>
        </p:spPr>
        <p:txBody>
          <a:bodyPr wrap="square" rtlCol="0">
            <a:spAutoFit/>
          </a:bodyPr>
          <a:lstStyle/>
          <a:p>
            <a:pPr algn="ctr"/>
            <a:r>
              <a:rPr lang="en-GB" sz="2800" b="1" dirty="0">
                <a:effectLst>
                  <a:outerShdw blurRad="38100" dist="38100" dir="2700000" algn="tl">
                    <a:srgbClr val="000000">
                      <a:alpha val="43137"/>
                    </a:srgbClr>
                  </a:outerShdw>
                </a:effectLst>
              </a:rPr>
              <a:t>RESEARCH!!! (ICT ROOM/HOME)</a:t>
            </a:r>
          </a:p>
          <a:p>
            <a:r>
              <a:rPr lang="en-GB" sz="2800" dirty="0"/>
              <a:t>Work experience is about learning new things, so you don’t need to know everything before you arrive. You should, however, do some research to find out exactly what the organisation does and the purpose of the department you’ll be working in. </a:t>
            </a:r>
            <a:endParaRPr lang="en-GB" sz="2800" b="1" dirty="0">
              <a:solidFill>
                <a:srgbClr val="C00000"/>
              </a:solidFill>
            </a:endParaRPr>
          </a:p>
          <a:p>
            <a:r>
              <a:rPr lang="en-GB" sz="2800" b="1" dirty="0">
                <a:solidFill>
                  <a:srgbClr val="C00000"/>
                </a:solidFill>
              </a:rPr>
              <a:t>Have a look on the company website and check out its aims, values and founding story to give you some background information before you arrive.</a:t>
            </a:r>
          </a:p>
          <a:p>
            <a:endParaRPr lang="en-GB" sz="2800" b="1" dirty="0">
              <a:solidFill>
                <a:srgbClr val="C00000"/>
              </a:solidFill>
            </a:endParaRPr>
          </a:p>
          <a:p>
            <a:r>
              <a:rPr lang="en-GB" sz="2800" b="1" u="sng" dirty="0">
                <a:solidFill>
                  <a:srgbClr val="7030A0"/>
                </a:solidFill>
              </a:rPr>
              <a:t>TASK (in ICT room/home)</a:t>
            </a:r>
          </a:p>
          <a:p>
            <a:r>
              <a:rPr lang="en-GB" sz="2800" b="1" dirty="0"/>
              <a:t>Research the company:</a:t>
            </a:r>
          </a:p>
          <a:p>
            <a:pPr marL="514350" indent="-514350">
              <a:buAutoNum type="arabicPeriod"/>
            </a:pPr>
            <a:r>
              <a:rPr lang="en-GB" sz="2800" b="1" dirty="0"/>
              <a:t>Size of company/date founded/business aims</a:t>
            </a:r>
          </a:p>
          <a:p>
            <a:pPr marL="514350" indent="-514350">
              <a:buAutoNum type="arabicPeriod"/>
            </a:pPr>
            <a:r>
              <a:rPr lang="en-GB" sz="2800" b="1" dirty="0"/>
              <a:t>Specific services company provides</a:t>
            </a:r>
          </a:p>
          <a:p>
            <a:pPr marL="514350" indent="-514350">
              <a:buAutoNum type="arabicPeriod"/>
            </a:pPr>
            <a:r>
              <a:rPr lang="en-GB" sz="2800" b="1" dirty="0"/>
              <a:t>Who are company’s customers/market competitors?</a:t>
            </a:r>
          </a:p>
          <a:p>
            <a:endParaRPr lang="en-GB" sz="2800" b="1" dirty="0"/>
          </a:p>
          <a:p>
            <a:endParaRPr lang="en-GB" sz="2800" b="1" dirty="0">
              <a:solidFill>
                <a:srgbClr val="C00000"/>
              </a:solidFill>
            </a:endParaRPr>
          </a:p>
          <a:p>
            <a:endParaRPr lang="en-GB" sz="2800" b="1" dirty="0">
              <a:solidFill>
                <a:srgbClr val="C00000"/>
              </a:solidFill>
            </a:endParaRPr>
          </a:p>
          <a:p>
            <a:endParaRPr lang="en-GB" sz="2800" b="1" dirty="0">
              <a:solidFill>
                <a:srgbClr val="C00000"/>
              </a:solidFill>
            </a:endParaRPr>
          </a:p>
          <a:p>
            <a:endParaRPr lang="en-GB" sz="2800" b="1" dirty="0">
              <a:solidFill>
                <a:srgbClr val="C00000"/>
              </a:solidFill>
            </a:endParaRPr>
          </a:p>
          <a:p>
            <a:endParaRPr lang="en-GB" sz="2800" b="1" dirty="0">
              <a:solidFill>
                <a:srgbClr val="C00000"/>
              </a:solidFill>
            </a:endParaRPr>
          </a:p>
          <a:p>
            <a:endParaRPr lang="en-GB" sz="2800" b="1" dirty="0">
              <a:solidFill>
                <a:srgbClr val="C00000"/>
              </a:solidFill>
            </a:endParaRPr>
          </a:p>
        </p:txBody>
      </p:sp>
      <p:pic>
        <p:nvPicPr>
          <p:cNvPr id="3" name="Picture 2">
            <a:extLst>
              <a:ext uri="{FF2B5EF4-FFF2-40B4-BE49-F238E27FC236}">
                <a16:creationId xmlns:a16="http://schemas.microsoft.com/office/drawing/2014/main" id="{272EB000-F7B5-4ED1-87C0-ED4A925B6C2C}"/>
              </a:ext>
            </a:extLst>
          </p:cNvPr>
          <p:cNvPicPr>
            <a:picLocks noChangeAspect="1"/>
          </p:cNvPicPr>
          <p:nvPr/>
        </p:nvPicPr>
        <p:blipFill>
          <a:blip r:embed="rId2"/>
          <a:stretch>
            <a:fillRect/>
          </a:stretch>
        </p:blipFill>
        <p:spPr>
          <a:xfrm>
            <a:off x="8575461" y="227172"/>
            <a:ext cx="317019" cy="420660"/>
          </a:xfrm>
          <a:prstGeom prst="rect">
            <a:avLst/>
          </a:prstGeom>
        </p:spPr>
      </p:pic>
    </p:spTree>
    <p:extLst>
      <p:ext uri="{BB962C8B-B14F-4D97-AF65-F5344CB8AC3E}">
        <p14:creationId xmlns:p14="http://schemas.microsoft.com/office/powerpoint/2010/main" val="3599178720"/>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11560" y="1484784"/>
            <a:ext cx="1800200" cy="369332"/>
          </a:xfrm>
          <a:prstGeom prst="rect">
            <a:avLst/>
          </a:prstGeom>
          <a:noFill/>
        </p:spPr>
        <p:txBody>
          <a:bodyPr wrap="square" rtlCol="0">
            <a:spAutoFit/>
          </a:bodyPr>
          <a:lstStyle/>
          <a:p>
            <a:endParaRPr lang="en-GB" dirty="0"/>
          </a:p>
        </p:txBody>
      </p:sp>
      <p:sp>
        <p:nvSpPr>
          <p:cNvPr id="2" name="TextBox 1"/>
          <p:cNvSpPr txBox="1"/>
          <p:nvPr/>
        </p:nvSpPr>
        <p:spPr>
          <a:xfrm>
            <a:off x="339518" y="797724"/>
            <a:ext cx="8464963" cy="5262979"/>
          </a:xfrm>
          <a:prstGeom prst="rect">
            <a:avLst/>
          </a:prstGeom>
          <a:noFill/>
        </p:spPr>
        <p:txBody>
          <a:bodyPr wrap="square" rtlCol="0">
            <a:spAutoFit/>
          </a:bodyPr>
          <a:lstStyle/>
          <a:p>
            <a:pPr marL="342900" indent="-342900">
              <a:buFont typeface="Arial" pitchFamily="34" charset="0"/>
              <a:buChar char="•"/>
            </a:pPr>
            <a:r>
              <a:rPr lang="en-US" sz="2800" dirty="0"/>
              <a:t>Gaining practical skills</a:t>
            </a:r>
          </a:p>
          <a:p>
            <a:pPr marL="342900" indent="-342900">
              <a:buFont typeface="Arial" pitchFamily="34" charset="0"/>
              <a:buChar char="•"/>
            </a:pPr>
            <a:r>
              <a:rPr lang="en-US" sz="2800" dirty="0"/>
              <a:t>Experience a realistic working environment</a:t>
            </a:r>
          </a:p>
          <a:p>
            <a:pPr marL="342900" indent="-342900">
              <a:buFont typeface="Arial" pitchFamily="34" charset="0"/>
              <a:buChar char="•"/>
            </a:pPr>
            <a:r>
              <a:rPr lang="en-US" sz="2800" dirty="0"/>
              <a:t>Understand your relevance of your current courses</a:t>
            </a:r>
          </a:p>
          <a:p>
            <a:pPr marL="342900" indent="-342900">
              <a:buFont typeface="Arial" pitchFamily="34" charset="0"/>
              <a:buChar char="•"/>
            </a:pPr>
            <a:r>
              <a:rPr lang="en-US" sz="2800" dirty="0"/>
              <a:t>Develops personal/social skills – confidence, knowledge,</a:t>
            </a:r>
          </a:p>
          <a:p>
            <a:r>
              <a:rPr lang="en-US" sz="2800" dirty="0"/>
              <a:t>      timekeeping, deadlines , communicating with people</a:t>
            </a:r>
          </a:p>
          <a:p>
            <a:r>
              <a:rPr lang="en-US" sz="2800" dirty="0"/>
              <a:t>      at different levels</a:t>
            </a:r>
          </a:p>
          <a:p>
            <a:pPr marL="342900" indent="-342900">
              <a:buFont typeface="Arial" pitchFamily="34" charset="0"/>
              <a:buChar char="•"/>
            </a:pPr>
            <a:r>
              <a:rPr lang="en-US" sz="2800" dirty="0"/>
              <a:t>Increase your knowledge of careers available in the</a:t>
            </a:r>
          </a:p>
          <a:p>
            <a:r>
              <a:rPr lang="en-US" sz="2800" dirty="0"/>
              <a:t>      industry</a:t>
            </a:r>
          </a:p>
          <a:p>
            <a:pPr marL="342900" indent="-342900">
              <a:buFont typeface="Arial" pitchFamily="34" charset="0"/>
              <a:buChar char="•"/>
            </a:pPr>
            <a:r>
              <a:rPr lang="en-US" sz="2800" dirty="0"/>
              <a:t>Looks great on your CV, UCAS, &amp; for future job applications and interviews, employment or apprenticeship</a:t>
            </a:r>
          </a:p>
        </p:txBody>
      </p:sp>
      <p:sp>
        <p:nvSpPr>
          <p:cNvPr id="5" name="TextBox 4"/>
          <p:cNvSpPr txBox="1"/>
          <p:nvPr/>
        </p:nvSpPr>
        <p:spPr>
          <a:xfrm>
            <a:off x="583230" y="128461"/>
            <a:ext cx="7344816" cy="646331"/>
          </a:xfrm>
          <a:prstGeom prst="rect">
            <a:avLst/>
          </a:prstGeom>
          <a:noFill/>
        </p:spPr>
        <p:txBody>
          <a:bodyPr wrap="square" rtlCol="0">
            <a:spAutoFit/>
          </a:bodyPr>
          <a:lstStyle/>
          <a:p>
            <a:pPr algn="ctr"/>
            <a:r>
              <a:rPr lang="en-GB" sz="3600" dirty="0"/>
              <a:t>What are the benefits for you?</a:t>
            </a:r>
          </a:p>
        </p:txBody>
      </p:sp>
      <p:pic>
        <p:nvPicPr>
          <p:cNvPr id="9" name="Picture 8">
            <a:extLst>
              <a:ext uri="{FF2B5EF4-FFF2-40B4-BE49-F238E27FC236}">
                <a16:creationId xmlns:a16="http://schemas.microsoft.com/office/drawing/2014/main" id="{5EC39E22-431D-4C7D-9D06-6CC4DBA76086}"/>
              </a:ext>
            </a:extLst>
          </p:cNvPr>
          <p:cNvPicPr>
            <a:picLocks noChangeAspect="1"/>
          </p:cNvPicPr>
          <p:nvPr/>
        </p:nvPicPr>
        <p:blipFill>
          <a:blip r:embed="rId3"/>
          <a:stretch>
            <a:fillRect/>
          </a:stretch>
        </p:blipFill>
        <p:spPr>
          <a:xfrm>
            <a:off x="8445395" y="341859"/>
            <a:ext cx="317019" cy="420660"/>
          </a:xfrm>
          <a:prstGeom prst="rect">
            <a:avLst/>
          </a:prstGeom>
        </p:spPr>
      </p:pic>
    </p:spTree>
    <p:extLst>
      <p:ext uri="{BB962C8B-B14F-4D97-AF65-F5344CB8AC3E}">
        <p14:creationId xmlns:p14="http://schemas.microsoft.com/office/powerpoint/2010/main" val="2896477540"/>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
                                            <p:txEl>
                                              <p:pRg st="4" end="4"/>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
                                            <p:txEl>
                                              <p:pRg st="6" end="6"/>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3BF5B8D8-BCF4-48E3-BAA0-AED70910F3F0}"/>
              </a:ext>
            </a:extLst>
          </p:cNvPr>
          <p:cNvSpPr txBox="1"/>
          <p:nvPr/>
        </p:nvSpPr>
        <p:spPr>
          <a:xfrm>
            <a:off x="215516" y="260648"/>
            <a:ext cx="8712968" cy="6432530"/>
          </a:xfrm>
          <a:prstGeom prst="rect">
            <a:avLst/>
          </a:prstGeom>
          <a:noFill/>
        </p:spPr>
        <p:txBody>
          <a:bodyPr wrap="square" rtlCol="0">
            <a:spAutoFit/>
          </a:bodyPr>
          <a:lstStyle/>
          <a:p>
            <a:pPr algn="ctr"/>
            <a:r>
              <a:rPr lang="en-GB" sz="3200" b="1" dirty="0"/>
              <a:t>TASK (in ICT room/home)</a:t>
            </a:r>
          </a:p>
          <a:p>
            <a:pPr algn="ctr"/>
            <a:endParaRPr lang="en-GB" sz="2000" b="1" dirty="0"/>
          </a:p>
          <a:p>
            <a:r>
              <a:rPr lang="en-GB" sz="2000" b="1" dirty="0">
                <a:solidFill>
                  <a:srgbClr val="002060"/>
                </a:solidFill>
              </a:rPr>
              <a:t>Research the company:</a:t>
            </a:r>
          </a:p>
          <a:p>
            <a:endParaRPr lang="en-GB" sz="2000" b="1" dirty="0">
              <a:solidFill>
                <a:srgbClr val="002060"/>
              </a:solidFill>
            </a:endParaRPr>
          </a:p>
          <a:p>
            <a:pPr marL="514350" indent="-514350">
              <a:buAutoNum type="arabicPeriod"/>
            </a:pPr>
            <a:r>
              <a:rPr lang="en-GB" sz="2000" b="1" dirty="0"/>
              <a:t>Size of company/date founded/business aims</a:t>
            </a:r>
          </a:p>
          <a:p>
            <a:r>
              <a:rPr lang="en-GB" sz="2000" dirty="0"/>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p>
          <a:p>
            <a:r>
              <a:rPr lang="en-GB" sz="2000" dirty="0"/>
              <a:t>2. </a:t>
            </a:r>
            <a:r>
              <a:rPr lang="en-GB" sz="2000" b="1" dirty="0"/>
              <a:t>Specific services company provides</a:t>
            </a:r>
          </a:p>
          <a:p>
            <a:r>
              <a:rPr lang="en-GB" sz="2000" dirty="0"/>
              <a:t>____________________________________________________________________________________________________________________________________________________________________________________________________________________________________________________________________________</a:t>
            </a:r>
          </a:p>
          <a:p>
            <a:r>
              <a:rPr lang="en-GB" sz="2000" dirty="0"/>
              <a:t>3. </a:t>
            </a:r>
            <a:r>
              <a:rPr lang="en-GB" sz="2000" b="1" dirty="0"/>
              <a:t>Who are company’s customers/market competitors?</a:t>
            </a:r>
          </a:p>
          <a:p>
            <a:r>
              <a:rPr lang="en-GB" sz="2000" dirty="0"/>
              <a:t>____________________________________________________________________________________________________________________________________________________________________________________________________________________________________________________________________________</a:t>
            </a:r>
          </a:p>
        </p:txBody>
      </p:sp>
    </p:spTree>
    <p:extLst>
      <p:ext uri="{BB962C8B-B14F-4D97-AF65-F5344CB8AC3E}">
        <p14:creationId xmlns:p14="http://schemas.microsoft.com/office/powerpoint/2010/main" val="1974291155"/>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6EE607-32C1-420E-83F9-CFCB76EF2BD4}"/>
              </a:ext>
            </a:extLst>
          </p:cNvPr>
          <p:cNvSpPr>
            <a:spLocks noGrp="1"/>
          </p:cNvSpPr>
          <p:nvPr>
            <p:ph type="title"/>
          </p:nvPr>
        </p:nvSpPr>
        <p:spPr>
          <a:xfrm>
            <a:off x="437322" y="1233059"/>
            <a:ext cx="7886700" cy="948669"/>
          </a:xfrm>
        </p:spPr>
        <p:txBody>
          <a:bodyPr>
            <a:normAutofit fontScale="90000"/>
          </a:bodyPr>
          <a:lstStyle/>
          <a:p>
            <a:br>
              <a:rPr lang="en-GB" b="1" dirty="0">
                <a:solidFill>
                  <a:srgbClr val="7030A0"/>
                </a:solidFill>
                <a:effectLst>
                  <a:outerShdw blurRad="38100" dist="38100" dir="2700000" algn="tl">
                    <a:srgbClr val="000000">
                      <a:alpha val="43137"/>
                    </a:srgbClr>
                  </a:outerShdw>
                </a:effectLst>
              </a:rPr>
            </a:br>
            <a:br>
              <a:rPr lang="en-GB" b="1" dirty="0">
                <a:solidFill>
                  <a:srgbClr val="7030A0"/>
                </a:solidFill>
                <a:effectLst>
                  <a:outerShdw blurRad="38100" dist="38100" dir="2700000" algn="tl">
                    <a:srgbClr val="000000">
                      <a:alpha val="43137"/>
                    </a:srgbClr>
                  </a:outerShdw>
                </a:effectLst>
              </a:rPr>
            </a:br>
            <a:br>
              <a:rPr lang="en-GB" b="1" dirty="0">
                <a:solidFill>
                  <a:srgbClr val="7030A0"/>
                </a:solidFill>
                <a:effectLst>
                  <a:outerShdw blurRad="38100" dist="38100" dir="2700000" algn="tl">
                    <a:srgbClr val="000000">
                      <a:alpha val="43137"/>
                    </a:srgbClr>
                  </a:outerShdw>
                </a:effectLst>
              </a:rPr>
            </a:br>
            <a:br>
              <a:rPr lang="en-GB" b="1" dirty="0">
                <a:solidFill>
                  <a:srgbClr val="7030A0"/>
                </a:solidFill>
                <a:effectLst>
                  <a:outerShdw blurRad="38100" dist="38100" dir="2700000" algn="tl">
                    <a:srgbClr val="000000">
                      <a:alpha val="43137"/>
                    </a:srgbClr>
                  </a:outerShdw>
                </a:effectLst>
              </a:rPr>
            </a:br>
            <a:r>
              <a:rPr lang="en-GB" b="1" dirty="0">
                <a:effectLst>
                  <a:outerShdw blurRad="38100" dist="38100" dir="2700000" algn="tl">
                    <a:srgbClr val="000000">
                      <a:alpha val="43137"/>
                    </a:srgbClr>
                  </a:outerShdw>
                </a:effectLst>
              </a:rPr>
              <a:t>You will need to forward a </a:t>
            </a:r>
            <a:r>
              <a:rPr lang="en-GB" b="1" dirty="0">
                <a:solidFill>
                  <a:srgbClr val="7030A0"/>
                </a:solidFill>
                <a:effectLst>
                  <a:outerShdw blurRad="38100" dist="38100" dir="2700000" algn="tl">
                    <a:srgbClr val="000000">
                      <a:alpha val="43137"/>
                    </a:srgbClr>
                  </a:outerShdw>
                </a:effectLst>
              </a:rPr>
              <a:t>CV </a:t>
            </a:r>
            <a:r>
              <a:rPr lang="en-GB" b="1" dirty="0">
                <a:effectLst>
                  <a:outerShdw blurRad="38100" dist="38100" dir="2700000" algn="tl">
                    <a:srgbClr val="000000">
                      <a:alpha val="43137"/>
                    </a:srgbClr>
                  </a:outerShdw>
                </a:effectLst>
              </a:rPr>
              <a:t>to your employer in advance of you starting your Work Experience.</a:t>
            </a:r>
            <a:br>
              <a:rPr lang="en-GB" b="1" dirty="0">
                <a:solidFill>
                  <a:srgbClr val="7030A0"/>
                </a:solidFill>
                <a:effectLst>
                  <a:outerShdw blurRad="38100" dist="38100" dir="2700000" algn="tl">
                    <a:srgbClr val="000000">
                      <a:alpha val="43137"/>
                    </a:srgbClr>
                  </a:outerShdw>
                </a:effectLst>
              </a:rPr>
            </a:br>
            <a:br>
              <a:rPr lang="en-GB" b="1" dirty="0">
                <a:solidFill>
                  <a:srgbClr val="7030A0"/>
                </a:solidFill>
                <a:effectLst>
                  <a:outerShdw blurRad="38100" dist="38100" dir="2700000" algn="tl">
                    <a:srgbClr val="000000">
                      <a:alpha val="43137"/>
                    </a:srgbClr>
                  </a:outerShdw>
                </a:effectLst>
              </a:rPr>
            </a:br>
            <a:r>
              <a:rPr lang="en-GB" b="1" dirty="0">
                <a:solidFill>
                  <a:srgbClr val="7030A0"/>
                </a:solidFill>
                <a:effectLst>
                  <a:outerShdw blurRad="38100" dist="38100" dir="2700000" algn="tl">
                    <a:srgbClr val="000000">
                      <a:alpha val="43137"/>
                    </a:srgbClr>
                  </a:outerShdw>
                </a:effectLst>
              </a:rPr>
              <a:t>What is a CV?</a:t>
            </a:r>
            <a:br>
              <a:rPr lang="en-GB" b="1" dirty="0">
                <a:solidFill>
                  <a:srgbClr val="7030A0"/>
                </a:solidFill>
                <a:effectLst>
                  <a:outerShdw blurRad="38100" dist="38100" dir="2700000" algn="tl">
                    <a:srgbClr val="000000">
                      <a:alpha val="43137"/>
                    </a:srgbClr>
                  </a:outerShdw>
                </a:effectLst>
              </a:rPr>
            </a:br>
            <a:br>
              <a:rPr lang="en-GB" b="1" dirty="0">
                <a:solidFill>
                  <a:srgbClr val="7030A0"/>
                </a:solidFill>
                <a:effectLst>
                  <a:outerShdw blurRad="38100" dist="38100" dir="2700000" algn="tl">
                    <a:srgbClr val="000000">
                      <a:alpha val="43137"/>
                    </a:srgbClr>
                  </a:outerShdw>
                </a:effectLst>
              </a:rPr>
            </a:br>
            <a:br>
              <a:rPr lang="en-GB" b="1" dirty="0">
                <a:effectLst>
                  <a:outerShdw blurRad="38100" dist="38100" dir="2700000" algn="tl">
                    <a:srgbClr val="000000">
                      <a:alpha val="43137"/>
                    </a:srgbClr>
                  </a:outerShdw>
                </a:effectLst>
              </a:rPr>
            </a:br>
            <a:br>
              <a:rPr lang="en-GB" b="1" dirty="0">
                <a:effectLst>
                  <a:outerShdw blurRad="38100" dist="38100" dir="2700000" algn="tl">
                    <a:srgbClr val="000000">
                      <a:alpha val="43137"/>
                    </a:srgbClr>
                  </a:outerShdw>
                </a:effectLst>
              </a:rPr>
            </a:br>
            <a:br>
              <a:rPr lang="en-GB" b="1" dirty="0">
                <a:solidFill>
                  <a:srgbClr val="7030A0"/>
                </a:solidFill>
                <a:effectLst>
                  <a:outerShdw blurRad="38100" dist="38100" dir="2700000" algn="tl">
                    <a:srgbClr val="000000">
                      <a:alpha val="43137"/>
                    </a:srgbClr>
                  </a:outerShdw>
                </a:effectLst>
              </a:rPr>
            </a:br>
            <a:br>
              <a:rPr lang="en-GB" b="1" dirty="0">
                <a:solidFill>
                  <a:srgbClr val="7030A0"/>
                </a:solidFill>
                <a:effectLst>
                  <a:outerShdw blurRad="38100" dist="38100" dir="2700000" algn="tl">
                    <a:srgbClr val="000000">
                      <a:alpha val="43137"/>
                    </a:srgbClr>
                  </a:outerShdw>
                </a:effectLst>
              </a:rPr>
            </a:br>
            <a:br>
              <a:rPr lang="en-GB" b="1" dirty="0">
                <a:solidFill>
                  <a:srgbClr val="7030A0"/>
                </a:solidFill>
                <a:effectLst>
                  <a:outerShdw blurRad="38100" dist="38100" dir="2700000" algn="tl">
                    <a:srgbClr val="000000">
                      <a:alpha val="43137"/>
                    </a:srgbClr>
                  </a:outerShdw>
                </a:effectLst>
              </a:rPr>
            </a:br>
            <a:br>
              <a:rPr lang="en-GB" b="1" dirty="0">
                <a:solidFill>
                  <a:srgbClr val="7030A0"/>
                </a:solidFill>
                <a:effectLst>
                  <a:outerShdw blurRad="38100" dist="38100" dir="2700000" algn="tl">
                    <a:srgbClr val="000000">
                      <a:alpha val="43137"/>
                    </a:srgbClr>
                  </a:outerShdw>
                </a:effectLst>
              </a:rPr>
            </a:br>
            <a:endParaRPr lang="en-GB" b="1" dirty="0">
              <a:solidFill>
                <a:srgbClr val="7030A0"/>
              </a:solidFill>
              <a:effectLst>
                <a:outerShdw blurRad="38100" dist="38100" dir="2700000" algn="tl">
                  <a:srgbClr val="000000">
                    <a:alpha val="43137"/>
                  </a:srgbClr>
                </a:outerShdw>
              </a:effectLst>
            </a:endParaRPr>
          </a:p>
        </p:txBody>
      </p:sp>
      <p:sp>
        <p:nvSpPr>
          <p:cNvPr id="6" name="TextBox 5">
            <a:extLst>
              <a:ext uri="{FF2B5EF4-FFF2-40B4-BE49-F238E27FC236}">
                <a16:creationId xmlns:a16="http://schemas.microsoft.com/office/drawing/2014/main" id="{D893A714-364A-4FE1-89EA-21831661D28A}"/>
              </a:ext>
            </a:extLst>
          </p:cNvPr>
          <p:cNvSpPr txBox="1"/>
          <p:nvPr/>
        </p:nvSpPr>
        <p:spPr>
          <a:xfrm>
            <a:off x="437322" y="1593450"/>
            <a:ext cx="8269356" cy="830997"/>
          </a:xfrm>
          <a:prstGeom prst="rect">
            <a:avLst/>
          </a:prstGeom>
          <a:noFill/>
        </p:spPr>
        <p:txBody>
          <a:bodyPr wrap="square" rtlCol="0">
            <a:spAutoFit/>
          </a:bodyPr>
          <a:lstStyle/>
          <a:p>
            <a:pPr defTabSz="685800"/>
            <a:r>
              <a:rPr lang="en-GB" sz="2400" dirty="0">
                <a:solidFill>
                  <a:prstClr val="black"/>
                </a:solidFill>
                <a:latin typeface="Calibri" panose="020F0502020204030204"/>
              </a:rPr>
              <a:t>A </a:t>
            </a:r>
            <a:r>
              <a:rPr lang="en-GB" sz="2400" b="1" dirty="0">
                <a:solidFill>
                  <a:prstClr val="black"/>
                </a:solidFill>
                <a:effectLst>
                  <a:outerShdw blurRad="38100" dist="38100" dir="2700000" algn="tl">
                    <a:srgbClr val="000000">
                      <a:alpha val="43137"/>
                    </a:srgbClr>
                  </a:outerShdw>
                </a:effectLst>
                <a:latin typeface="Calibri" panose="020F0502020204030204"/>
              </a:rPr>
              <a:t>CV</a:t>
            </a:r>
            <a:r>
              <a:rPr lang="en-GB" sz="2400" dirty="0">
                <a:solidFill>
                  <a:prstClr val="black"/>
                </a:solidFill>
                <a:latin typeface="Calibri" panose="020F0502020204030204"/>
              </a:rPr>
              <a:t> stands for </a:t>
            </a:r>
            <a:r>
              <a:rPr lang="en-GB" sz="2400" b="1" dirty="0">
                <a:solidFill>
                  <a:prstClr val="black"/>
                </a:solidFill>
                <a:effectLst>
                  <a:outerShdw blurRad="38100" dist="38100" dir="2700000" algn="tl">
                    <a:srgbClr val="000000">
                      <a:alpha val="43137"/>
                    </a:srgbClr>
                  </a:outerShdw>
                </a:effectLst>
                <a:latin typeface="Calibri" panose="020F0502020204030204"/>
              </a:rPr>
              <a:t>Curriculum Vitae </a:t>
            </a:r>
            <a:r>
              <a:rPr lang="en-GB" sz="2400" dirty="0">
                <a:solidFill>
                  <a:prstClr val="black"/>
                </a:solidFill>
                <a:latin typeface="Calibri" panose="020F0502020204030204"/>
              </a:rPr>
              <a:t>and gives information all about ourselves </a:t>
            </a:r>
            <a:endParaRPr lang="en-GB" sz="2400" b="1" dirty="0">
              <a:solidFill>
                <a:prstClr val="black"/>
              </a:solidFill>
              <a:effectLst>
                <a:outerShdw blurRad="38100" dist="38100" dir="2700000" algn="tl">
                  <a:srgbClr val="000000">
                    <a:alpha val="43137"/>
                  </a:srgbClr>
                </a:outerShdw>
              </a:effectLst>
              <a:latin typeface="Calibri" panose="020F0502020204030204"/>
            </a:endParaRPr>
          </a:p>
        </p:txBody>
      </p:sp>
      <p:sp>
        <p:nvSpPr>
          <p:cNvPr id="7" name="TextBox 6">
            <a:extLst>
              <a:ext uri="{FF2B5EF4-FFF2-40B4-BE49-F238E27FC236}">
                <a16:creationId xmlns:a16="http://schemas.microsoft.com/office/drawing/2014/main" id="{2C365C14-9A72-4754-99A0-5E77B22FE3F7}"/>
              </a:ext>
            </a:extLst>
          </p:cNvPr>
          <p:cNvSpPr txBox="1"/>
          <p:nvPr/>
        </p:nvSpPr>
        <p:spPr>
          <a:xfrm>
            <a:off x="400050" y="2401363"/>
            <a:ext cx="7680463" cy="1200329"/>
          </a:xfrm>
          <a:prstGeom prst="rect">
            <a:avLst/>
          </a:prstGeom>
          <a:noFill/>
        </p:spPr>
        <p:txBody>
          <a:bodyPr wrap="square" rtlCol="0">
            <a:spAutoFit/>
          </a:bodyPr>
          <a:lstStyle/>
          <a:p>
            <a:pPr defTabSz="685800"/>
            <a:r>
              <a:rPr lang="en-GB" sz="2400" b="1" dirty="0">
                <a:solidFill>
                  <a:srgbClr val="7030A0"/>
                </a:solidFill>
                <a:effectLst>
                  <a:outerShdw blurRad="38100" dist="38100" dir="2700000" algn="tl">
                    <a:srgbClr val="000000">
                      <a:alpha val="43137"/>
                    </a:srgbClr>
                  </a:outerShdw>
                </a:effectLst>
                <a:latin typeface="Calibri" panose="020F0502020204030204"/>
              </a:rPr>
              <a:t>What do I need to include on my </a:t>
            </a:r>
            <a:r>
              <a:rPr lang="en-GB" sz="2400" b="1" dirty="0">
                <a:solidFill>
                  <a:prstClr val="black"/>
                </a:solidFill>
                <a:effectLst>
                  <a:outerShdw blurRad="38100" dist="38100" dir="2700000" algn="tl">
                    <a:srgbClr val="000000">
                      <a:alpha val="43137"/>
                    </a:srgbClr>
                  </a:outerShdw>
                </a:effectLst>
                <a:latin typeface="Calibri" panose="020F0502020204030204"/>
              </a:rPr>
              <a:t>CV?</a:t>
            </a:r>
          </a:p>
          <a:p>
            <a:pPr defTabSz="685800"/>
            <a:endParaRPr lang="en-GB" sz="2400" b="1" dirty="0">
              <a:solidFill>
                <a:prstClr val="black"/>
              </a:solidFill>
              <a:effectLst>
                <a:outerShdw blurRad="38100" dist="38100" dir="2700000" algn="tl">
                  <a:srgbClr val="000000">
                    <a:alpha val="43137"/>
                  </a:srgbClr>
                </a:outerShdw>
              </a:effectLst>
              <a:latin typeface="Calibri" panose="020F0502020204030204"/>
            </a:endParaRPr>
          </a:p>
          <a:p>
            <a:pPr defTabSz="685800"/>
            <a:endParaRPr lang="en-GB" sz="2400" b="1" dirty="0">
              <a:solidFill>
                <a:prstClr val="black"/>
              </a:solidFill>
              <a:effectLst>
                <a:outerShdw blurRad="38100" dist="38100" dir="2700000" algn="tl">
                  <a:srgbClr val="000000">
                    <a:alpha val="43137"/>
                  </a:srgbClr>
                </a:outerShdw>
              </a:effectLst>
              <a:latin typeface="Calibri" panose="020F0502020204030204"/>
            </a:endParaRPr>
          </a:p>
        </p:txBody>
      </p:sp>
      <p:sp>
        <p:nvSpPr>
          <p:cNvPr id="8" name="TextBox 7">
            <a:extLst>
              <a:ext uri="{FF2B5EF4-FFF2-40B4-BE49-F238E27FC236}">
                <a16:creationId xmlns:a16="http://schemas.microsoft.com/office/drawing/2014/main" id="{8C72B52E-7A23-4BB2-BF85-D762ADF55498}"/>
              </a:ext>
            </a:extLst>
          </p:cNvPr>
          <p:cNvSpPr txBox="1"/>
          <p:nvPr/>
        </p:nvSpPr>
        <p:spPr>
          <a:xfrm>
            <a:off x="377688" y="2887677"/>
            <a:ext cx="8137663" cy="3116238"/>
          </a:xfrm>
          <a:prstGeom prst="rect">
            <a:avLst/>
          </a:prstGeom>
          <a:noFill/>
        </p:spPr>
        <p:txBody>
          <a:bodyPr wrap="square" rtlCol="0">
            <a:spAutoFit/>
          </a:bodyPr>
          <a:lstStyle/>
          <a:p>
            <a:pPr defTabSz="685800"/>
            <a:r>
              <a:rPr lang="en-GB" sz="2400" dirty="0">
                <a:solidFill>
                  <a:prstClr val="black"/>
                </a:solidFill>
                <a:latin typeface="Calibri" panose="020F0502020204030204"/>
              </a:rPr>
              <a:t>Chat with your partner for two minutes and then make a list of the things you need to include on your </a:t>
            </a:r>
            <a:r>
              <a:rPr lang="en-GB" sz="2400" b="1" dirty="0">
                <a:solidFill>
                  <a:prstClr val="black"/>
                </a:solidFill>
                <a:effectLst>
                  <a:outerShdw blurRad="38100" dist="38100" dir="2700000" algn="tl">
                    <a:srgbClr val="000000">
                      <a:alpha val="43137"/>
                    </a:srgbClr>
                  </a:outerShdw>
                </a:effectLst>
                <a:latin typeface="Calibri" panose="020F0502020204030204"/>
              </a:rPr>
              <a:t>CV</a:t>
            </a:r>
          </a:p>
          <a:p>
            <a:pPr defTabSz="685800"/>
            <a:r>
              <a:rPr lang="en-GB" sz="1350" dirty="0">
                <a:solidFill>
                  <a:prstClr val="black"/>
                </a:solidFill>
                <a:latin typeface="Calibri" panose="020F0502020204030204"/>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p>
        </p:txBody>
      </p:sp>
    </p:spTree>
    <p:extLst>
      <p:ext uri="{BB962C8B-B14F-4D97-AF65-F5344CB8AC3E}">
        <p14:creationId xmlns:p14="http://schemas.microsoft.com/office/powerpoint/2010/main" val="108622731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033718" y="1466053"/>
            <a:ext cx="5724636" cy="300082"/>
          </a:xfrm>
          <a:prstGeom prst="rect">
            <a:avLst/>
          </a:prstGeom>
          <a:noFill/>
        </p:spPr>
        <p:txBody>
          <a:bodyPr wrap="square" rtlCol="0">
            <a:spAutoFit/>
          </a:bodyPr>
          <a:lstStyle/>
          <a:p>
            <a:pPr defTabSz="685800"/>
            <a:endParaRPr lang="en-GB" sz="1350" dirty="0">
              <a:solidFill>
                <a:prstClr val="black"/>
              </a:solidFill>
              <a:latin typeface="Calibri"/>
            </a:endParaRPr>
          </a:p>
        </p:txBody>
      </p:sp>
      <p:sp>
        <p:nvSpPr>
          <p:cNvPr id="4" name="TextBox 3"/>
          <p:cNvSpPr txBox="1"/>
          <p:nvPr/>
        </p:nvSpPr>
        <p:spPr>
          <a:xfrm>
            <a:off x="2033718" y="5427222"/>
            <a:ext cx="5184576" cy="415498"/>
          </a:xfrm>
          <a:prstGeom prst="rect">
            <a:avLst/>
          </a:prstGeom>
          <a:noFill/>
        </p:spPr>
        <p:txBody>
          <a:bodyPr wrap="square" rtlCol="0">
            <a:spAutoFit/>
          </a:bodyPr>
          <a:lstStyle/>
          <a:p>
            <a:pPr algn="ctr" defTabSz="685800"/>
            <a:endParaRPr lang="en-GB" sz="2100" dirty="0">
              <a:solidFill>
                <a:prstClr val="black"/>
              </a:solidFill>
              <a:latin typeface="Calibri"/>
            </a:endParaRPr>
          </a:p>
        </p:txBody>
      </p:sp>
      <p:sp>
        <p:nvSpPr>
          <p:cNvPr id="6" name="TextBox 5"/>
          <p:cNvSpPr txBox="1"/>
          <p:nvPr/>
        </p:nvSpPr>
        <p:spPr>
          <a:xfrm>
            <a:off x="512879" y="240142"/>
            <a:ext cx="8766314" cy="7571303"/>
          </a:xfrm>
          <a:prstGeom prst="rect">
            <a:avLst/>
          </a:prstGeom>
          <a:noFill/>
        </p:spPr>
        <p:txBody>
          <a:bodyPr wrap="square" rtlCol="0">
            <a:spAutoFit/>
          </a:bodyPr>
          <a:lstStyle/>
          <a:p>
            <a:pPr defTabSz="685800"/>
            <a:r>
              <a:rPr lang="en-GB" b="1" dirty="0">
                <a:solidFill>
                  <a:prstClr val="black"/>
                </a:solidFill>
                <a:latin typeface="Calibri"/>
              </a:rPr>
              <a:t>Employers often get hundreds of applications for any job they advertise.</a:t>
            </a:r>
          </a:p>
          <a:p>
            <a:pPr defTabSz="685800"/>
            <a:endParaRPr lang="en-GB" b="1" dirty="0">
              <a:solidFill>
                <a:prstClr val="black"/>
              </a:solidFill>
              <a:latin typeface="Calibri"/>
            </a:endParaRPr>
          </a:p>
          <a:p>
            <a:pPr defTabSz="685800"/>
            <a:r>
              <a:rPr lang="en-GB" b="1" dirty="0">
                <a:solidFill>
                  <a:prstClr val="black"/>
                </a:solidFill>
                <a:latin typeface="Calibri"/>
              </a:rPr>
              <a:t> </a:t>
            </a:r>
            <a:r>
              <a:rPr lang="en-GB" b="1" u="sng" dirty="0">
                <a:solidFill>
                  <a:prstClr val="black"/>
                </a:solidFill>
                <a:latin typeface="Calibri"/>
              </a:rPr>
              <a:t>This means</a:t>
            </a:r>
            <a:r>
              <a:rPr lang="en-GB" b="1" dirty="0">
                <a:solidFill>
                  <a:prstClr val="black"/>
                </a:solidFill>
                <a:latin typeface="Calibri"/>
              </a:rPr>
              <a:t>…</a:t>
            </a:r>
          </a:p>
          <a:p>
            <a:pPr defTabSz="685800"/>
            <a:endParaRPr lang="en-GB" b="1" dirty="0">
              <a:solidFill>
                <a:prstClr val="black"/>
              </a:solidFill>
              <a:latin typeface="Calibri"/>
            </a:endParaRPr>
          </a:p>
          <a:p>
            <a:pPr defTabSz="685800"/>
            <a:r>
              <a:rPr lang="en-GB" b="1" dirty="0">
                <a:solidFill>
                  <a:prstClr val="black"/>
                </a:solidFill>
                <a:latin typeface="Calibri"/>
              </a:rPr>
              <a:t> Your CV will be read and assessed by an employer in about 30 seconds.  </a:t>
            </a:r>
          </a:p>
          <a:p>
            <a:pPr defTabSz="685800"/>
            <a:endParaRPr lang="en-GB" b="1" dirty="0">
              <a:solidFill>
                <a:prstClr val="black"/>
              </a:solidFill>
              <a:latin typeface="Calibri"/>
            </a:endParaRPr>
          </a:p>
          <a:p>
            <a:pPr defTabSz="685800"/>
            <a:r>
              <a:rPr lang="en-GB" b="1" u="sng" dirty="0">
                <a:solidFill>
                  <a:prstClr val="black"/>
                </a:solidFill>
                <a:latin typeface="Calibri"/>
              </a:rPr>
              <a:t>This means</a:t>
            </a:r>
            <a:r>
              <a:rPr lang="en-GB" b="1" dirty="0">
                <a:solidFill>
                  <a:prstClr val="black"/>
                </a:solidFill>
                <a:latin typeface="Calibri"/>
              </a:rPr>
              <a:t>…</a:t>
            </a:r>
          </a:p>
          <a:p>
            <a:pPr defTabSz="685800"/>
            <a:endParaRPr lang="en-GB" b="1" dirty="0">
              <a:solidFill>
                <a:prstClr val="black"/>
              </a:solidFill>
              <a:latin typeface="Calibri"/>
            </a:endParaRPr>
          </a:p>
          <a:p>
            <a:pPr defTabSz="685800"/>
            <a:r>
              <a:rPr lang="en-GB" b="1" dirty="0">
                <a:solidFill>
                  <a:prstClr val="black"/>
                </a:solidFill>
                <a:latin typeface="Calibri"/>
              </a:rPr>
              <a:t>You have only half a minute to convince the employer to take your application to the next stage</a:t>
            </a:r>
          </a:p>
          <a:p>
            <a:pPr defTabSz="685800"/>
            <a:endParaRPr lang="en-GB" b="1" dirty="0">
              <a:solidFill>
                <a:prstClr val="black"/>
              </a:solidFill>
              <a:latin typeface="Calibri"/>
            </a:endParaRPr>
          </a:p>
          <a:p>
            <a:pPr defTabSz="685800"/>
            <a:r>
              <a:rPr lang="en-GB" b="1" dirty="0">
                <a:solidFill>
                  <a:prstClr val="black"/>
                </a:solidFill>
                <a:latin typeface="Calibri"/>
              </a:rPr>
              <a:t>While it is a good idea to have a generic CV to use as a template, you can make the profile/experience/skills sections highly relevant to each role. </a:t>
            </a:r>
          </a:p>
          <a:p>
            <a:pPr defTabSz="685800"/>
            <a:endParaRPr lang="en-GB" b="1" dirty="0">
              <a:solidFill>
                <a:prstClr val="black"/>
              </a:solidFill>
              <a:latin typeface="Calibri"/>
            </a:endParaRPr>
          </a:p>
          <a:p>
            <a:pPr defTabSz="685800"/>
            <a:r>
              <a:rPr lang="en-GB" b="1" dirty="0">
                <a:solidFill>
                  <a:prstClr val="black"/>
                </a:solidFill>
                <a:latin typeface="Calibri"/>
              </a:rPr>
              <a:t>For example, if they ask for specific technical knowledge which you possess, you can really make this stand out.</a:t>
            </a:r>
          </a:p>
          <a:p>
            <a:pPr defTabSz="685800"/>
            <a:endParaRPr lang="en-GB" b="1" dirty="0">
              <a:solidFill>
                <a:prstClr val="black"/>
              </a:solidFill>
              <a:latin typeface="Calibri"/>
            </a:endParaRPr>
          </a:p>
          <a:p>
            <a:pPr defTabSz="685800"/>
            <a:r>
              <a:rPr lang="en-GB" b="1" dirty="0">
                <a:solidFill>
                  <a:prstClr val="black"/>
                </a:solidFill>
                <a:latin typeface="Calibri"/>
              </a:rPr>
              <a:t>Never, ever be tempted to lie or embellish your skills. </a:t>
            </a:r>
          </a:p>
          <a:p>
            <a:pPr defTabSz="685800"/>
            <a:endParaRPr lang="en-GB" b="1" dirty="0">
              <a:solidFill>
                <a:prstClr val="black"/>
              </a:solidFill>
              <a:latin typeface="Calibri"/>
            </a:endParaRPr>
          </a:p>
          <a:p>
            <a:pPr defTabSz="685800"/>
            <a:r>
              <a:rPr lang="en-GB" b="1" dirty="0">
                <a:solidFill>
                  <a:prstClr val="black"/>
                </a:solidFill>
                <a:latin typeface="Calibri"/>
              </a:rPr>
              <a:t>The trick is to highlight your strengths, and knowledge and demonstrate what you will bring to the role. </a:t>
            </a:r>
          </a:p>
          <a:p>
            <a:pPr defTabSz="685800"/>
            <a:endParaRPr lang="en-GB" b="1" dirty="0">
              <a:solidFill>
                <a:prstClr val="black"/>
              </a:solidFill>
              <a:latin typeface="Calibri"/>
            </a:endParaRPr>
          </a:p>
          <a:p>
            <a:pPr defTabSz="685800"/>
            <a:r>
              <a:rPr lang="en-GB" b="1" dirty="0">
                <a:solidFill>
                  <a:prstClr val="black"/>
                </a:solidFill>
                <a:latin typeface="Calibri"/>
              </a:rPr>
              <a:t>You will always be caught in a lie, and this will give you a bad reputation, making your employment prospects rather weak.</a:t>
            </a:r>
          </a:p>
          <a:p>
            <a:pPr defTabSz="685800"/>
            <a:endParaRPr lang="en-GB" sz="1350" b="1" dirty="0">
              <a:solidFill>
                <a:prstClr val="black"/>
              </a:solidFill>
              <a:latin typeface="Calibri"/>
            </a:endParaRPr>
          </a:p>
          <a:p>
            <a:pPr defTabSz="685800"/>
            <a:endParaRPr lang="en-GB" sz="1350" b="1" dirty="0">
              <a:solidFill>
                <a:prstClr val="black"/>
              </a:solidFill>
              <a:latin typeface="Calibri"/>
            </a:endParaRPr>
          </a:p>
          <a:p>
            <a:pPr defTabSz="685800"/>
            <a:endParaRPr lang="en-GB" sz="1350" b="1" dirty="0">
              <a:solidFill>
                <a:prstClr val="black"/>
              </a:solidFill>
              <a:latin typeface="Calibri"/>
            </a:endParaRPr>
          </a:p>
          <a:p>
            <a:pPr defTabSz="685800"/>
            <a:endParaRPr lang="en-GB" sz="1350" b="1" dirty="0">
              <a:solidFill>
                <a:prstClr val="black"/>
              </a:solidFill>
              <a:latin typeface="Calibri"/>
            </a:endParaRPr>
          </a:p>
        </p:txBody>
      </p:sp>
      <p:sp>
        <p:nvSpPr>
          <p:cNvPr id="7" name="TextBox 6"/>
          <p:cNvSpPr txBox="1"/>
          <p:nvPr/>
        </p:nvSpPr>
        <p:spPr>
          <a:xfrm>
            <a:off x="2555776" y="-29980"/>
            <a:ext cx="3618402" cy="461665"/>
          </a:xfrm>
          <a:prstGeom prst="rect">
            <a:avLst/>
          </a:prstGeom>
          <a:noFill/>
        </p:spPr>
        <p:txBody>
          <a:bodyPr wrap="square" rtlCol="0">
            <a:spAutoFit/>
          </a:bodyPr>
          <a:lstStyle/>
          <a:p>
            <a:pPr algn="ctr" defTabSz="685800"/>
            <a:r>
              <a:rPr lang="en-GB" sz="2400" b="1" dirty="0">
                <a:solidFill>
                  <a:srgbClr val="7030A0"/>
                </a:solidFill>
                <a:effectLst>
                  <a:outerShdw blurRad="38100" dist="38100" dir="2700000" algn="tl">
                    <a:srgbClr val="000000">
                      <a:alpha val="43137"/>
                    </a:srgbClr>
                  </a:outerShdw>
                </a:effectLst>
                <a:latin typeface="Calibri"/>
              </a:rPr>
              <a:t>CV Writing</a:t>
            </a:r>
          </a:p>
        </p:txBody>
      </p:sp>
    </p:spTree>
    <p:extLst>
      <p:ext uri="{BB962C8B-B14F-4D97-AF65-F5344CB8AC3E}">
        <p14:creationId xmlns:p14="http://schemas.microsoft.com/office/powerpoint/2010/main" val="8899027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6">
                                            <p:txEl>
                                              <p:pRg st="6" end="6"/>
                                            </p:txEl>
                                          </p:spTgt>
                                        </p:tgtEl>
                                        <p:attrNameLst>
                                          <p:attrName>style.visibility</p:attrName>
                                        </p:attrNameLst>
                                      </p:cBhvr>
                                      <p:to>
                                        <p:strVal val="visible"/>
                                      </p:to>
                                    </p:set>
                                    <p:anim calcmode="lin" valueType="num">
                                      <p:cBhvr additive="base">
                                        <p:cTn id="21"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6" end="6"/>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6">
                                            <p:txEl>
                                              <p:pRg st="8" end="8"/>
                                            </p:txEl>
                                          </p:spTgt>
                                        </p:tgtEl>
                                        <p:attrNameLst>
                                          <p:attrName>style.visibility</p:attrName>
                                        </p:attrNameLst>
                                      </p:cBhvr>
                                      <p:to>
                                        <p:strVal val="visible"/>
                                      </p:to>
                                    </p:set>
                                    <p:anim calcmode="lin" valueType="num">
                                      <p:cBhvr additive="base">
                                        <p:cTn id="25" dur="500" fill="hold"/>
                                        <p:tgtEl>
                                          <p:spTgt spid="6">
                                            <p:txEl>
                                              <p:pRg st="8" end="8"/>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8" end="8"/>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6">
                                            <p:txEl>
                                              <p:pRg st="10" end="10"/>
                                            </p:txEl>
                                          </p:spTgt>
                                        </p:tgtEl>
                                        <p:attrNameLst>
                                          <p:attrName>style.visibility</p:attrName>
                                        </p:attrNameLst>
                                      </p:cBhvr>
                                      <p:to>
                                        <p:strVal val="visible"/>
                                      </p:to>
                                    </p:set>
                                    <p:anim calcmode="lin" valueType="num">
                                      <p:cBhvr additive="base">
                                        <p:cTn id="29" dur="500" fill="hold"/>
                                        <p:tgtEl>
                                          <p:spTgt spid="6">
                                            <p:txEl>
                                              <p:pRg st="10" end="10"/>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6">
                                            <p:txEl>
                                              <p:pRg st="10" end="10"/>
                                            </p:txEl>
                                          </p:spTgt>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6">
                                            <p:txEl>
                                              <p:pRg st="12" end="12"/>
                                            </p:txEl>
                                          </p:spTgt>
                                        </p:tgtEl>
                                        <p:attrNameLst>
                                          <p:attrName>style.visibility</p:attrName>
                                        </p:attrNameLst>
                                      </p:cBhvr>
                                      <p:to>
                                        <p:strVal val="visible"/>
                                      </p:to>
                                    </p:set>
                                    <p:anim calcmode="lin" valueType="num">
                                      <p:cBhvr additive="base">
                                        <p:cTn id="33" dur="500" fill="hold"/>
                                        <p:tgtEl>
                                          <p:spTgt spid="6">
                                            <p:txEl>
                                              <p:pRg st="12" end="12"/>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6">
                                            <p:txEl>
                                              <p:pRg st="12" end="12"/>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nodeType="clickEffect">
                                  <p:stCondLst>
                                    <p:cond delay="0"/>
                                  </p:stCondLst>
                                  <p:childTnLst>
                                    <p:set>
                                      <p:cBhvr>
                                        <p:cTn id="38" dur="1" fill="hold">
                                          <p:stCondLst>
                                            <p:cond delay="0"/>
                                          </p:stCondLst>
                                        </p:cTn>
                                        <p:tgtEl>
                                          <p:spTgt spid="6">
                                            <p:txEl>
                                              <p:pRg st="14" end="14"/>
                                            </p:txEl>
                                          </p:spTgt>
                                        </p:tgtEl>
                                        <p:attrNameLst>
                                          <p:attrName>style.visibility</p:attrName>
                                        </p:attrNameLst>
                                      </p:cBhvr>
                                      <p:to>
                                        <p:strVal val="visible"/>
                                      </p:to>
                                    </p:set>
                                    <p:anim calcmode="lin" valueType="num">
                                      <p:cBhvr additive="base">
                                        <p:cTn id="39" dur="500" fill="hold"/>
                                        <p:tgtEl>
                                          <p:spTgt spid="6">
                                            <p:txEl>
                                              <p:pRg st="14" end="14"/>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6">
                                            <p:txEl>
                                              <p:pRg st="14" end="14"/>
                                            </p:txEl>
                                          </p:spTgt>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0"/>
                                  </p:stCondLst>
                                  <p:childTnLst>
                                    <p:set>
                                      <p:cBhvr>
                                        <p:cTn id="42" dur="1" fill="hold">
                                          <p:stCondLst>
                                            <p:cond delay="0"/>
                                          </p:stCondLst>
                                        </p:cTn>
                                        <p:tgtEl>
                                          <p:spTgt spid="6">
                                            <p:txEl>
                                              <p:pRg st="16" end="16"/>
                                            </p:txEl>
                                          </p:spTgt>
                                        </p:tgtEl>
                                        <p:attrNameLst>
                                          <p:attrName>style.visibility</p:attrName>
                                        </p:attrNameLst>
                                      </p:cBhvr>
                                      <p:to>
                                        <p:strVal val="visible"/>
                                      </p:to>
                                    </p:set>
                                    <p:anim calcmode="lin" valueType="num">
                                      <p:cBhvr additive="base">
                                        <p:cTn id="43" dur="500" fill="hold"/>
                                        <p:tgtEl>
                                          <p:spTgt spid="6">
                                            <p:txEl>
                                              <p:pRg st="16" end="1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
                                            <p:txEl>
                                              <p:pRg st="16" end="16"/>
                                            </p:txEl>
                                          </p:spTgt>
                                        </p:tgtEl>
                                        <p:attrNameLst>
                                          <p:attrName>ppt_y</p:attrName>
                                        </p:attrNameLst>
                                      </p:cBhvr>
                                      <p:tavLst>
                                        <p:tav tm="0">
                                          <p:val>
                                            <p:strVal val="1+#ppt_h/2"/>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6">
                                            <p:txEl>
                                              <p:pRg st="18" end="18"/>
                                            </p:txEl>
                                          </p:spTgt>
                                        </p:tgtEl>
                                        <p:attrNameLst>
                                          <p:attrName>style.visibility</p:attrName>
                                        </p:attrNameLst>
                                      </p:cBhvr>
                                      <p:to>
                                        <p:strVal val="visible"/>
                                      </p:to>
                                    </p:set>
                                    <p:anim calcmode="lin" valueType="num">
                                      <p:cBhvr additive="base">
                                        <p:cTn id="47" dur="500" fill="hold"/>
                                        <p:tgtEl>
                                          <p:spTgt spid="6">
                                            <p:txEl>
                                              <p:pRg st="18" end="18"/>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6">
                                            <p:txEl>
                                              <p:pRg st="18" end="1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817694" y="2078850"/>
            <a:ext cx="5724636" cy="300082"/>
          </a:xfrm>
          <a:prstGeom prst="rect">
            <a:avLst/>
          </a:prstGeom>
          <a:noFill/>
        </p:spPr>
        <p:txBody>
          <a:bodyPr wrap="square" rtlCol="0">
            <a:spAutoFit/>
          </a:bodyPr>
          <a:lstStyle/>
          <a:p>
            <a:pPr defTabSz="685800"/>
            <a:endParaRPr lang="en-GB" sz="1350" dirty="0">
              <a:solidFill>
                <a:prstClr val="black"/>
              </a:solidFill>
              <a:latin typeface="Calibri"/>
            </a:endParaRPr>
          </a:p>
        </p:txBody>
      </p:sp>
      <p:sp>
        <p:nvSpPr>
          <p:cNvPr id="4" name="TextBox 3"/>
          <p:cNvSpPr txBox="1"/>
          <p:nvPr/>
        </p:nvSpPr>
        <p:spPr>
          <a:xfrm>
            <a:off x="2033718" y="5427222"/>
            <a:ext cx="5184576" cy="415498"/>
          </a:xfrm>
          <a:prstGeom prst="rect">
            <a:avLst/>
          </a:prstGeom>
          <a:noFill/>
        </p:spPr>
        <p:txBody>
          <a:bodyPr wrap="square" rtlCol="0">
            <a:spAutoFit/>
          </a:bodyPr>
          <a:lstStyle/>
          <a:p>
            <a:pPr algn="ctr" defTabSz="685800"/>
            <a:endParaRPr lang="en-GB" sz="2100" dirty="0">
              <a:solidFill>
                <a:prstClr val="black"/>
              </a:solidFill>
              <a:latin typeface="Calibri"/>
            </a:endParaRPr>
          </a:p>
        </p:txBody>
      </p:sp>
      <p:sp>
        <p:nvSpPr>
          <p:cNvPr id="7" name="TextBox 6"/>
          <p:cNvSpPr txBox="1"/>
          <p:nvPr/>
        </p:nvSpPr>
        <p:spPr>
          <a:xfrm>
            <a:off x="367088" y="21910"/>
            <a:ext cx="8517835" cy="6763390"/>
          </a:xfrm>
          <a:prstGeom prst="rect">
            <a:avLst/>
          </a:prstGeom>
          <a:noFill/>
        </p:spPr>
        <p:txBody>
          <a:bodyPr wrap="square" rtlCol="0">
            <a:spAutoFit/>
          </a:bodyPr>
          <a:lstStyle/>
          <a:p>
            <a:pPr defTabSz="685800"/>
            <a:r>
              <a:rPr lang="en-GB" sz="2000" b="1" dirty="0">
                <a:solidFill>
                  <a:prstClr val="black"/>
                </a:solidFill>
                <a:latin typeface="Calibri"/>
              </a:rPr>
              <a:t>No two jobs are exactly the same so you should adapt your CV accordingly to reflect the requirements of each job you apply for.</a:t>
            </a:r>
          </a:p>
          <a:p>
            <a:pPr defTabSz="685800"/>
            <a:endParaRPr lang="en-GB" sz="2000" b="1" dirty="0">
              <a:solidFill>
                <a:prstClr val="black"/>
              </a:solidFill>
              <a:latin typeface="Calibri"/>
            </a:endParaRPr>
          </a:p>
          <a:p>
            <a:pPr defTabSz="685800"/>
            <a:r>
              <a:rPr lang="en-GB" sz="2000" b="1" dirty="0">
                <a:solidFill>
                  <a:prstClr val="black"/>
                </a:solidFill>
                <a:latin typeface="Calibri"/>
              </a:rPr>
              <a:t>When a job advert catches your eye, don’t rush in and send your CV straight over in an attempt to beat the competition with speed.</a:t>
            </a:r>
          </a:p>
          <a:p>
            <a:pPr defTabSz="685800"/>
            <a:endParaRPr lang="en-GB" sz="2000" b="1" dirty="0">
              <a:solidFill>
                <a:prstClr val="black"/>
              </a:solidFill>
              <a:latin typeface="Calibri"/>
            </a:endParaRPr>
          </a:p>
          <a:p>
            <a:pPr defTabSz="685800"/>
            <a:r>
              <a:rPr lang="en-GB" sz="2000" b="1" dirty="0">
                <a:solidFill>
                  <a:prstClr val="black"/>
                </a:solidFill>
                <a:latin typeface="Calibri"/>
              </a:rPr>
              <a:t> Instead, focus on beating them with quality.</a:t>
            </a:r>
          </a:p>
          <a:p>
            <a:pPr defTabSz="685800"/>
            <a:endParaRPr lang="en-GB" sz="2000" b="1" dirty="0">
              <a:solidFill>
                <a:prstClr val="black"/>
              </a:solidFill>
              <a:latin typeface="Calibri"/>
            </a:endParaRPr>
          </a:p>
          <a:p>
            <a:pPr defTabSz="685800"/>
            <a:r>
              <a:rPr lang="en-GB" sz="2000" b="1" dirty="0">
                <a:solidFill>
                  <a:prstClr val="black"/>
                </a:solidFill>
                <a:latin typeface="Calibri"/>
              </a:rPr>
              <a:t>You won’t always tick every box for a vacancy and it’s important that you understand your shortfalls so that you can deal with them.</a:t>
            </a:r>
          </a:p>
          <a:p>
            <a:pPr defTabSz="685800"/>
            <a:endParaRPr lang="en-GB" sz="2000" b="1" dirty="0">
              <a:solidFill>
                <a:prstClr val="black"/>
              </a:solidFill>
              <a:latin typeface="Calibri"/>
            </a:endParaRPr>
          </a:p>
          <a:p>
            <a:pPr defTabSz="685800"/>
            <a:r>
              <a:rPr lang="en-GB" sz="2000" b="1" dirty="0">
                <a:solidFill>
                  <a:prstClr val="black"/>
                </a:solidFill>
                <a:latin typeface="Calibri"/>
              </a:rPr>
              <a:t>If you are missing certain experience or knowledge from the requirements, then you need to </a:t>
            </a:r>
            <a:r>
              <a:rPr lang="en-GB" sz="2000" b="1" dirty="0">
                <a:solidFill>
                  <a:srgbClr val="7030A0"/>
                </a:solidFill>
                <a:effectLst>
                  <a:outerShdw blurRad="38100" dist="38100" dir="2700000" algn="tl">
                    <a:srgbClr val="000000">
                      <a:alpha val="43137"/>
                    </a:srgbClr>
                  </a:outerShdw>
                </a:effectLst>
                <a:latin typeface="Calibri" panose="020F0502020204030204"/>
              </a:rPr>
              <a:t>be creative </a:t>
            </a:r>
            <a:r>
              <a:rPr lang="en-GB" sz="2000" b="1" dirty="0">
                <a:solidFill>
                  <a:prstClr val="black"/>
                </a:solidFill>
                <a:latin typeface="Calibri" panose="020F0502020204030204"/>
              </a:rPr>
              <a:t>and think about similar experiences or </a:t>
            </a:r>
            <a:r>
              <a:rPr lang="en-GB" sz="2000" b="1" dirty="0">
                <a:solidFill>
                  <a:srgbClr val="7030A0"/>
                </a:solidFill>
                <a:effectLst>
                  <a:outerShdw blurRad="38100" dist="38100" dir="2700000" algn="tl">
                    <a:srgbClr val="000000">
                      <a:alpha val="43137"/>
                    </a:srgbClr>
                  </a:outerShdw>
                </a:effectLst>
                <a:latin typeface="Calibri" panose="020F0502020204030204"/>
              </a:rPr>
              <a:t>transferable skills </a:t>
            </a:r>
            <a:r>
              <a:rPr lang="en-GB" sz="2000" b="1" dirty="0">
                <a:solidFill>
                  <a:prstClr val="black"/>
                </a:solidFill>
                <a:latin typeface="Calibri" panose="020F0502020204030204"/>
              </a:rPr>
              <a:t>that you can highlight in your CV to ensure you still look like a good candidate on paper.</a:t>
            </a:r>
          </a:p>
          <a:p>
            <a:pPr defTabSz="685800"/>
            <a:endParaRPr lang="en-GB" sz="2000" b="1" dirty="0">
              <a:solidFill>
                <a:prstClr val="black"/>
              </a:solidFill>
              <a:latin typeface="Calibri" panose="020F0502020204030204"/>
            </a:endParaRPr>
          </a:p>
          <a:p>
            <a:pPr defTabSz="685800"/>
            <a:r>
              <a:rPr lang="en-GB" sz="2000" b="1" dirty="0">
                <a:solidFill>
                  <a:prstClr val="black"/>
                </a:solidFill>
                <a:latin typeface="Calibri" panose="020F0502020204030204"/>
              </a:rPr>
              <a:t>The information you </a:t>
            </a:r>
            <a:r>
              <a:rPr lang="en-GB" sz="2000" b="1" dirty="0">
                <a:solidFill>
                  <a:srgbClr val="7030A0"/>
                </a:solidFill>
                <a:effectLst>
                  <a:outerShdw blurRad="38100" dist="38100" dir="2700000" algn="tl">
                    <a:srgbClr val="000000">
                      <a:alpha val="43137"/>
                    </a:srgbClr>
                  </a:outerShdw>
                </a:effectLst>
                <a:latin typeface="Calibri" panose="020F0502020204030204"/>
              </a:rPr>
              <a:t>leave out </a:t>
            </a:r>
            <a:r>
              <a:rPr lang="en-GB" sz="2000" b="1" dirty="0">
                <a:solidFill>
                  <a:prstClr val="black"/>
                </a:solidFill>
                <a:latin typeface="Calibri" panose="020F0502020204030204"/>
              </a:rPr>
              <a:t>is just as important as the information you </a:t>
            </a:r>
            <a:r>
              <a:rPr lang="en-GB" sz="2000" b="1" dirty="0">
                <a:solidFill>
                  <a:srgbClr val="7030A0"/>
                </a:solidFill>
                <a:effectLst>
                  <a:outerShdw blurRad="38100" dist="38100" dir="2700000" algn="tl">
                    <a:srgbClr val="000000">
                      <a:alpha val="43137"/>
                    </a:srgbClr>
                  </a:outerShdw>
                </a:effectLst>
                <a:latin typeface="Calibri" panose="020F0502020204030204"/>
              </a:rPr>
              <a:t>include</a:t>
            </a:r>
            <a:r>
              <a:rPr lang="en-GB" sz="2000" b="1" dirty="0">
                <a:solidFill>
                  <a:prstClr val="black"/>
                </a:solidFill>
                <a:latin typeface="Calibri" panose="020F0502020204030204"/>
              </a:rPr>
              <a:t>.</a:t>
            </a:r>
          </a:p>
          <a:p>
            <a:pPr defTabSz="685800"/>
            <a:endParaRPr lang="en-GB" sz="2000" b="1" dirty="0">
              <a:solidFill>
                <a:prstClr val="black"/>
              </a:solidFill>
              <a:latin typeface="Calibri" panose="020F0502020204030204"/>
            </a:endParaRPr>
          </a:p>
          <a:p>
            <a:pPr defTabSz="685800"/>
            <a:r>
              <a:rPr lang="en-GB" sz="2000" b="1" dirty="0">
                <a:solidFill>
                  <a:srgbClr val="7030A0"/>
                </a:solidFill>
                <a:effectLst>
                  <a:outerShdw blurRad="38100" dist="38100" dir="2700000" algn="tl">
                    <a:srgbClr val="000000">
                      <a:alpha val="43137"/>
                    </a:srgbClr>
                  </a:outerShdw>
                </a:effectLst>
                <a:latin typeface="Calibri" panose="020F0502020204030204"/>
              </a:rPr>
              <a:t>DO NOT </a:t>
            </a:r>
            <a:r>
              <a:rPr lang="en-GB" sz="2000" b="1" dirty="0">
                <a:solidFill>
                  <a:prstClr val="black"/>
                </a:solidFill>
                <a:latin typeface="Calibri" panose="020F0502020204030204"/>
              </a:rPr>
              <a:t>fill your CV up with skills and knowledge that are </a:t>
            </a:r>
            <a:r>
              <a:rPr lang="en-GB" sz="2000" b="1" dirty="0">
                <a:solidFill>
                  <a:srgbClr val="7030A0"/>
                </a:solidFill>
                <a:effectLst>
                  <a:outerShdw blurRad="38100" dist="38100" dir="2700000" algn="tl">
                    <a:srgbClr val="000000">
                      <a:alpha val="43137"/>
                    </a:srgbClr>
                  </a:outerShdw>
                </a:effectLst>
                <a:latin typeface="Calibri" panose="020F0502020204030204"/>
              </a:rPr>
              <a:t>not being mentioned </a:t>
            </a:r>
            <a:r>
              <a:rPr lang="en-GB" sz="2000" b="1" dirty="0">
                <a:solidFill>
                  <a:prstClr val="black"/>
                </a:solidFill>
                <a:latin typeface="Calibri" panose="020F0502020204030204"/>
              </a:rPr>
              <a:t>in the job advert.</a:t>
            </a:r>
          </a:p>
          <a:p>
            <a:pPr defTabSz="685800"/>
            <a:endParaRPr lang="en-GB" sz="1350" b="1" dirty="0">
              <a:solidFill>
                <a:prstClr val="black"/>
              </a:solidFill>
              <a:latin typeface="Calibri" panose="020F0502020204030204"/>
            </a:endParaRPr>
          </a:p>
        </p:txBody>
      </p:sp>
    </p:spTree>
    <p:extLst>
      <p:ext uri="{BB962C8B-B14F-4D97-AF65-F5344CB8AC3E}">
        <p14:creationId xmlns:p14="http://schemas.microsoft.com/office/powerpoint/2010/main" val="9618426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7">
                                            <p:txEl>
                                              <p:pRg st="10" end="1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7">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817694" y="2078850"/>
            <a:ext cx="5724636" cy="300082"/>
          </a:xfrm>
          <a:prstGeom prst="rect">
            <a:avLst/>
          </a:prstGeom>
          <a:noFill/>
        </p:spPr>
        <p:txBody>
          <a:bodyPr wrap="square" rtlCol="0">
            <a:spAutoFit/>
          </a:bodyPr>
          <a:lstStyle/>
          <a:p>
            <a:pPr defTabSz="685800"/>
            <a:endParaRPr lang="en-GB" sz="1350" dirty="0">
              <a:solidFill>
                <a:prstClr val="black"/>
              </a:solidFill>
              <a:latin typeface="Calibri"/>
            </a:endParaRPr>
          </a:p>
        </p:txBody>
      </p:sp>
      <p:sp>
        <p:nvSpPr>
          <p:cNvPr id="4" name="TextBox 3"/>
          <p:cNvSpPr txBox="1"/>
          <p:nvPr/>
        </p:nvSpPr>
        <p:spPr>
          <a:xfrm>
            <a:off x="2033718" y="5427222"/>
            <a:ext cx="5184576" cy="415498"/>
          </a:xfrm>
          <a:prstGeom prst="rect">
            <a:avLst/>
          </a:prstGeom>
          <a:noFill/>
        </p:spPr>
        <p:txBody>
          <a:bodyPr wrap="square" rtlCol="0">
            <a:spAutoFit/>
          </a:bodyPr>
          <a:lstStyle/>
          <a:p>
            <a:pPr algn="ctr" defTabSz="685800"/>
            <a:endParaRPr lang="en-GB" sz="2100" dirty="0">
              <a:solidFill>
                <a:prstClr val="black"/>
              </a:solidFill>
              <a:latin typeface="Calibri"/>
            </a:endParaRPr>
          </a:p>
        </p:txBody>
      </p:sp>
      <p:sp>
        <p:nvSpPr>
          <p:cNvPr id="2" name="TextBox 1"/>
          <p:cNvSpPr txBox="1"/>
          <p:nvPr/>
        </p:nvSpPr>
        <p:spPr>
          <a:xfrm>
            <a:off x="104361" y="188640"/>
            <a:ext cx="8935278" cy="7755969"/>
          </a:xfrm>
          <a:prstGeom prst="rect">
            <a:avLst/>
          </a:prstGeom>
          <a:noFill/>
        </p:spPr>
        <p:txBody>
          <a:bodyPr wrap="square" rtlCol="0">
            <a:spAutoFit/>
          </a:bodyPr>
          <a:lstStyle/>
          <a:p>
            <a:pPr algn="ctr" defTabSz="685800"/>
            <a:r>
              <a:rPr lang="en-GB" sz="2400" b="1" u="sng" dirty="0">
                <a:solidFill>
                  <a:prstClr val="black"/>
                </a:solidFill>
                <a:latin typeface="Calibri"/>
              </a:rPr>
              <a:t>Adjust your personal statement</a:t>
            </a:r>
          </a:p>
          <a:p>
            <a:pPr defTabSz="685800"/>
            <a:r>
              <a:rPr lang="en-GB" sz="2400" b="1" dirty="0">
                <a:solidFill>
                  <a:prstClr val="black"/>
                </a:solidFill>
                <a:latin typeface="Calibri"/>
              </a:rPr>
              <a:t> </a:t>
            </a:r>
          </a:p>
          <a:p>
            <a:pPr defTabSz="685800"/>
            <a:r>
              <a:rPr lang="en-GB" sz="1500" b="1" dirty="0">
                <a:solidFill>
                  <a:prstClr val="black"/>
                </a:solidFill>
                <a:latin typeface="Calibri"/>
              </a:rPr>
              <a:t>Your </a:t>
            </a:r>
            <a:r>
              <a:rPr lang="en-GB" sz="1500" b="1" dirty="0">
                <a:solidFill>
                  <a:srgbClr val="7030A0"/>
                </a:solidFill>
                <a:effectLst>
                  <a:outerShdw blurRad="38100" dist="38100" dir="2700000" algn="tl">
                    <a:srgbClr val="000000">
                      <a:alpha val="43137"/>
                    </a:srgbClr>
                  </a:outerShdw>
                </a:effectLst>
                <a:latin typeface="Calibri"/>
              </a:rPr>
              <a:t>personal profile </a:t>
            </a:r>
            <a:r>
              <a:rPr lang="en-GB" sz="1500" b="1" dirty="0">
                <a:solidFill>
                  <a:prstClr val="black"/>
                </a:solidFill>
                <a:latin typeface="Calibri"/>
              </a:rPr>
              <a:t>sits at the top of your CV so it will be the very first thing a recruiter sees upon opening it. It needs to be eye-catching and interesting enough to ‘draw’ the reader (the employer/recruiter) in. </a:t>
            </a:r>
          </a:p>
          <a:p>
            <a:pPr defTabSz="685800"/>
            <a:endParaRPr lang="en-GB" sz="1500" b="1" dirty="0">
              <a:solidFill>
                <a:prstClr val="black"/>
              </a:solidFill>
              <a:latin typeface="Calibri"/>
            </a:endParaRPr>
          </a:p>
          <a:p>
            <a:pPr defTabSz="685800"/>
            <a:r>
              <a:rPr lang="en-GB" sz="1500" b="1" dirty="0">
                <a:solidFill>
                  <a:prstClr val="black"/>
                </a:solidFill>
                <a:latin typeface="Calibri"/>
              </a:rPr>
              <a:t>For this reason, you need to make sure that it </a:t>
            </a:r>
            <a:r>
              <a:rPr lang="en-GB" sz="1500" b="1" dirty="0">
                <a:solidFill>
                  <a:srgbClr val="7030A0"/>
                </a:solidFill>
                <a:effectLst>
                  <a:outerShdw blurRad="38100" dist="38100" dir="2700000" algn="tl">
                    <a:srgbClr val="000000">
                      <a:alpha val="43137"/>
                    </a:srgbClr>
                  </a:outerShdw>
                </a:effectLst>
                <a:latin typeface="Calibri"/>
              </a:rPr>
              <a:t>stands out </a:t>
            </a:r>
            <a:r>
              <a:rPr lang="en-GB" sz="1500" b="1" dirty="0">
                <a:solidFill>
                  <a:prstClr val="black"/>
                </a:solidFill>
                <a:latin typeface="Calibri"/>
              </a:rPr>
              <a:t>with the skills, experience and knowledge that is </a:t>
            </a:r>
            <a:r>
              <a:rPr lang="en-GB" sz="1500" b="1" dirty="0">
                <a:solidFill>
                  <a:srgbClr val="7030A0"/>
                </a:solidFill>
                <a:effectLst>
                  <a:outerShdw blurRad="38100" dist="38100" dir="2700000" algn="tl">
                    <a:srgbClr val="000000">
                      <a:alpha val="43137"/>
                    </a:srgbClr>
                  </a:outerShdw>
                </a:effectLst>
                <a:latin typeface="Calibri"/>
              </a:rPr>
              <a:t>required for the particular role</a:t>
            </a:r>
            <a:r>
              <a:rPr lang="en-GB" sz="1500" b="1" dirty="0">
                <a:solidFill>
                  <a:prstClr val="black"/>
                </a:solidFill>
                <a:latin typeface="Calibri"/>
              </a:rPr>
              <a:t>.</a:t>
            </a:r>
          </a:p>
          <a:p>
            <a:pPr defTabSz="685800"/>
            <a:endParaRPr lang="en-GB" sz="1500" b="1" dirty="0">
              <a:solidFill>
                <a:prstClr val="black"/>
              </a:solidFill>
              <a:latin typeface="Calibri"/>
            </a:endParaRPr>
          </a:p>
          <a:p>
            <a:pPr defTabSz="685800"/>
            <a:r>
              <a:rPr lang="en-GB" sz="1500" b="1" dirty="0">
                <a:solidFill>
                  <a:prstClr val="black"/>
                </a:solidFill>
                <a:latin typeface="Calibri"/>
              </a:rPr>
              <a:t>Look at the example on the next page of what to include in your personal statements and then use the space below to start to draft your own.</a:t>
            </a:r>
          </a:p>
          <a:p>
            <a:pPr defTabSz="685800"/>
            <a:r>
              <a:rPr lang="en-GB" sz="1500" dirty="0">
                <a:solidFill>
                  <a:prstClr val="black"/>
                </a:solidFill>
                <a:latin typeface="Calibri"/>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p>
          <a:p>
            <a:pPr defTabSz="685800"/>
            <a:endParaRPr lang="en-GB" sz="1500" b="1" dirty="0">
              <a:solidFill>
                <a:prstClr val="black"/>
              </a:solidFill>
              <a:latin typeface="Calibri"/>
            </a:endParaRPr>
          </a:p>
          <a:p>
            <a:pPr defTabSz="685800"/>
            <a:endParaRPr lang="en-GB" sz="1500" b="1" dirty="0">
              <a:solidFill>
                <a:prstClr val="black"/>
              </a:solidFill>
              <a:latin typeface="Calibri"/>
            </a:endParaRPr>
          </a:p>
          <a:p>
            <a:pPr defTabSz="685800"/>
            <a:endParaRPr lang="en-GB" sz="1500" b="1" dirty="0">
              <a:solidFill>
                <a:prstClr val="black"/>
              </a:solidFill>
              <a:latin typeface="Calibri"/>
            </a:endParaRPr>
          </a:p>
          <a:p>
            <a:pPr defTabSz="685800"/>
            <a:endParaRPr lang="en-GB" sz="1500" b="1" dirty="0">
              <a:solidFill>
                <a:prstClr val="black"/>
              </a:solidFill>
              <a:latin typeface="Calibri"/>
            </a:endParaRPr>
          </a:p>
          <a:p>
            <a:pPr defTabSz="685800"/>
            <a:endParaRPr lang="en-GB" sz="1500" b="1" dirty="0">
              <a:solidFill>
                <a:prstClr val="black"/>
              </a:solidFill>
              <a:latin typeface="Calibri"/>
            </a:endParaRPr>
          </a:p>
        </p:txBody>
      </p:sp>
    </p:spTree>
    <p:extLst>
      <p:ext uri="{BB962C8B-B14F-4D97-AF65-F5344CB8AC3E}">
        <p14:creationId xmlns:p14="http://schemas.microsoft.com/office/powerpoint/2010/main" val="24336672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893BFC6-79C3-41C6-A620-5C00E850C3D5}"/>
              </a:ext>
            </a:extLst>
          </p:cNvPr>
          <p:cNvPicPr>
            <a:picLocks noChangeAspect="1"/>
          </p:cNvPicPr>
          <p:nvPr/>
        </p:nvPicPr>
        <p:blipFill>
          <a:blip r:embed="rId2"/>
          <a:stretch>
            <a:fillRect/>
          </a:stretch>
        </p:blipFill>
        <p:spPr>
          <a:xfrm>
            <a:off x="311184" y="306376"/>
            <a:ext cx="3966070" cy="5858141"/>
          </a:xfrm>
          <a:prstGeom prst="rect">
            <a:avLst/>
          </a:prstGeom>
          <a:ln>
            <a:solidFill>
              <a:schemeClr val="tx1"/>
            </a:solidFill>
          </a:ln>
        </p:spPr>
      </p:pic>
      <p:pic>
        <p:nvPicPr>
          <p:cNvPr id="8" name="Picture 7">
            <a:extLst>
              <a:ext uri="{FF2B5EF4-FFF2-40B4-BE49-F238E27FC236}">
                <a16:creationId xmlns:a16="http://schemas.microsoft.com/office/drawing/2014/main" id="{A6892DEC-4B40-4B11-A16A-967F8C72BD80}"/>
              </a:ext>
            </a:extLst>
          </p:cNvPr>
          <p:cNvPicPr>
            <a:picLocks noChangeAspect="1"/>
          </p:cNvPicPr>
          <p:nvPr/>
        </p:nvPicPr>
        <p:blipFill>
          <a:blip r:embed="rId3"/>
          <a:stretch>
            <a:fillRect/>
          </a:stretch>
        </p:blipFill>
        <p:spPr>
          <a:xfrm>
            <a:off x="4572000" y="332656"/>
            <a:ext cx="4254102" cy="5953149"/>
          </a:xfrm>
          <a:prstGeom prst="rect">
            <a:avLst/>
          </a:prstGeom>
        </p:spPr>
      </p:pic>
    </p:spTree>
    <p:extLst>
      <p:ext uri="{BB962C8B-B14F-4D97-AF65-F5344CB8AC3E}">
        <p14:creationId xmlns:p14="http://schemas.microsoft.com/office/powerpoint/2010/main" val="313645943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9588DA-2F0C-4F15-80D6-27C3ABDF8B6F}"/>
              </a:ext>
            </a:extLst>
          </p:cNvPr>
          <p:cNvSpPr>
            <a:spLocks noGrp="1"/>
          </p:cNvSpPr>
          <p:nvPr>
            <p:ph type="title"/>
          </p:nvPr>
        </p:nvSpPr>
        <p:spPr>
          <a:xfrm>
            <a:off x="628650" y="3148"/>
            <a:ext cx="7886700" cy="994172"/>
          </a:xfrm>
        </p:spPr>
        <p:txBody>
          <a:bodyPr/>
          <a:lstStyle/>
          <a:p>
            <a:pPr algn="ctr"/>
            <a:r>
              <a:rPr lang="en-GB" b="1" dirty="0">
                <a:effectLst>
                  <a:outerShdw blurRad="38100" dist="38100" dir="2700000" algn="tl">
                    <a:srgbClr val="000000">
                      <a:alpha val="43137"/>
                    </a:srgbClr>
                  </a:outerShdw>
                </a:effectLst>
              </a:rPr>
              <a:t>Writing your CV</a:t>
            </a:r>
          </a:p>
        </p:txBody>
      </p:sp>
      <p:pic>
        <p:nvPicPr>
          <p:cNvPr id="4" name="Picture 3">
            <a:extLst>
              <a:ext uri="{FF2B5EF4-FFF2-40B4-BE49-F238E27FC236}">
                <a16:creationId xmlns:a16="http://schemas.microsoft.com/office/drawing/2014/main" id="{0CC4382D-0546-45E8-94AB-8DEF2A6279A8}"/>
              </a:ext>
            </a:extLst>
          </p:cNvPr>
          <p:cNvPicPr>
            <a:picLocks noChangeAspect="1"/>
          </p:cNvPicPr>
          <p:nvPr/>
        </p:nvPicPr>
        <p:blipFill>
          <a:blip r:embed="rId2"/>
          <a:stretch>
            <a:fillRect/>
          </a:stretch>
        </p:blipFill>
        <p:spPr>
          <a:xfrm>
            <a:off x="532448" y="1268760"/>
            <a:ext cx="8079104" cy="4825626"/>
          </a:xfrm>
          <a:prstGeom prst="rect">
            <a:avLst/>
          </a:prstGeom>
        </p:spPr>
      </p:pic>
    </p:spTree>
    <p:extLst>
      <p:ext uri="{BB962C8B-B14F-4D97-AF65-F5344CB8AC3E}">
        <p14:creationId xmlns:p14="http://schemas.microsoft.com/office/powerpoint/2010/main" val="337315040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5739DDD-8C53-4E4F-BE60-B5573F5F1FF8}"/>
              </a:ext>
            </a:extLst>
          </p:cNvPr>
          <p:cNvPicPr>
            <a:picLocks noChangeAspect="1"/>
          </p:cNvPicPr>
          <p:nvPr/>
        </p:nvPicPr>
        <p:blipFill>
          <a:blip r:embed="rId2"/>
          <a:stretch>
            <a:fillRect/>
          </a:stretch>
        </p:blipFill>
        <p:spPr>
          <a:xfrm>
            <a:off x="165712" y="476672"/>
            <a:ext cx="8812575" cy="6120679"/>
          </a:xfrm>
          <a:prstGeom prst="rect">
            <a:avLst/>
          </a:prstGeom>
          <a:ln>
            <a:solidFill>
              <a:schemeClr val="tx1"/>
            </a:solidFill>
          </a:ln>
        </p:spPr>
      </p:pic>
    </p:spTree>
    <p:extLst>
      <p:ext uri="{BB962C8B-B14F-4D97-AF65-F5344CB8AC3E}">
        <p14:creationId xmlns:p14="http://schemas.microsoft.com/office/powerpoint/2010/main" val="17407857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126BBB2-2859-4B93-BC34-C3ABCC9037A7}"/>
              </a:ext>
            </a:extLst>
          </p:cNvPr>
          <p:cNvSpPr txBox="1"/>
          <p:nvPr/>
        </p:nvSpPr>
        <p:spPr>
          <a:xfrm>
            <a:off x="616226" y="332656"/>
            <a:ext cx="7911548" cy="1154162"/>
          </a:xfrm>
          <a:prstGeom prst="rect">
            <a:avLst/>
          </a:prstGeom>
          <a:noFill/>
        </p:spPr>
        <p:txBody>
          <a:bodyPr wrap="square" rtlCol="0">
            <a:spAutoFit/>
          </a:bodyPr>
          <a:lstStyle/>
          <a:p>
            <a:pPr defTabSz="685800"/>
            <a:r>
              <a:rPr lang="en-GB" sz="2700" b="1" dirty="0">
                <a:solidFill>
                  <a:srgbClr val="7030A0"/>
                </a:solidFill>
                <a:effectLst>
                  <a:outerShdw blurRad="38100" dist="38100" dir="2700000" algn="tl">
                    <a:srgbClr val="000000">
                      <a:alpha val="43137"/>
                    </a:srgbClr>
                  </a:outerShdw>
                </a:effectLst>
                <a:latin typeface="Calibri" panose="020F0502020204030204"/>
              </a:rPr>
              <a:t>Action words for your CV and application form.</a:t>
            </a:r>
          </a:p>
          <a:p>
            <a:pPr defTabSz="685800"/>
            <a:r>
              <a:rPr lang="en-GB" sz="1500" b="1" dirty="0">
                <a:solidFill>
                  <a:prstClr val="black"/>
                </a:solidFill>
                <a:latin typeface="Calibri" panose="020F0502020204030204"/>
              </a:rPr>
              <a:t>Don't try to use them all at once - but they will help to offer some ideas for a more dynamic CV</a:t>
            </a:r>
          </a:p>
          <a:p>
            <a:pPr defTabSz="685800"/>
            <a:endParaRPr lang="en-GB" sz="2700" b="1" dirty="0">
              <a:solidFill>
                <a:srgbClr val="7030A0"/>
              </a:solidFill>
              <a:effectLst>
                <a:outerShdw blurRad="38100" dist="38100" dir="2700000" algn="tl">
                  <a:srgbClr val="000000">
                    <a:alpha val="43137"/>
                  </a:srgbClr>
                </a:outerShdw>
              </a:effectLst>
              <a:latin typeface="Calibri" panose="020F0502020204030204"/>
            </a:endParaRPr>
          </a:p>
        </p:txBody>
      </p:sp>
      <p:graphicFrame>
        <p:nvGraphicFramePr>
          <p:cNvPr id="4" name="Table 3">
            <a:extLst>
              <a:ext uri="{FF2B5EF4-FFF2-40B4-BE49-F238E27FC236}">
                <a16:creationId xmlns:a16="http://schemas.microsoft.com/office/drawing/2014/main" id="{0DFF6BC7-A790-4194-A5E8-1430CC53E98E}"/>
              </a:ext>
            </a:extLst>
          </p:cNvPr>
          <p:cNvGraphicFramePr>
            <a:graphicFrameLocks noGrp="1"/>
          </p:cNvGraphicFramePr>
          <p:nvPr>
            <p:extLst>
              <p:ext uri="{D42A27DB-BD31-4B8C-83A1-F6EECF244321}">
                <p14:modId xmlns:p14="http://schemas.microsoft.com/office/powerpoint/2010/main" val="669044523"/>
              </p:ext>
            </p:extLst>
          </p:nvPr>
        </p:nvGraphicFramePr>
        <p:xfrm>
          <a:off x="251520" y="1196752"/>
          <a:ext cx="8640958" cy="5328600"/>
        </p:xfrm>
        <a:graphic>
          <a:graphicData uri="http://schemas.openxmlformats.org/drawingml/2006/table">
            <a:tbl>
              <a:tblPr firstRow="1" firstCol="1" bandRow="1"/>
              <a:tblGrid>
                <a:gridCol w="2851516">
                  <a:extLst>
                    <a:ext uri="{9D8B030D-6E8A-4147-A177-3AD203B41FA5}">
                      <a16:colId xmlns:a16="http://schemas.microsoft.com/office/drawing/2014/main" val="3199913973"/>
                    </a:ext>
                  </a:extLst>
                </a:gridCol>
                <a:gridCol w="2851516">
                  <a:extLst>
                    <a:ext uri="{9D8B030D-6E8A-4147-A177-3AD203B41FA5}">
                      <a16:colId xmlns:a16="http://schemas.microsoft.com/office/drawing/2014/main" val="3932705874"/>
                    </a:ext>
                  </a:extLst>
                </a:gridCol>
                <a:gridCol w="2937926">
                  <a:extLst>
                    <a:ext uri="{9D8B030D-6E8A-4147-A177-3AD203B41FA5}">
                      <a16:colId xmlns:a16="http://schemas.microsoft.com/office/drawing/2014/main" val="216564263"/>
                    </a:ext>
                  </a:extLst>
                </a:gridCol>
              </a:tblGrid>
              <a:tr h="355240">
                <a:tc>
                  <a:txBody>
                    <a:bodyPr/>
                    <a:lstStyle/>
                    <a:p>
                      <a:pPr>
                        <a:lnSpc>
                          <a:spcPct val="115000"/>
                        </a:lnSpc>
                        <a:spcAft>
                          <a:spcPts val="1000"/>
                        </a:spcAft>
                      </a:pPr>
                      <a:r>
                        <a:rPr lang="en-GB" sz="900" u="none" strike="noStrike"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hlinkClick r:id="rId2"/>
                        </a:rPr>
                        <a:t>Planned</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txBody>
                  <a:tcPr marL="7144" marR="7144" marT="7144" marB="7144" anchor="ctr">
                    <a:lnL>
                      <a:noFill/>
                    </a:lnL>
                    <a:lnR>
                      <a:noFill/>
                    </a:lnR>
                    <a:lnT>
                      <a:noFill/>
                    </a:lnT>
                    <a:lnB>
                      <a:noFill/>
                    </a:lnB>
                    <a:solidFill>
                      <a:srgbClr val="FFFFCC"/>
                    </a:solidFill>
                  </a:tcPr>
                </a:tc>
                <a:tc>
                  <a:txBody>
                    <a:bodyPr/>
                    <a:lstStyle/>
                    <a:p>
                      <a:pPr>
                        <a:lnSpc>
                          <a:spcPct val="115000"/>
                        </a:lnSpc>
                        <a:spcAft>
                          <a:spcPts val="1000"/>
                        </a:spcAft>
                      </a:pPr>
                      <a:r>
                        <a:rPr lang="en-GB" sz="9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Devised</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txBody>
                  <a:tcPr marL="7144" marR="7144" marT="7144" marB="7144" anchor="ctr">
                    <a:lnL>
                      <a:noFill/>
                    </a:lnL>
                    <a:lnR>
                      <a:noFill/>
                    </a:lnR>
                    <a:lnT>
                      <a:noFill/>
                    </a:lnT>
                    <a:lnB>
                      <a:noFill/>
                    </a:lnB>
                    <a:solidFill>
                      <a:srgbClr val="FFFFCC"/>
                    </a:solidFill>
                  </a:tcPr>
                </a:tc>
                <a:tc>
                  <a:txBody>
                    <a:bodyPr/>
                    <a:lstStyle/>
                    <a:p>
                      <a:pPr>
                        <a:lnSpc>
                          <a:spcPct val="115000"/>
                        </a:lnSpc>
                        <a:spcAft>
                          <a:spcPts val="1000"/>
                        </a:spcAft>
                      </a:pPr>
                      <a:r>
                        <a:rPr lang="en-GB" sz="9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Achieved</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txBody>
                  <a:tcPr marL="7144" marR="7144" marT="7144" marB="7144" anchor="ctr">
                    <a:lnL>
                      <a:noFill/>
                    </a:lnL>
                    <a:lnR>
                      <a:noFill/>
                    </a:lnR>
                    <a:lnT>
                      <a:noFill/>
                    </a:lnT>
                    <a:lnB>
                      <a:noFill/>
                    </a:lnB>
                    <a:solidFill>
                      <a:srgbClr val="FFFFCC"/>
                    </a:solidFill>
                  </a:tcPr>
                </a:tc>
                <a:extLst>
                  <a:ext uri="{0D108BD9-81ED-4DB2-BD59-A6C34878D82A}">
                    <a16:rowId xmlns:a16="http://schemas.microsoft.com/office/drawing/2014/main" val="3128078805"/>
                  </a:ext>
                </a:extLst>
              </a:tr>
              <a:tr h="355240">
                <a:tc>
                  <a:txBody>
                    <a:bodyPr/>
                    <a:lstStyle/>
                    <a:p>
                      <a:pPr>
                        <a:lnSpc>
                          <a:spcPct val="115000"/>
                        </a:lnSpc>
                        <a:spcAft>
                          <a:spcPts val="1000"/>
                        </a:spcAft>
                      </a:pPr>
                      <a:r>
                        <a:rPr lang="en-GB" sz="9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Developed</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txBody>
                  <a:tcPr marL="7144" marR="7144" marT="7144" marB="7144" anchor="ctr">
                    <a:lnL>
                      <a:noFill/>
                    </a:lnL>
                    <a:lnR>
                      <a:noFill/>
                    </a:lnR>
                    <a:lnT>
                      <a:noFill/>
                    </a:lnT>
                    <a:lnB>
                      <a:noFill/>
                    </a:lnB>
                    <a:solidFill>
                      <a:srgbClr val="FFFFCC"/>
                    </a:solidFill>
                  </a:tcPr>
                </a:tc>
                <a:tc>
                  <a:txBody>
                    <a:bodyPr/>
                    <a:lstStyle/>
                    <a:p>
                      <a:pPr>
                        <a:lnSpc>
                          <a:spcPct val="115000"/>
                        </a:lnSpc>
                        <a:spcAft>
                          <a:spcPts val="1000"/>
                        </a:spcAft>
                      </a:pPr>
                      <a:r>
                        <a:rPr lang="en-GB" sz="900" u="none" strike="noStrike"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hlinkClick r:id="rId3"/>
                        </a:rPr>
                        <a:t>Liaised</a:t>
                      </a:r>
                      <a:r>
                        <a:rPr lang="en-GB" sz="9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(spell it right!)</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txBody>
                  <a:tcPr marL="7144" marR="7144" marT="7144" marB="7144" anchor="ctr">
                    <a:lnL>
                      <a:noFill/>
                    </a:lnL>
                    <a:lnR>
                      <a:noFill/>
                    </a:lnR>
                    <a:lnT>
                      <a:noFill/>
                    </a:lnT>
                    <a:lnB>
                      <a:noFill/>
                    </a:lnB>
                    <a:solidFill>
                      <a:srgbClr val="FFFFCC"/>
                    </a:solidFill>
                  </a:tcPr>
                </a:tc>
                <a:tc>
                  <a:txBody>
                    <a:bodyPr/>
                    <a:lstStyle/>
                    <a:p>
                      <a:pPr>
                        <a:lnSpc>
                          <a:spcPct val="115000"/>
                        </a:lnSpc>
                        <a:spcAft>
                          <a:spcPts val="1000"/>
                        </a:spcAft>
                      </a:pPr>
                      <a:r>
                        <a:rPr lang="en-GB" sz="900" u="none" strike="noStrike"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hlinkClick r:id="rId4"/>
                        </a:rPr>
                        <a:t>Evaluated</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txBody>
                  <a:tcPr marL="7144" marR="7144" marT="7144" marB="7144" anchor="ctr">
                    <a:lnL>
                      <a:noFill/>
                    </a:lnL>
                    <a:lnR>
                      <a:noFill/>
                    </a:lnR>
                    <a:lnT>
                      <a:noFill/>
                    </a:lnT>
                    <a:lnB>
                      <a:noFill/>
                    </a:lnB>
                    <a:solidFill>
                      <a:srgbClr val="FFFFCC"/>
                    </a:solidFill>
                  </a:tcPr>
                </a:tc>
                <a:extLst>
                  <a:ext uri="{0D108BD9-81ED-4DB2-BD59-A6C34878D82A}">
                    <a16:rowId xmlns:a16="http://schemas.microsoft.com/office/drawing/2014/main" val="4091028453"/>
                  </a:ext>
                </a:extLst>
              </a:tr>
              <a:tr h="355240">
                <a:tc>
                  <a:txBody>
                    <a:bodyPr/>
                    <a:lstStyle/>
                    <a:p>
                      <a:pPr>
                        <a:lnSpc>
                          <a:spcPct val="115000"/>
                        </a:lnSpc>
                        <a:spcAft>
                          <a:spcPts val="1000"/>
                        </a:spcAft>
                      </a:pPr>
                      <a:r>
                        <a:rPr lang="en-GB" sz="900" u="none" strike="noStrike"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hlinkClick r:id="rId5"/>
                        </a:rPr>
                        <a:t>Supervised</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txBody>
                  <a:tcPr marL="7144" marR="7144" marT="7144" marB="7144" anchor="ctr">
                    <a:lnL>
                      <a:noFill/>
                    </a:lnL>
                    <a:lnR>
                      <a:noFill/>
                    </a:lnR>
                    <a:lnT>
                      <a:noFill/>
                    </a:lnT>
                    <a:lnB>
                      <a:noFill/>
                    </a:lnB>
                    <a:solidFill>
                      <a:srgbClr val="FFFFCC"/>
                    </a:solidFill>
                  </a:tcPr>
                </a:tc>
                <a:tc>
                  <a:txBody>
                    <a:bodyPr/>
                    <a:lstStyle/>
                    <a:p>
                      <a:pPr>
                        <a:lnSpc>
                          <a:spcPct val="115000"/>
                        </a:lnSpc>
                        <a:spcAft>
                          <a:spcPts val="1000"/>
                        </a:spcAft>
                      </a:pPr>
                      <a:r>
                        <a:rPr lang="en-GB" sz="900" u="none" strike="noStrike"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hlinkClick r:id="rId3"/>
                        </a:rPr>
                        <a:t>Co-ordinated</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txBody>
                  <a:tcPr marL="7144" marR="7144" marT="7144" marB="7144" anchor="ctr">
                    <a:lnL>
                      <a:noFill/>
                    </a:lnL>
                    <a:lnR>
                      <a:noFill/>
                    </a:lnR>
                    <a:lnT>
                      <a:noFill/>
                    </a:lnT>
                    <a:lnB>
                      <a:noFill/>
                    </a:lnB>
                    <a:solidFill>
                      <a:srgbClr val="FFFFCC"/>
                    </a:solidFill>
                  </a:tcPr>
                </a:tc>
                <a:tc>
                  <a:txBody>
                    <a:bodyPr/>
                    <a:lstStyle/>
                    <a:p>
                      <a:pPr>
                        <a:lnSpc>
                          <a:spcPct val="115000"/>
                        </a:lnSpc>
                        <a:spcAft>
                          <a:spcPts val="1000"/>
                        </a:spcAft>
                      </a:pPr>
                      <a:r>
                        <a:rPr lang="en-GB" sz="900" u="none" strike="noStrike"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hlinkClick r:id="rId5"/>
                        </a:rPr>
                        <a:t>Managed</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txBody>
                  <a:tcPr marL="7144" marR="7144" marT="7144" marB="7144" anchor="ctr">
                    <a:lnL>
                      <a:noFill/>
                    </a:lnL>
                    <a:lnR>
                      <a:noFill/>
                    </a:lnR>
                    <a:lnT>
                      <a:noFill/>
                    </a:lnT>
                    <a:lnB>
                      <a:noFill/>
                    </a:lnB>
                    <a:solidFill>
                      <a:srgbClr val="FFFFCC"/>
                    </a:solidFill>
                  </a:tcPr>
                </a:tc>
                <a:extLst>
                  <a:ext uri="{0D108BD9-81ED-4DB2-BD59-A6C34878D82A}">
                    <a16:rowId xmlns:a16="http://schemas.microsoft.com/office/drawing/2014/main" val="2002124919"/>
                  </a:ext>
                </a:extLst>
              </a:tr>
              <a:tr h="355240">
                <a:tc>
                  <a:txBody>
                    <a:bodyPr/>
                    <a:lstStyle/>
                    <a:p>
                      <a:pPr>
                        <a:lnSpc>
                          <a:spcPct val="115000"/>
                        </a:lnSpc>
                        <a:spcAft>
                          <a:spcPts val="1000"/>
                        </a:spcAft>
                      </a:pPr>
                      <a:r>
                        <a:rPr lang="en-GB" sz="900" u="none" strike="noStrike"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hlinkClick r:id="rId5"/>
                        </a:rPr>
                        <a:t>Administered</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txBody>
                  <a:tcPr marL="7144" marR="7144" marT="7144" marB="7144" anchor="ctr">
                    <a:lnL>
                      <a:noFill/>
                    </a:lnL>
                    <a:lnR>
                      <a:noFill/>
                    </a:lnR>
                    <a:lnT>
                      <a:noFill/>
                    </a:lnT>
                    <a:lnB>
                      <a:noFill/>
                    </a:lnB>
                    <a:solidFill>
                      <a:srgbClr val="FFFFCC"/>
                    </a:solidFill>
                  </a:tcPr>
                </a:tc>
                <a:tc>
                  <a:txBody>
                    <a:bodyPr/>
                    <a:lstStyle/>
                    <a:p>
                      <a:pPr>
                        <a:lnSpc>
                          <a:spcPct val="115000"/>
                        </a:lnSpc>
                        <a:spcAft>
                          <a:spcPts val="1000"/>
                        </a:spcAft>
                      </a:pPr>
                      <a:r>
                        <a:rPr lang="en-GB" sz="9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Controlled</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txBody>
                  <a:tcPr marL="7144" marR="7144" marT="7144" marB="7144" anchor="ctr">
                    <a:lnL>
                      <a:noFill/>
                    </a:lnL>
                    <a:lnR>
                      <a:noFill/>
                    </a:lnR>
                    <a:lnT>
                      <a:noFill/>
                    </a:lnT>
                    <a:lnB>
                      <a:noFill/>
                    </a:lnB>
                    <a:solidFill>
                      <a:srgbClr val="FFFFCC"/>
                    </a:solidFill>
                  </a:tcPr>
                </a:tc>
                <a:tc>
                  <a:txBody>
                    <a:bodyPr/>
                    <a:lstStyle/>
                    <a:p>
                      <a:pPr>
                        <a:lnSpc>
                          <a:spcPct val="115000"/>
                        </a:lnSpc>
                        <a:spcAft>
                          <a:spcPts val="1000"/>
                        </a:spcAft>
                      </a:pPr>
                      <a:r>
                        <a:rPr lang="en-GB" sz="9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Selected</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txBody>
                  <a:tcPr marL="7144" marR="7144" marT="7144" marB="7144" anchor="ctr">
                    <a:lnL>
                      <a:noFill/>
                    </a:lnL>
                    <a:lnR>
                      <a:noFill/>
                    </a:lnR>
                    <a:lnT>
                      <a:noFill/>
                    </a:lnT>
                    <a:lnB>
                      <a:noFill/>
                    </a:lnB>
                    <a:solidFill>
                      <a:srgbClr val="FFFFCC"/>
                    </a:solidFill>
                  </a:tcPr>
                </a:tc>
                <a:extLst>
                  <a:ext uri="{0D108BD9-81ED-4DB2-BD59-A6C34878D82A}">
                    <a16:rowId xmlns:a16="http://schemas.microsoft.com/office/drawing/2014/main" val="2984856960"/>
                  </a:ext>
                </a:extLst>
              </a:tr>
              <a:tr h="355240">
                <a:tc>
                  <a:txBody>
                    <a:bodyPr/>
                    <a:lstStyle/>
                    <a:p>
                      <a:pPr>
                        <a:lnSpc>
                          <a:spcPct val="115000"/>
                        </a:lnSpc>
                        <a:spcAft>
                          <a:spcPts val="1000"/>
                        </a:spcAft>
                      </a:pPr>
                      <a:r>
                        <a:rPr lang="en-GB" sz="900" u="none" strike="noStrike"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hlinkClick r:id="rId6"/>
                        </a:rPr>
                        <a:t>Created</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txBody>
                  <a:tcPr marL="7144" marR="7144" marT="7144" marB="7144" anchor="ctr">
                    <a:lnL>
                      <a:noFill/>
                    </a:lnL>
                    <a:lnR>
                      <a:noFill/>
                    </a:lnR>
                    <a:lnT>
                      <a:noFill/>
                    </a:lnT>
                    <a:lnB>
                      <a:noFill/>
                    </a:lnB>
                    <a:solidFill>
                      <a:srgbClr val="FFFFCC"/>
                    </a:solidFill>
                  </a:tcPr>
                </a:tc>
                <a:tc>
                  <a:txBody>
                    <a:bodyPr/>
                    <a:lstStyle/>
                    <a:p>
                      <a:pPr>
                        <a:lnSpc>
                          <a:spcPct val="115000"/>
                        </a:lnSpc>
                        <a:spcAft>
                          <a:spcPts val="1000"/>
                        </a:spcAft>
                      </a:pPr>
                      <a:r>
                        <a:rPr lang="en-GB" sz="9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Instructed</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txBody>
                  <a:tcPr marL="7144" marR="7144" marT="7144" marB="7144" anchor="ctr">
                    <a:lnL>
                      <a:noFill/>
                    </a:lnL>
                    <a:lnR>
                      <a:noFill/>
                    </a:lnR>
                    <a:lnT>
                      <a:noFill/>
                    </a:lnT>
                    <a:lnB>
                      <a:noFill/>
                    </a:lnB>
                    <a:solidFill>
                      <a:srgbClr val="FFFFCC"/>
                    </a:solidFill>
                  </a:tcPr>
                </a:tc>
                <a:tc>
                  <a:txBody>
                    <a:bodyPr/>
                    <a:lstStyle/>
                    <a:p>
                      <a:pPr>
                        <a:lnSpc>
                          <a:spcPct val="115000"/>
                        </a:lnSpc>
                        <a:spcAft>
                          <a:spcPts val="1000"/>
                        </a:spcAft>
                      </a:pPr>
                      <a:r>
                        <a:rPr lang="en-GB" sz="900" u="none" strike="noStrike"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hlinkClick r:id="rId7"/>
                        </a:rPr>
                        <a:t>Negotiated</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txBody>
                  <a:tcPr marL="7144" marR="7144" marT="7144" marB="7144" anchor="ctr">
                    <a:lnL>
                      <a:noFill/>
                    </a:lnL>
                    <a:lnR>
                      <a:noFill/>
                    </a:lnR>
                    <a:lnT>
                      <a:noFill/>
                    </a:lnT>
                    <a:lnB>
                      <a:noFill/>
                    </a:lnB>
                    <a:solidFill>
                      <a:srgbClr val="FFFFCC"/>
                    </a:solidFill>
                  </a:tcPr>
                </a:tc>
                <a:extLst>
                  <a:ext uri="{0D108BD9-81ED-4DB2-BD59-A6C34878D82A}">
                    <a16:rowId xmlns:a16="http://schemas.microsoft.com/office/drawing/2014/main" val="2113533909"/>
                  </a:ext>
                </a:extLst>
              </a:tr>
              <a:tr h="355240">
                <a:tc>
                  <a:txBody>
                    <a:bodyPr/>
                    <a:lstStyle/>
                    <a:p>
                      <a:pPr>
                        <a:lnSpc>
                          <a:spcPct val="115000"/>
                        </a:lnSpc>
                        <a:spcAft>
                          <a:spcPts val="1000"/>
                        </a:spcAft>
                      </a:pPr>
                      <a:r>
                        <a:rPr lang="en-GB" sz="9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Designed</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txBody>
                  <a:tcPr marL="7144" marR="7144" marT="7144" marB="7144" anchor="ctr">
                    <a:lnL>
                      <a:noFill/>
                    </a:lnL>
                    <a:lnR>
                      <a:noFill/>
                    </a:lnR>
                    <a:lnT>
                      <a:noFill/>
                    </a:lnT>
                    <a:lnB>
                      <a:noFill/>
                    </a:lnB>
                    <a:solidFill>
                      <a:srgbClr val="FFFFCC"/>
                    </a:solidFill>
                  </a:tcPr>
                </a:tc>
                <a:tc>
                  <a:txBody>
                    <a:bodyPr/>
                    <a:lstStyle/>
                    <a:p>
                      <a:pPr>
                        <a:lnSpc>
                          <a:spcPct val="115000"/>
                        </a:lnSpc>
                        <a:spcAft>
                          <a:spcPts val="1000"/>
                        </a:spcAft>
                      </a:pPr>
                      <a:r>
                        <a:rPr lang="en-GB" sz="9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Researched</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txBody>
                  <a:tcPr marL="7144" marR="7144" marT="7144" marB="7144" anchor="ctr">
                    <a:lnL>
                      <a:noFill/>
                    </a:lnL>
                    <a:lnR>
                      <a:noFill/>
                    </a:lnR>
                    <a:lnT>
                      <a:noFill/>
                    </a:lnT>
                    <a:lnB>
                      <a:noFill/>
                    </a:lnB>
                    <a:solidFill>
                      <a:srgbClr val="FFFFCC"/>
                    </a:solidFill>
                  </a:tcPr>
                </a:tc>
                <a:tc>
                  <a:txBody>
                    <a:bodyPr/>
                    <a:lstStyle/>
                    <a:p>
                      <a:pPr>
                        <a:lnSpc>
                          <a:spcPct val="115000"/>
                        </a:lnSpc>
                        <a:spcAft>
                          <a:spcPts val="1000"/>
                        </a:spcAft>
                      </a:pPr>
                      <a:r>
                        <a:rPr lang="en-GB" sz="9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Analysed</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txBody>
                  <a:tcPr marL="7144" marR="7144" marT="7144" marB="7144" anchor="ctr">
                    <a:lnL>
                      <a:noFill/>
                    </a:lnL>
                    <a:lnR>
                      <a:noFill/>
                    </a:lnR>
                    <a:lnT>
                      <a:noFill/>
                    </a:lnT>
                    <a:lnB>
                      <a:noFill/>
                    </a:lnB>
                    <a:solidFill>
                      <a:srgbClr val="FFFFCC"/>
                    </a:solidFill>
                  </a:tcPr>
                </a:tc>
                <a:extLst>
                  <a:ext uri="{0D108BD9-81ED-4DB2-BD59-A6C34878D82A}">
                    <a16:rowId xmlns:a16="http://schemas.microsoft.com/office/drawing/2014/main" val="2240438063"/>
                  </a:ext>
                </a:extLst>
              </a:tr>
              <a:tr h="355240">
                <a:tc>
                  <a:txBody>
                    <a:bodyPr/>
                    <a:lstStyle/>
                    <a:p>
                      <a:pPr>
                        <a:lnSpc>
                          <a:spcPct val="115000"/>
                        </a:lnSpc>
                        <a:spcAft>
                          <a:spcPts val="1000"/>
                        </a:spcAft>
                      </a:pPr>
                      <a:r>
                        <a:rPr lang="en-GB" sz="9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Discovered</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txBody>
                  <a:tcPr marL="7144" marR="7144" marT="7144" marB="7144" anchor="ctr">
                    <a:lnL>
                      <a:noFill/>
                    </a:lnL>
                    <a:lnR>
                      <a:noFill/>
                    </a:lnR>
                    <a:lnT>
                      <a:noFill/>
                    </a:lnT>
                    <a:lnB>
                      <a:noFill/>
                    </a:lnB>
                    <a:solidFill>
                      <a:srgbClr val="FFFFCC"/>
                    </a:solidFill>
                  </a:tcPr>
                </a:tc>
                <a:tc>
                  <a:txBody>
                    <a:bodyPr/>
                    <a:lstStyle/>
                    <a:p>
                      <a:pPr>
                        <a:lnSpc>
                          <a:spcPct val="115000"/>
                        </a:lnSpc>
                        <a:spcAft>
                          <a:spcPts val="1000"/>
                        </a:spcAft>
                      </a:pPr>
                      <a:r>
                        <a:rPr lang="en-GB" sz="9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Recommended</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txBody>
                  <a:tcPr marL="7144" marR="7144" marT="7144" marB="7144" anchor="ctr">
                    <a:lnL>
                      <a:noFill/>
                    </a:lnL>
                    <a:lnR>
                      <a:noFill/>
                    </a:lnR>
                    <a:lnT>
                      <a:noFill/>
                    </a:lnT>
                    <a:lnB>
                      <a:noFill/>
                    </a:lnB>
                    <a:solidFill>
                      <a:srgbClr val="FFFFCC"/>
                    </a:solidFill>
                  </a:tcPr>
                </a:tc>
                <a:tc>
                  <a:txBody>
                    <a:bodyPr/>
                    <a:lstStyle/>
                    <a:p>
                      <a:pPr>
                        <a:lnSpc>
                          <a:spcPct val="115000"/>
                        </a:lnSpc>
                        <a:spcAft>
                          <a:spcPts val="1000"/>
                        </a:spcAft>
                      </a:pPr>
                      <a:r>
                        <a:rPr lang="en-GB" sz="9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Tested</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txBody>
                  <a:tcPr marL="7144" marR="7144" marT="7144" marB="7144" anchor="ctr">
                    <a:lnL>
                      <a:noFill/>
                    </a:lnL>
                    <a:lnR>
                      <a:noFill/>
                    </a:lnR>
                    <a:lnT>
                      <a:noFill/>
                    </a:lnT>
                    <a:lnB>
                      <a:noFill/>
                    </a:lnB>
                    <a:solidFill>
                      <a:srgbClr val="FFFFCC"/>
                    </a:solidFill>
                  </a:tcPr>
                </a:tc>
                <a:extLst>
                  <a:ext uri="{0D108BD9-81ED-4DB2-BD59-A6C34878D82A}">
                    <a16:rowId xmlns:a16="http://schemas.microsoft.com/office/drawing/2014/main" val="1460034645"/>
                  </a:ext>
                </a:extLst>
              </a:tr>
              <a:tr h="355240">
                <a:tc>
                  <a:txBody>
                    <a:bodyPr/>
                    <a:lstStyle/>
                    <a:p>
                      <a:pPr>
                        <a:lnSpc>
                          <a:spcPct val="115000"/>
                        </a:lnSpc>
                        <a:spcAft>
                          <a:spcPts val="1000"/>
                        </a:spcAft>
                      </a:pPr>
                      <a:r>
                        <a:rPr lang="en-GB" sz="9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Diagnosed</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txBody>
                  <a:tcPr marL="7144" marR="7144" marT="7144" marB="7144" anchor="ctr">
                    <a:lnL>
                      <a:noFill/>
                    </a:lnL>
                    <a:lnR>
                      <a:noFill/>
                    </a:lnR>
                    <a:lnT>
                      <a:noFill/>
                    </a:lnT>
                    <a:lnB>
                      <a:noFill/>
                    </a:lnB>
                    <a:solidFill>
                      <a:srgbClr val="FFFFCC"/>
                    </a:solidFill>
                  </a:tcPr>
                </a:tc>
                <a:tc>
                  <a:txBody>
                    <a:bodyPr/>
                    <a:lstStyle/>
                    <a:p>
                      <a:pPr>
                        <a:lnSpc>
                          <a:spcPct val="115000"/>
                        </a:lnSpc>
                        <a:spcAft>
                          <a:spcPts val="1000"/>
                        </a:spcAft>
                      </a:pPr>
                      <a:r>
                        <a:rPr lang="en-GB" sz="9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Budgeted</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txBody>
                  <a:tcPr marL="7144" marR="7144" marT="7144" marB="7144" anchor="ctr">
                    <a:lnL>
                      <a:noFill/>
                    </a:lnL>
                    <a:lnR>
                      <a:noFill/>
                    </a:lnR>
                    <a:lnT>
                      <a:noFill/>
                    </a:lnT>
                    <a:lnB>
                      <a:noFill/>
                    </a:lnB>
                    <a:solidFill>
                      <a:srgbClr val="FFFFCC"/>
                    </a:solidFill>
                  </a:tcPr>
                </a:tc>
                <a:tc>
                  <a:txBody>
                    <a:bodyPr/>
                    <a:lstStyle/>
                    <a:p>
                      <a:pPr>
                        <a:lnSpc>
                          <a:spcPct val="115000"/>
                        </a:lnSpc>
                        <a:spcAft>
                          <a:spcPts val="1000"/>
                        </a:spcAft>
                      </a:pPr>
                      <a:r>
                        <a:rPr lang="en-GB" sz="9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Monitored</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txBody>
                  <a:tcPr marL="7144" marR="7144" marT="7144" marB="7144" anchor="ctr">
                    <a:lnL>
                      <a:noFill/>
                    </a:lnL>
                    <a:lnR>
                      <a:noFill/>
                    </a:lnR>
                    <a:lnT>
                      <a:noFill/>
                    </a:lnT>
                    <a:lnB>
                      <a:noFill/>
                    </a:lnB>
                    <a:solidFill>
                      <a:srgbClr val="FFFFCC"/>
                    </a:solidFill>
                  </a:tcPr>
                </a:tc>
                <a:extLst>
                  <a:ext uri="{0D108BD9-81ED-4DB2-BD59-A6C34878D82A}">
                    <a16:rowId xmlns:a16="http://schemas.microsoft.com/office/drawing/2014/main" val="4123891884"/>
                  </a:ext>
                </a:extLst>
              </a:tr>
              <a:tr h="355240">
                <a:tc>
                  <a:txBody>
                    <a:bodyPr/>
                    <a:lstStyle/>
                    <a:p>
                      <a:pPr>
                        <a:lnSpc>
                          <a:spcPct val="115000"/>
                        </a:lnSpc>
                        <a:spcAft>
                          <a:spcPts val="1000"/>
                        </a:spcAft>
                      </a:pPr>
                      <a:r>
                        <a:rPr lang="en-GB" sz="9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Evaluated</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txBody>
                  <a:tcPr marL="7144" marR="7144" marT="7144" marB="7144" anchor="ctr">
                    <a:lnL>
                      <a:noFill/>
                    </a:lnL>
                    <a:lnR>
                      <a:noFill/>
                    </a:lnR>
                    <a:lnT>
                      <a:noFill/>
                    </a:lnT>
                    <a:lnB>
                      <a:noFill/>
                    </a:lnB>
                    <a:solidFill>
                      <a:srgbClr val="FFFFCC"/>
                    </a:solidFill>
                  </a:tcPr>
                </a:tc>
                <a:tc>
                  <a:txBody>
                    <a:bodyPr/>
                    <a:lstStyle/>
                    <a:p>
                      <a:pPr>
                        <a:lnSpc>
                          <a:spcPct val="115000"/>
                        </a:lnSpc>
                        <a:spcAft>
                          <a:spcPts val="1000"/>
                        </a:spcAft>
                      </a:pPr>
                      <a:r>
                        <a:rPr lang="en-GB" sz="9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Examined</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txBody>
                  <a:tcPr marL="7144" marR="7144" marT="7144" marB="7144" anchor="ctr">
                    <a:lnL>
                      <a:noFill/>
                    </a:lnL>
                    <a:lnR>
                      <a:noFill/>
                    </a:lnR>
                    <a:lnT>
                      <a:noFill/>
                    </a:lnT>
                    <a:lnB>
                      <a:noFill/>
                    </a:lnB>
                    <a:solidFill>
                      <a:srgbClr val="FFFFCC"/>
                    </a:solidFill>
                  </a:tcPr>
                </a:tc>
                <a:tc>
                  <a:txBody>
                    <a:bodyPr/>
                    <a:lstStyle/>
                    <a:p>
                      <a:pPr>
                        <a:lnSpc>
                          <a:spcPct val="115000"/>
                        </a:lnSpc>
                        <a:spcAft>
                          <a:spcPts val="1000"/>
                        </a:spcAft>
                      </a:pPr>
                      <a:r>
                        <a:rPr lang="en-GB" sz="9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Assessed</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txBody>
                  <a:tcPr marL="7144" marR="7144" marT="7144" marB="7144" anchor="ctr">
                    <a:lnL>
                      <a:noFill/>
                    </a:lnL>
                    <a:lnR>
                      <a:noFill/>
                    </a:lnR>
                    <a:lnT>
                      <a:noFill/>
                    </a:lnT>
                    <a:lnB>
                      <a:noFill/>
                    </a:lnB>
                    <a:solidFill>
                      <a:srgbClr val="FFFFCC"/>
                    </a:solidFill>
                  </a:tcPr>
                </a:tc>
                <a:extLst>
                  <a:ext uri="{0D108BD9-81ED-4DB2-BD59-A6C34878D82A}">
                    <a16:rowId xmlns:a16="http://schemas.microsoft.com/office/drawing/2014/main" val="4184698881"/>
                  </a:ext>
                </a:extLst>
              </a:tr>
              <a:tr h="355240">
                <a:tc>
                  <a:txBody>
                    <a:bodyPr/>
                    <a:lstStyle/>
                    <a:p>
                      <a:pPr>
                        <a:lnSpc>
                          <a:spcPct val="115000"/>
                        </a:lnSpc>
                        <a:spcAft>
                          <a:spcPts val="1000"/>
                        </a:spcAft>
                      </a:pPr>
                      <a:r>
                        <a:rPr lang="en-GB" sz="9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Promoted</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txBody>
                  <a:tcPr marL="7144" marR="7144" marT="7144" marB="7144" anchor="ctr">
                    <a:lnL>
                      <a:noFill/>
                    </a:lnL>
                    <a:lnR>
                      <a:noFill/>
                    </a:lnR>
                    <a:lnT>
                      <a:noFill/>
                    </a:lnT>
                    <a:lnB>
                      <a:noFill/>
                    </a:lnB>
                    <a:solidFill>
                      <a:srgbClr val="FFFFCC"/>
                    </a:solidFill>
                  </a:tcPr>
                </a:tc>
                <a:tc>
                  <a:txBody>
                    <a:bodyPr/>
                    <a:lstStyle/>
                    <a:p>
                      <a:pPr>
                        <a:lnSpc>
                          <a:spcPct val="115000"/>
                        </a:lnSpc>
                        <a:spcAft>
                          <a:spcPts val="1000"/>
                        </a:spcAft>
                      </a:pPr>
                      <a:r>
                        <a:rPr lang="en-GB" sz="900" u="none" strike="noStrike"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hlinkClick r:id="rId8"/>
                        </a:rPr>
                        <a:t>Sold</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txBody>
                  <a:tcPr marL="7144" marR="7144" marT="7144" marB="7144" anchor="ctr">
                    <a:lnL>
                      <a:noFill/>
                    </a:lnL>
                    <a:lnR>
                      <a:noFill/>
                    </a:lnR>
                    <a:lnT>
                      <a:noFill/>
                    </a:lnT>
                    <a:lnB>
                      <a:noFill/>
                    </a:lnB>
                    <a:solidFill>
                      <a:srgbClr val="FFFFCC"/>
                    </a:solidFill>
                  </a:tcPr>
                </a:tc>
                <a:tc>
                  <a:txBody>
                    <a:bodyPr/>
                    <a:lstStyle/>
                    <a:p>
                      <a:pPr>
                        <a:lnSpc>
                          <a:spcPct val="115000"/>
                        </a:lnSpc>
                        <a:spcAft>
                          <a:spcPts val="1000"/>
                        </a:spcAft>
                      </a:pPr>
                      <a:r>
                        <a:rPr lang="en-GB" sz="900" u="none" strike="noStrike"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hlinkClick r:id="rId9"/>
                        </a:rPr>
                        <a:t>Advised</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txBody>
                  <a:tcPr marL="7144" marR="7144" marT="7144" marB="7144" anchor="ctr">
                    <a:lnL>
                      <a:noFill/>
                    </a:lnL>
                    <a:lnR>
                      <a:noFill/>
                    </a:lnR>
                    <a:lnT>
                      <a:noFill/>
                    </a:lnT>
                    <a:lnB>
                      <a:noFill/>
                    </a:lnB>
                    <a:solidFill>
                      <a:srgbClr val="FFFFCC"/>
                    </a:solidFill>
                  </a:tcPr>
                </a:tc>
                <a:extLst>
                  <a:ext uri="{0D108BD9-81ED-4DB2-BD59-A6C34878D82A}">
                    <a16:rowId xmlns:a16="http://schemas.microsoft.com/office/drawing/2014/main" val="2407833582"/>
                  </a:ext>
                </a:extLst>
              </a:tr>
              <a:tr h="355240">
                <a:tc>
                  <a:txBody>
                    <a:bodyPr/>
                    <a:lstStyle/>
                    <a:p>
                      <a:pPr>
                        <a:lnSpc>
                          <a:spcPct val="115000"/>
                        </a:lnSpc>
                        <a:spcAft>
                          <a:spcPts val="1000"/>
                        </a:spcAft>
                      </a:pPr>
                      <a:r>
                        <a:rPr lang="en-GB" sz="9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Selected</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txBody>
                  <a:tcPr marL="7144" marR="7144" marT="7144" marB="7144" anchor="ctr">
                    <a:lnL>
                      <a:noFill/>
                    </a:lnL>
                    <a:lnR>
                      <a:noFill/>
                    </a:lnR>
                    <a:lnT>
                      <a:noFill/>
                    </a:lnT>
                    <a:lnB>
                      <a:noFill/>
                    </a:lnB>
                    <a:solidFill>
                      <a:srgbClr val="FFFFCC"/>
                    </a:solidFill>
                  </a:tcPr>
                </a:tc>
                <a:tc>
                  <a:txBody>
                    <a:bodyPr/>
                    <a:lstStyle/>
                    <a:p>
                      <a:pPr>
                        <a:lnSpc>
                          <a:spcPct val="115000"/>
                        </a:lnSpc>
                        <a:spcAft>
                          <a:spcPts val="1000"/>
                        </a:spcAft>
                      </a:pPr>
                      <a:r>
                        <a:rPr lang="en-GB" sz="9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Trained</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txBody>
                  <a:tcPr marL="7144" marR="7144" marT="7144" marB="7144" anchor="ctr">
                    <a:lnL>
                      <a:noFill/>
                    </a:lnL>
                    <a:lnR>
                      <a:noFill/>
                    </a:lnR>
                    <a:lnT>
                      <a:noFill/>
                    </a:lnT>
                    <a:lnB>
                      <a:noFill/>
                    </a:lnB>
                    <a:solidFill>
                      <a:srgbClr val="FFFFCC"/>
                    </a:solidFill>
                  </a:tcPr>
                </a:tc>
                <a:tc>
                  <a:txBody>
                    <a:bodyPr/>
                    <a:lstStyle/>
                    <a:p>
                      <a:pPr>
                        <a:lnSpc>
                          <a:spcPct val="115000"/>
                        </a:lnSpc>
                        <a:spcAft>
                          <a:spcPts val="1000"/>
                        </a:spcAft>
                      </a:pPr>
                      <a:r>
                        <a:rPr lang="en-GB" sz="900" u="none" strike="noStrike"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hlinkClick r:id="rId10"/>
                        </a:rPr>
                        <a:t>Taught</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txBody>
                  <a:tcPr marL="7144" marR="7144" marT="7144" marB="7144" anchor="ctr">
                    <a:lnL>
                      <a:noFill/>
                    </a:lnL>
                    <a:lnR>
                      <a:noFill/>
                    </a:lnR>
                    <a:lnT>
                      <a:noFill/>
                    </a:lnT>
                    <a:lnB>
                      <a:noFill/>
                    </a:lnB>
                    <a:solidFill>
                      <a:srgbClr val="FFFFCC"/>
                    </a:solidFill>
                  </a:tcPr>
                </a:tc>
                <a:extLst>
                  <a:ext uri="{0D108BD9-81ED-4DB2-BD59-A6C34878D82A}">
                    <a16:rowId xmlns:a16="http://schemas.microsoft.com/office/drawing/2014/main" val="295086776"/>
                  </a:ext>
                </a:extLst>
              </a:tr>
              <a:tr h="355240">
                <a:tc>
                  <a:txBody>
                    <a:bodyPr/>
                    <a:lstStyle/>
                    <a:p>
                      <a:pPr>
                        <a:lnSpc>
                          <a:spcPct val="115000"/>
                        </a:lnSpc>
                        <a:spcAft>
                          <a:spcPts val="1000"/>
                        </a:spcAft>
                      </a:pPr>
                      <a:r>
                        <a:rPr lang="en-GB" sz="900" u="none" strike="noStrike"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hlinkClick r:id="rId9"/>
                        </a:rPr>
                        <a:t>Explained</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txBody>
                  <a:tcPr marL="7144" marR="7144" marT="7144" marB="7144" anchor="ctr">
                    <a:lnL>
                      <a:noFill/>
                    </a:lnL>
                    <a:lnR>
                      <a:noFill/>
                    </a:lnR>
                    <a:lnT>
                      <a:noFill/>
                    </a:lnT>
                    <a:lnB>
                      <a:noFill/>
                    </a:lnB>
                    <a:solidFill>
                      <a:srgbClr val="FFFFCC"/>
                    </a:solidFill>
                  </a:tcPr>
                </a:tc>
                <a:tc>
                  <a:txBody>
                    <a:bodyPr/>
                    <a:lstStyle/>
                    <a:p>
                      <a:pPr>
                        <a:lnSpc>
                          <a:spcPct val="115000"/>
                        </a:lnSpc>
                        <a:spcAft>
                          <a:spcPts val="1000"/>
                        </a:spcAft>
                      </a:pPr>
                      <a:r>
                        <a:rPr lang="en-GB" sz="900" u="none" strike="noStrike"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hlinkClick r:id="rId11"/>
                        </a:rPr>
                        <a:t>Presented</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txBody>
                  <a:tcPr marL="7144" marR="7144" marT="7144" marB="7144" anchor="ctr">
                    <a:lnL>
                      <a:noFill/>
                    </a:lnL>
                    <a:lnR>
                      <a:noFill/>
                    </a:lnR>
                    <a:lnT>
                      <a:noFill/>
                    </a:lnT>
                    <a:lnB>
                      <a:noFill/>
                    </a:lnB>
                    <a:solidFill>
                      <a:srgbClr val="FFFFCC"/>
                    </a:solidFill>
                  </a:tcPr>
                </a:tc>
                <a:tc>
                  <a:txBody>
                    <a:bodyPr/>
                    <a:lstStyle/>
                    <a:p>
                      <a:pPr>
                        <a:lnSpc>
                          <a:spcPct val="115000"/>
                        </a:lnSpc>
                        <a:spcAft>
                          <a:spcPts val="1000"/>
                        </a:spcAft>
                      </a:pPr>
                      <a:r>
                        <a:rPr lang="en-GB" sz="9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Conducted</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txBody>
                  <a:tcPr marL="7144" marR="7144" marT="7144" marB="7144" anchor="ctr">
                    <a:lnL>
                      <a:noFill/>
                    </a:lnL>
                    <a:lnR>
                      <a:noFill/>
                    </a:lnR>
                    <a:lnT>
                      <a:noFill/>
                    </a:lnT>
                    <a:lnB>
                      <a:noFill/>
                    </a:lnB>
                    <a:solidFill>
                      <a:srgbClr val="FFFFCC"/>
                    </a:solidFill>
                  </a:tcPr>
                </a:tc>
                <a:extLst>
                  <a:ext uri="{0D108BD9-81ED-4DB2-BD59-A6C34878D82A}">
                    <a16:rowId xmlns:a16="http://schemas.microsoft.com/office/drawing/2014/main" val="13053614"/>
                  </a:ext>
                </a:extLst>
              </a:tr>
              <a:tr h="355240">
                <a:tc>
                  <a:txBody>
                    <a:bodyPr/>
                    <a:lstStyle/>
                    <a:p>
                      <a:pPr>
                        <a:lnSpc>
                          <a:spcPct val="115000"/>
                        </a:lnSpc>
                        <a:spcAft>
                          <a:spcPts val="1000"/>
                        </a:spcAft>
                      </a:pPr>
                      <a:r>
                        <a:rPr lang="en-GB" sz="9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Distributed</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txBody>
                  <a:tcPr marL="7144" marR="7144" marT="7144" marB="7144" anchor="ctr">
                    <a:lnL>
                      <a:noFill/>
                    </a:lnL>
                    <a:lnR>
                      <a:noFill/>
                    </a:lnR>
                    <a:lnT>
                      <a:noFill/>
                    </a:lnT>
                    <a:lnB>
                      <a:noFill/>
                    </a:lnB>
                    <a:solidFill>
                      <a:srgbClr val="FFFFCC"/>
                    </a:solidFill>
                  </a:tcPr>
                </a:tc>
                <a:tc>
                  <a:txBody>
                    <a:bodyPr/>
                    <a:lstStyle/>
                    <a:p>
                      <a:pPr>
                        <a:lnSpc>
                          <a:spcPct val="115000"/>
                        </a:lnSpc>
                        <a:spcAft>
                          <a:spcPts val="1000"/>
                        </a:spcAft>
                      </a:pPr>
                      <a:r>
                        <a:rPr lang="en-GB" sz="900" u="none" strike="noStrike"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hlinkClick r:id="rId12"/>
                        </a:rPr>
                        <a:t>Organised</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txBody>
                  <a:tcPr marL="7144" marR="7144" marT="7144" marB="7144" anchor="ctr">
                    <a:lnL>
                      <a:noFill/>
                    </a:lnL>
                    <a:lnR>
                      <a:noFill/>
                    </a:lnR>
                    <a:lnT>
                      <a:noFill/>
                    </a:lnT>
                    <a:lnB>
                      <a:noFill/>
                    </a:lnB>
                    <a:solidFill>
                      <a:srgbClr val="FFFFCC"/>
                    </a:solidFill>
                  </a:tcPr>
                </a:tc>
                <a:tc>
                  <a:txBody>
                    <a:bodyPr/>
                    <a:lstStyle/>
                    <a:p>
                      <a:pPr>
                        <a:lnSpc>
                          <a:spcPct val="115000"/>
                        </a:lnSpc>
                        <a:spcAft>
                          <a:spcPts val="1000"/>
                        </a:spcAft>
                      </a:pPr>
                      <a:r>
                        <a:rPr lang="en-GB" sz="9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Solved</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txBody>
                  <a:tcPr marL="7144" marR="7144" marT="7144" marB="7144" anchor="ctr">
                    <a:lnL>
                      <a:noFill/>
                    </a:lnL>
                    <a:lnR>
                      <a:noFill/>
                    </a:lnR>
                    <a:lnT>
                      <a:noFill/>
                    </a:lnT>
                    <a:lnB>
                      <a:noFill/>
                    </a:lnB>
                    <a:solidFill>
                      <a:srgbClr val="FFFFCC"/>
                    </a:solidFill>
                  </a:tcPr>
                </a:tc>
                <a:extLst>
                  <a:ext uri="{0D108BD9-81ED-4DB2-BD59-A6C34878D82A}">
                    <a16:rowId xmlns:a16="http://schemas.microsoft.com/office/drawing/2014/main" val="516202255"/>
                  </a:ext>
                </a:extLst>
              </a:tr>
              <a:tr h="355240">
                <a:tc>
                  <a:txBody>
                    <a:bodyPr/>
                    <a:lstStyle/>
                    <a:p>
                      <a:pPr>
                        <a:lnSpc>
                          <a:spcPct val="115000"/>
                        </a:lnSpc>
                        <a:spcAft>
                          <a:spcPts val="1000"/>
                        </a:spcAft>
                      </a:pPr>
                      <a:r>
                        <a:rPr lang="en-GB" sz="9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Represented</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txBody>
                  <a:tcPr marL="7144" marR="7144" marT="7144" marB="7144" anchor="ctr">
                    <a:lnL>
                      <a:noFill/>
                    </a:lnL>
                    <a:lnR>
                      <a:noFill/>
                    </a:lnR>
                    <a:lnT>
                      <a:noFill/>
                    </a:lnT>
                    <a:lnB>
                      <a:noFill/>
                    </a:lnB>
                    <a:solidFill>
                      <a:srgbClr val="FFFFCC"/>
                    </a:solidFill>
                  </a:tcPr>
                </a:tc>
                <a:tc>
                  <a:txBody>
                    <a:bodyPr/>
                    <a:lstStyle/>
                    <a:p>
                      <a:pPr>
                        <a:lnSpc>
                          <a:spcPct val="115000"/>
                        </a:lnSpc>
                        <a:spcAft>
                          <a:spcPts val="1000"/>
                        </a:spcAft>
                      </a:pPr>
                      <a:r>
                        <a:rPr lang="en-GB" sz="900" u="none" strike="noStrike"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hlinkClick r:id="rId7"/>
                        </a:rPr>
                        <a:t>Persuaded</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txBody>
                  <a:tcPr marL="7144" marR="7144" marT="7144" marB="7144" anchor="ctr">
                    <a:lnL>
                      <a:noFill/>
                    </a:lnL>
                    <a:lnR>
                      <a:noFill/>
                    </a:lnR>
                    <a:lnT>
                      <a:noFill/>
                    </a:lnT>
                    <a:lnB>
                      <a:noFill/>
                    </a:lnB>
                    <a:solidFill>
                      <a:srgbClr val="FFFFCC"/>
                    </a:solidFill>
                  </a:tcPr>
                </a:tc>
                <a:tc>
                  <a:txBody>
                    <a:bodyPr/>
                    <a:lstStyle/>
                    <a:p>
                      <a:pPr>
                        <a:lnSpc>
                          <a:spcPct val="115000"/>
                        </a:lnSpc>
                        <a:spcAft>
                          <a:spcPts val="1000"/>
                        </a:spcAft>
                      </a:pPr>
                      <a:r>
                        <a:rPr lang="en-GB" sz="9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Calculated</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txBody>
                  <a:tcPr marL="7144" marR="7144" marT="7144" marB="7144" anchor="ctr">
                    <a:lnL>
                      <a:noFill/>
                    </a:lnL>
                    <a:lnR>
                      <a:noFill/>
                    </a:lnR>
                    <a:lnT>
                      <a:noFill/>
                    </a:lnT>
                    <a:lnB>
                      <a:noFill/>
                    </a:lnB>
                    <a:solidFill>
                      <a:srgbClr val="FFFFCC"/>
                    </a:solidFill>
                  </a:tcPr>
                </a:tc>
                <a:extLst>
                  <a:ext uri="{0D108BD9-81ED-4DB2-BD59-A6C34878D82A}">
                    <a16:rowId xmlns:a16="http://schemas.microsoft.com/office/drawing/2014/main" val="2476695724"/>
                  </a:ext>
                </a:extLst>
              </a:tr>
              <a:tr h="355240">
                <a:tc>
                  <a:txBody>
                    <a:bodyPr/>
                    <a:lstStyle/>
                    <a:p>
                      <a:pPr>
                        <a:lnSpc>
                          <a:spcPct val="115000"/>
                        </a:lnSpc>
                        <a:spcAft>
                          <a:spcPts val="1000"/>
                        </a:spcAft>
                      </a:pPr>
                      <a:r>
                        <a:rPr lang="en-GB" sz="9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Completed</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txBody>
                  <a:tcPr marL="7144" marR="7144" marT="7144" marB="7144" anchor="ctr">
                    <a:lnL>
                      <a:noFill/>
                    </a:lnL>
                    <a:lnR>
                      <a:noFill/>
                    </a:lnR>
                    <a:lnT>
                      <a:noFill/>
                    </a:lnT>
                    <a:lnB>
                      <a:noFill/>
                    </a:lnB>
                    <a:solidFill>
                      <a:srgbClr val="FFFFCC"/>
                    </a:solidFill>
                  </a:tcPr>
                </a:tc>
                <a:tc>
                  <a:txBody>
                    <a:bodyPr/>
                    <a:lstStyle/>
                    <a:p>
                      <a:pPr>
                        <a:lnSpc>
                          <a:spcPct val="115000"/>
                        </a:lnSpc>
                        <a:spcAft>
                          <a:spcPts val="1000"/>
                        </a:spcAft>
                      </a:pPr>
                      <a:r>
                        <a:rPr lang="en-GB" sz="9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Arranged</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txBody>
                  <a:tcPr marL="7144" marR="7144" marT="7144" marB="7144" anchor="ctr">
                    <a:lnL>
                      <a:noFill/>
                    </a:lnL>
                    <a:lnR>
                      <a:noFill/>
                    </a:lnR>
                    <a:lnT>
                      <a:noFill/>
                    </a:lnT>
                    <a:lnB>
                      <a:noFill/>
                    </a:lnB>
                    <a:solidFill>
                      <a:srgbClr val="FFFFCC"/>
                    </a:solidFill>
                  </a:tcPr>
                </a:tc>
                <a:tc>
                  <a:txBody>
                    <a:bodyPr/>
                    <a:lstStyle/>
                    <a:p>
                      <a:pPr>
                        <a:lnSpc>
                          <a:spcPct val="115000"/>
                        </a:lnSpc>
                        <a:spcAft>
                          <a:spcPts val="1000"/>
                        </a:spcAft>
                      </a:pPr>
                      <a:r>
                        <a:rPr lang="en-GB" sz="9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Responsible for</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txBody>
                  <a:tcPr marL="7144" marR="7144" marT="7144" marB="7144" anchor="ctr">
                    <a:lnL>
                      <a:noFill/>
                    </a:lnL>
                    <a:lnR>
                      <a:noFill/>
                    </a:lnR>
                    <a:lnT>
                      <a:noFill/>
                    </a:lnT>
                    <a:lnB>
                      <a:noFill/>
                    </a:lnB>
                    <a:solidFill>
                      <a:srgbClr val="FFFFCC"/>
                    </a:solidFill>
                  </a:tcPr>
                </a:tc>
                <a:extLst>
                  <a:ext uri="{0D108BD9-81ED-4DB2-BD59-A6C34878D82A}">
                    <a16:rowId xmlns:a16="http://schemas.microsoft.com/office/drawing/2014/main" val="1097122351"/>
                  </a:ext>
                </a:extLst>
              </a:tr>
            </a:tbl>
          </a:graphicData>
        </a:graphic>
      </p:graphicFrame>
    </p:spTree>
    <p:extLst>
      <p:ext uri="{BB962C8B-B14F-4D97-AF65-F5344CB8AC3E}">
        <p14:creationId xmlns:p14="http://schemas.microsoft.com/office/powerpoint/2010/main" val="326509172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347743" y="133921"/>
            <a:ext cx="355822" cy="365597"/>
          </a:xfrm>
          <a:prstGeom prst="rect">
            <a:avLst/>
          </a:prstGeom>
        </p:spPr>
      </p:pic>
      <p:pic>
        <p:nvPicPr>
          <p:cNvPr id="3" name="Picture 2"/>
          <p:cNvPicPr>
            <a:picLocks noChangeAspect="1"/>
          </p:cNvPicPr>
          <p:nvPr/>
        </p:nvPicPr>
        <p:blipFill>
          <a:blip r:embed="rId3"/>
          <a:stretch>
            <a:fillRect/>
          </a:stretch>
        </p:blipFill>
        <p:spPr>
          <a:xfrm>
            <a:off x="8748464" y="189641"/>
            <a:ext cx="238518" cy="363642"/>
          </a:xfrm>
          <a:prstGeom prst="rect">
            <a:avLst/>
          </a:prstGeom>
        </p:spPr>
      </p:pic>
      <p:pic>
        <p:nvPicPr>
          <p:cNvPr id="4" name="Picture 3"/>
          <p:cNvPicPr>
            <a:picLocks noChangeAspect="1"/>
          </p:cNvPicPr>
          <p:nvPr/>
        </p:nvPicPr>
        <p:blipFill>
          <a:blip r:embed="rId4"/>
          <a:stretch>
            <a:fillRect/>
          </a:stretch>
        </p:blipFill>
        <p:spPr>
          <a:xfrm>
            <a:off x="1175656" y="234755"/>
            <a:ext cx="1601198" cy="594340"/>
          </a:xfrm>
          <a:prstGeom prst="rect">
            <a:avLst/>
          </a:prstGeom>
        </p:spPr>
      </p:pic>
      <p:sp>
        <p:nvSpPr>
          <p:cNvPr id="6" name="Rectangle 5"/>
          <p:cNvSpPr/>
          <p:nvPr/>
        </p:nvSpPr>
        <p:spPr>
          <a:xfrm>
            <a:off x="3739876" y="332656"/>
            <a:ext cx="2795742" cy="468920"/>
          </a:xfrm>
          <a:prstGeom prst="rect">
            <a:avLst/>
          </a:prstGeom>
          <a:solidFill>
            <a:srgbClr val="FFF0CE"/>
          </a:solidFill>
        </p:spPr>
        <p:txBody>
          <a:bodyPr wrap="none" lIns="0" tIns="0" rIns="0" bIns="0">
            <a:noAutofit/>
          </a:bodyPr>
          <a:lstStyle/>
          <a:p>
            <a:pPr defTabSz="586496"/>
            <a:r>
              <a:rPr lang="en-US" sz="2400" b="1" dirty="0">
                <a:solidFill>
                  <a:prstClr val="black"/>
                </a:solidFill>
                <a:latin typeface="Calibri"/>
              </a:rPr>
              <a:t>WRITING YOUR CV</a:t>
            </a:r>
          </a:p>
        </p:txBody>
      </p:sp>
      <p:sp>
        <p:nvSpPr>
          <p:cNvPr id="7" name="Rectangle 6"/>
          <p:cNvSpPr/>
          <p:nvPr/>
        </p:nvSpPr>
        <p:spPr>
          <a:xfrm>
            <a:off x="347743" y="1273105"/>
            <a:ext cx="8400721" cy="931985"/>
          </a:xfrm>
          <a:prstGeom prst="rect">
            <a:avLst/>
          </a:prstGeom>
        </p:spPr>
        <p:txBody>
          <a:bodyPr lIns="0" tIns="0" rIns="0" bIns="0">
            <a:noAutofit/>
          </a:bodyPr>
          <a:lstStyle/>
          <a:p>
            <a:pPr algn="just" defTabSz="586496">
              <a:lnSpc>
                <a:spcPts val="1339"/>
              </a:lnSpc>
              <a:spcAft>
                <a:spcPts val="673"/>
              </a:spcAft>
            </a:pPr>
            <a:r>
              <a:rPr lang="en-US" sz="2000" b="1" dirty="0">
                <a:solidFill>
                  <a:prstClr val="black"/>
                </a:solidFill>
                <a:latin typeface="Calibri"/>
              </a:rPr>
              <a:t>Log onto</a:t>
            </a:r>
            <a:r>
              <a:rPr lang="en-US" sz="2000" b="1" dirty="0">
                <a:solidFill>
                  <a:prstClr val="black"/>
                </a:solidFill>
                <a:latin typeface="Calibri"/>
                <a:hlinkClick r:id="rId5"/>
              </a:rPr>
              <a:t> </a:t>
            </a:r>
            <a:r>
              <a:rPr lang="en-US" sz="2000" b="1" u="sng" dirty="0">
                <a:solidFill>
                  <a:srgbClr val="0465C1"/>
                </a:solidFill>
                <a:latin typeface="Calibri"/>
                <a:hlinkClick r:id="rId5"/>
              </a:rPr>
              <a:t>'The Prince's Trust'</a:t>
            </a:r>
            <a:r>
              <a:rPr lang="en-US" sz="2000" b="1" dirty="0">
                <a:solidFill>
                  <a:srgbClr val="0465C1"/>
                </a:solidFill>
                <a:latin typeface="Calibri"/>
                <a:hlinkClick r:id="rId5"/>
              </a:rPr>
              <a:t> </a:t>
            </a:r>
            <a:r>
              <a:rPr lang="en-US" sz="2000" b="1" dirty="0">
                <a:solidFill>
                  <a:prstClr val="black"/>
                </a:solidFill>
                <a:latin typeface="Calibri"/>
              </a:rPr>
              <a:t>website. The site offers fantastic help in writing a </a:t>
            </a:r>
          </a:p>
          <a:p>
            <a:pPr algn="just" defTabSz="586496">
              <a:lnSpc>
                <a:spcPts val="1339"/>
              </a:lnSpc>
              <a:spcAft>
                <a:spcPts val="673"/>
              </a:spcAft>
            </a:pPr>
            <a:r>
              <a:rPr lang="en-US" sz="2000" b="1" dirty="0">
                <a:solidFill>
                  <a:prstClr val="black"/>
                </a:solidFill>
                <a:latin typeface="Calibri"/>
              </a:rPr>
              <a:t>successful CV</a:t>
            </a:r>
            <a:r>
              <a:rPr lang="en-US" sz="1026" b="1" dirty="0">
                <a:solidFill>
                  <a:prstClr val="black"/>
                </a:solidFill>
                <a:latin typeface="Calibri"/>
              </a:rPr>
              <a:t>.</a:t>
            </a:r>
          </a:p>
          <a:p>
            <a:pPr algn="just" defTabSz="586496">
              <a:lnSpc>
                <a:spcPts val="1339"/>
              </a:lnSpc>
              <a:spcAft>
                <a:spcPts val="673"/>
              </a:spcAft>
            </a:pPr>
            <a:endParaRPr lang="en-US" sz="1026" b="1" dirty="0">
              <a:solidFill>
                <a:prstClr val="black"/>
              </a:solidFill>
              <a:latin typeface="Calibri"/>
            </a:endParaRPr>
          </a:p>
        </p:txBody>
      </p:sp>
      <p:sp>
        <p:nvSpPr>
          <p:cNvPr id="10" name="TextBox 9">
            <a:extLst>
              <a:ext uri="{FF2B5EF4-FFF2-40B4-BE49-F238E27FC236}">
                <a16:creationId xmlns:a16="http://schemas.microsoft.com/office/drawing/2014/main" id="{4517FEC8-7B3C-4D2C-9C18-01433B355091}"/>
              </a:ext>
            </a:extLst>
          </p:cNvPr>
          <p:cNvSpPr txBox="1"/>
          <p:nvPr/>
        </p:nvSpPr>
        <p:spPr>
          <a:xfrm>
            <a:off x="525654" y="1865275"/>
            <a:ext cx="8461328" cy="4053097"/>
          </a:xfrm>
          <a:prstGeom prst="rect">
            <a:avLst/>
          </a:prstGeom>
          <a:noFill/>
        </p:spPr>
        <p:txBody>
          <a:bodyPr wrap="square" rtlCol="0">
            <a:spAutoFit/>
          </a:bodyPr>
          <a:lstStyle/>
          <a:p>
            <a:pPr marL="0" marR="355600" lvl="0" indent="0" algn="ctr" defTabSz="914400" rtl="0" eaLnBrk="1" fontAlgn="auto" latinLnBrk="0" hangingPunct="1">
              <a:lnSpc>
                <a:spcPct val="100000"/>
              </a:lnSpc>
              <a:spcBef>
                <a:spcPts val="1050"/>
              </a:spcBef>
              <a:spcAft>
                <a:spcPts val="420"/>
              </a:spcAft>
              <a:buClrTx/>
              <a:buSzTx/>
              <a:buFontTx/>
              <a:buNone/>
              <a:tabLst/>
              <a:defRPr/>
            </a:pPr>
            <a:r>
              <a:rPr lang="en-US" sz="2600" b="1" dirty="0">
                <a:solidFill>
                  <a:prstClr val="black"/>
                </a:solidFill>
                <a:latin typeface="Calibri"/>
              </a:rPr>
              <a:t>CV</a:t>
            </a:r>
            <a:r>
              <a:rPr kumimoji="0" lang="en-US" sz="2600" b="1" i="0" u="none" strike="noStrike" kern="1200" cap="none" spc="0" normalizeH="0" baseline="0" noProof="0" dirty="0">
                <a:ln>
                  <a:noFill/>
                </a:ln>
                <a:solidFill>
                  <a:prstClr val="black"/>
                </a:solidFill>
                <a:effectLst/>
                <a:uLnTx/>
                <a:uFillTx/>
                <a:latin typeface="Calibri"/>
                <a:ea typeface="+mn-ea"/>
                <a:cs typeface="+mn-cs"/>
              </a:rPr>
              <a:t> TOP TIPS</a:t>
            </a:r>
          </a:p>
          <a:p>
            <a:pPr marL="0" marR="0" lvl="0" indent="0" algn="l" defTabSz="914400" rtl="0" eaLnBrk="1" fontAlgn="auto" latinLnBrk="0" hangingPunct="1">
              <a:lnSpc>
                <a:spcPts val="1728"/>
              </a:lnSpc>
              <a:spcBef>
                <a:spcPts val="0"/>
              </a:spcBef>
              <a:spcAft>
                <a:spcPts val="420"/>
              </a:spcAft>
              <a:buClrTx/>
              <a:buSzTx/>
              <a:buFontTx/>
              <a:buNone/>
              <a:tabLst/>
              <a:defRPr/>
            </a:pPr>
            <a:r>
              <a:rPr kumimoji="0" lang="en-US" sz="1100" b="1" i="0" u="none" strike="noStrike" kern="1200" cap="none" spc="0" normalizeH="0" baseline="0" noProof="0" dirty="0">
                <a:ln>
                  <a:noFill/>
                </a:ln>
                <a:solidFill>
                  <a:srgbClr val="C31011"/>
                </a:solidFill>
                <a:effectLst/>
                <a:uLnTx/>
                <a:uFillTx/>
                <a:latin typeface="Calibri"/>
                <a:ea typeface="+mn-ea"/>
                <a:cs typeface="+mn-cs"/>
              </a:rPr>
              <a:t>Choose your template: </a:t>
            </a:r>
            <a:r>
              <a:rPr kumimoji="0" lang="en-US" sz="1100" b="1" i="0" u="none" strike="noStrike" kern="1200" cap="none" spc="0" normalizeH="0" baseline="0" noProof="0" dirty="0">
                <a:ln>
                  <a:noFill/>
                </a:ln>
                <a:solidFill>
                  <a:srgbClr val="141414"/>
                </a:solidFill>
                <a:effectLst/>
                <a:uLnTx/>
                <a:uFillTx/>
                <a:latin typeface="Calibri"/>
                <a:ea typeface="+mn-ea"/>
                <a:cs typeface="+mn-cs"/>
              </a:rPr>
              <a:t>There </a:t>
            </a:r>
            <a:r>
              <a:rPr kumimoji="0" lang="en-US" sz="1100" b="1" i="0" u="none" strike="noStrike" kern="1200" cap="none" spc="0" normalizeH="0" baseline="0" noProof="0" dirty="0">
                <a:ln>
                  <a:noFill/>
                </a:ln>
                <a:solidFill>
                  <a:prstClr val="black"/>
                </a:solidFill>
                <a:effectLst/>
                <a:uLnTx/>
                <a:uFillTx/>
                <a:latin typeface="Calibri"/>
                <a:ea typeface="+mn-ea"/>
                <a:cs typeface="+mn-cs"/>
              </a:rPr>
              <a:t>are </a:t>
            </a:r>
            <a:r>
              <a:rPr kumimoji="0" lang="en-US" sz="1100" b="1" i="0" u="none" strike="noStrike" kern="1200" cap="none" spc="0" normalizeH="0" baseline="0" noProof="0" dirty="0">
                <a:ln>
                  <a:noFill/>
                </a:ln>
                <a:solidFill>
                  <a:srgbClr val="141414"/>
                </a:solidFill>
                <a:effectLst/>
                <a:uLnTx/>
                <a:uFillTx/>
                <a:latin typeface="Calibri"/>
                <a:ea typeface="+mn-ea"/>
                <a:cs typeface="+mn-cs"/>
              </a:rPr>
              <a:t>hundreds of templates available online so it can </a:t>
            </a:r>
            <a:r>
              <a:rPr kumimoji="0" lang="en-US" sz="1100" b="1" i="0" u="none" strike="noStrike" kern="1200" cap="none" spc="0" normalizeH="0" baseline="0" noProof="0" dirty="0">
                <a:ln>
                  <a:noFill/>
                </a:ln>
                <a:solidFill>
                  <a:prstClr val="black"/>
                </a:solidFill>
                <a:effectLst/>
                <a:uLnTx/>
                <a:uFillTx/>
                <a:latin typeface="Calibri"/>
                <a:ea typeface="+mn-ea"/>
                <a:cs typeface="+mn-cs"/>
              </a:rPr>
              <a:t>be </a:t>
            </a:r>
            <a:r>
              <a:rPr kumimoji="0" lang="en-US" sz="1100" b="1" i="0" u="none" strike="noStrike" kern="1200" cap="none" spc="0" normalizeH="0" baseline="0" noProof="0" dirty="0">
                <a:ln>
                  <a:noFill/>
                </a:ln>
                <a:solidFill>
                  <a:srgbClr val="141414"/>
                </a:solidFill>
                <a:effectLst/>
                <a:uLnTx/>
                <a:uFillTx/>
                <a:latin typeface="Calibri"/>
                <a:ea typeface="+mn-ea"/>
                <a:cs typeface="+mn-cs"/>
              </a:rPr>
              <a:t>difficult </a:t>
            </a:r>
            <a:r>
              <a:rPr kumimoji="0" lang="en-US" sz="1100" b="1" i="0" u="none" strike="noStrike" kern="1200" cap="none" spc="0" normalizeH="0" baseline="0" noProof="0" dirty="0">
                <a:ln>
                  <a:noFill/>
                </a:ln>
                <a:solidFill>
                  <a:prstClr val="black"/>
                </a:solidFill>
                <a:effectLst/>
                <a:uLnTx/>
                <a:uFillTx/>
                <a:latin typeface="Calibri"/>
                <a:ea typeface="+mn-ea"/>
                <a:cs typeface="+mn-cs"/>
              </a:rPr>
              <a:t>to </a:t>
            </a:r>
            <a:r>
              <a:rPr kumimoji="0" lang="en-US" sz="1100" b="1" i="0" u="none" strike="noStrike" kern="1200" cap="none" spc="0" normalizeH="0" baseline="0" noProof="0" dirty="0">
                <a:ln>
                  <a:noFill/>
                </a:ln>
                <a:solidFill>
                  <a:srgbClr val="141414"/>
                </a:solidFill>
                <a:effectLst/>
                <a:uLnTx/>
                <a:uFillTx/>
                <a:latin typeface="Calibri"/>
                <a:ea typeface="+mn-ea"/>
                <a:cs typeface="+mn-cs"/>
              </a:rPr>
              <a:t>know which </a:t>
            </a:r>
            <a:r>
              <a:rPr kumimoji="0" lang="en-US" sz="1100" b="1" i="0" u="none" strike="noStrike" kern="1200" cap="none" spc="0" normalizeH="0" baseline="0" noProof="0" dirty="0">
                <a:ln>
                  <a:noFill/>
                </a:ln>
                <a:solidFill>
                  <a:prstClr val="black"/>
                </a:solidFill>
                <a:effectLst/>
                <a:uLnTx/>
                <a:uFillTx/>
                <a:latin typeface="Calibri"/>
                <a:ea typeface="+mn-ea"/>
                <a:cs typeface="+mn-cs"/>
              </a:rPr>
              <a:t>one to choose. Go </a:t>
            </a:r>
            <a:r>
              <a:rPr kumimoji="0" lang="en-US" sz="1100" b="1" i="0" u="none" strike="noStrike" kern="1200" cap="none" spc="0" normalizeH="0" baseline="0" noProof="0" dirty="0">
                <a:ln>
                  <a:noFill/>
                </a:ln>
                <a:solidFill>
                  <a:srgbClr val="141414"/>
                </a:solidFill>
                <a:effectLst/>
                <a:uLnTx/>
                <a:uFillTx/>
                <a:latin typeface="Calibri"/>
                <a:ea typeface="+mn-ea"/>
                <a:cs typeface="+mn-cs"/>
              </a:rPr>
              <a:t>for </a:t>
            </a:r>
            <a:r>
              <a:rPr kumimoji="0" lang="en-US" sz="1100" b="1" i="0" u="none" strike="noStrike" kern="1200" cap="none" spc="0" normalizeH="0" baseline="0" noProof="0" dirty="0">
                <a:ln>
                  <a:noFill/>
                </a:ln>
                <a:solidFill>
                  <a:prstClr val="black"/>
                </a:solidFill>
                <a:effectLst/>
                <a:uLnTx/>
                <a:uFillTx/>
                <a:latin typeface="Calibri"/>
                <a:ea typeface="+mn-ea"/>
                <a:cs typeface="+mn-cs"/>
              </a:rPr>
              <a:t>one </a:t>
            </a:r>
            <a:r>
              <a:rPr kumimoji="0" lang="en-US" sz="1100" b="1" i="0" u="none" strike="noStrike" kern="1200" cap="none" spc="0" normalizeH="0" baseline="0" noProof="0" dirty="0">
                <a:ln>
                  <a:noFill/>
                </a:ln>
                <a:solidFill>
                  <a:srgbClr val="141414"/>
                </a:solidFill>
                <a:effectLst/>
                <a:uLnTx/>
                <a:uFillTx/>
                <a:latin typeface="Calibri"/>
                <a:ea typeface="+mn-ea"/>
                <a:cs typeface="+mn-cs"/>
              </a:rPr>
              <a:t>that is tailored </a:t>
            </a:r>
            <a:r>
              <a:rPr kumimoji="0" lang="en-US" sz="1100" b="1" i="0" u="none" strike="noStrike" kern="1200" cap="none" spc="0" normalizeH="0" baseline="0" noProof="0" dirty="0">
                <a:ln>
                  <a:noFill/>
                </a:ln>
                <a:solidFill>
                  <a:prstClr val="black"/>
                </a:solidFill>
                <a:effectLst/>
                <a:uLnTx/>
                <a:uFillTx/>
                <a:latin typeface="Calibri"/>
                <a:ea typeface="+mn-ea"/>
                <a:cs typeface="+mn-cs"/>
              </a:rPr>
              <a:t>to </a:t>
            </a:r>
            <a:r>
              <a:rPr kumimoji="0" lang="en-US" sz="1100" b="1" i="0" u="none" strike="noStrike" kern="1200" cap="none" spc="0" normalizeH="0" baseline="0" noProof="0" dirty="0">
                <a:ln>
                  <a:noFill/>
                </a:ln>
                <a:solidFill>
                  <a:srgbClr val="141414"/>
                </a:solidFill>
                <a:effectLst/>
                <a:uLnTx/>
                <a:uFillTx/>
                <a:latin typeface="Calibri"/>
                <a:ea typeface="+mn-ea"/>
                <a:cs typeface="+mn-cs"/>
              </a:rPr>
              <a:t>your s situation </a:t>
            </a:r>
            <a:r>
              <a:rPr kumimoji="0" lang="en-US" sz="1100" b="1" i="0" u="none" strike="noStrike" kern="1200" cap="none" spc="0" normalizeH="0" baseline="0" noProof="0" dirty="0">
                <a:ln>
                  <a:noFill/>
                </a:ln>
                <a:solidFill>
                  <a:prstClr val="black"/>
                </a:solidFill>
                <a:effectLst/>
                <a:uLnTx/>
                <a:uFillTx/>
                <a:latin typeface="Calibri"/>
                <a:ea typeface="+mn-ea"/>
                <a:cs typeface="+mn-cs"/>
              </a:rPr>
              <a:t>to </a:t>
            </a:r>
            <a:r>
              <a:rPr kumimoji="0" lang="en-US" sz="1100" b="1" i="0" u="none" strike="noStrike" kern="1200" cap="none" spc="0" normalizeH="0" baseline="0" noProof="0" dirty="0">
                <a:ln>
                  <a:noFill/>
                </a:ln>
                <a:solidFill>
                  <a:srgbClr val="141414"/>
                </a:solidFill>
                <a:effectLst/>
                <a:uLnTx/>
                <a:uFillTx/>
                <a:latin typeface="Calibri"/>
                <a:ea typeface="+mn-ea"/>
                <a:cs typeface="+mn-cs"/>
              </a:rPr>
              <a:t>make your CV as relevant as possible. For example, if you have been out of work for a while, </a:t>
            </a:r>
            <a:r>
              <a:rPr kumimoji="0" lang="en-US" sz="1100" b="1" i="0" u="none" strike="noStrike" kern="1200" cap="none" spc="0" normalizeH="0" baseline="0" noProof="0" dirty="0">
                <a:ln>
                  <a:noFill/>
                </a:ln>
                <a:solidFill>
                  <a:prstClr val="black"/>
                </a:solidFill>
                <a:effectLst/>
                <a:uLnTx/>
                <a:uFillTx/>
                <a:latin typeface="Calibri"/>
                <a:ea typeface="+mn-ea"/>
                <a:cs typeface="+mn-cs"/>
              </a:rPr>
              <a:t>go </a:t>
            </a:r>
            <a:r>
              <a:rPr kumimoji="0" lang="en-US" sz="1100" b="1" i="0" u="none" strike="noStrike" kern="1200" cap="none" spc="0" normalizeH="0" baseline="0" noProof="0" dirty="0">
                <a:ln>
                  <a:noFill/>
                </a:ln>
                <a:solidFill>
                  <a:srgbClr val="141414"/>
                </a:solidFill>
                <a:effectLst/>
                <a:uLnTx/>
                <a:uFillTx/>
                <a:latin typeface="Calibri"/>
                <a:ea typeface="+mn-ea"/>
                <a:cs typeface="+mn-cs"/>
              </a:rPr>
              <a:t>for a template designed for people who have had gaps in employment. Make sure you also choose a simple design </a:t>
            </a:r>
            <a:r>
              <a:rPr kumimoji="0" lang="en-US" sz="1100" b="1" i="0" u="none" strike="noStrike" kern="1200" cap="none" spc="0" normalizeH="0" baseline="0" noProof="0" dirty="0">
                <a:ln>
                  <a:noFill/>
                </a:ln>
                <a:solidFill>
                  <a:prstClr val="black"/>
                </a:solidFill>
                <a:effectLst/>
                <a:uLnTx/>
                <a:uFillTx/>
                <a:latin typeface="Calibri"/>
                <a:ea typeface="+mn-ea"/>
                <a:cs typeface="+mn-cs"/>
              </a:rPr>
              <a:t>to </a:t>
            </a:r>
            <a:r>
              <a:rPr kumimoji="0" lang="en-US" sz="1100" b="1" i="0" u="none" strike="noStrike" kern="1200" cap="none" spc="0" normalizeH="0" baseline="0" noProof="0" dirty="0">
                <a:ln>
                  <a:noFill/>
                </a:ln>
                <a:solidFill>
                  <a:srgbClr val="141414"/>
                </a:solidFill>
                <a:effectLst/>
                <a:uLnTx/>
                <a:uFillTx/>
                <a:latin typeface="Calibri"/>
                <a:ea typeface="+mn-ea"/>
                <a:cs typeface="+mn-cs"/>
              </a:rPr>
              <a:t>make it easier </a:t>
            </a:r>
            <a:r>
              <a:rPr kumimoji="0" lang="en-US" sz="1100" b="1" i="0" u="none" strike="noStrike" kern="1200" cap="none" spc="0" normalizeH="0" baseline="0" noProof="0" dirty="0">
                <a:ln>
                  <a:noFill/>
                </a:ln>
                <a:solidFill>
                  <a:prstClr val="black"/>
                </a:solidFill>
                <a:effectLst/>
                <a:uLnTx/>
                <a:uFillTx/>
                <a:latin typeface="Calibri"/>
                <a:ea typeface="+mn-ea"/>
                <a:cs typeface="+mn-cs"/>
              </a:rPr>
              <a:t>to </a:t>
            </a:r>
            <a:r>
              <a:rPr kumimoji="0" lang="en-US" sz="1100" b="1" i="0" u="none" strike="noStrike" kern="1200" cap="none" spc="0" normalizeH="0" baseline="0" noProof="0" dirty="0">
                <a:ln>
                  <a:noFill/>
                </a:ln>
                <a:solidFill>
                  <a:srgbClr val="141414"/>
                </a:solidFill>
                <a:effectLst/>
                <a:uLnTx/>
                <a:uFillTx/>
                <a:latin typeface="Calibri"/>
                <a:ea typeface="+mn-ea"/>
                <a:cs typeface="+mn-cs"/>
              </a:rPr>
              <a:t>read and keep the focus on you and your experience.</a:t>
            </a:r>
          </a:p>
          <a:p>
            <a:pPr marL="0" marR="0" lvl="0" indent="0" algn="l" defTabSz="914400" rtl="0" eaLnBrk="1" fontAlgn="auto" latinLnBrk="0" hangingPunct="1">
              <a:lnSpc>
                <a:spcPts val="1680"/>
              </a:lnSpc>
              <a:spcBef>
                <a:spcPts val="0"/>
              </a:spcBef>
              <a:spcAft>
                <a:spcPts val="420"/>
              </a:spcAft>
              <a:buClrTx/>
              <a:buSzTx/>
              <a:buFontTx/>
              <a:buNone/>
              <a:tabLst/>
              <a:defRPr/>
            </a:pPr>
            <a:r>
              <a:rPr kumimoji="0" lang="en-US" sz="1100" b="1" i="0" u="none" strike="noStrike" kern="1200" cap="none" spc="0" normalizeH="0" baseline="0" noProof="0" dirty="0">
                <a:ln>
                  <a:noFill/>
                </a:ln>
                <a:solidFill>
                  <a:srgbClr val="C31011"/>
                </a:solidFill>
                <a:effectLst/>
                <a:uLnTx/>
                <a:uFillTx/>
                <a:latin typeface="Calibri"/>
                <a:ea typeface="+mn-ea"/>
                <a:cs typeface="+mn-cs"/>
              </a:rPr>
              <a:t>Match your CV to the job: </a:t>
            </a:r>
            <a:r>
              <a:rPr kumimoji="0" lang="en-US" sz="1100" b="1" i="0" u="none" strike="noStrike" kern="1200" cap="none" spc="0" normalizeH="0" baseline="0" noProof="0" dirty="0">
                <a:ln>
                  <a:noFill/>
                </a:ln>
                <a:solidFill>
                  <a:prstClr val="black"/>
                </a:solidFill>
                <a:effectLst/>
                <a:uLnTx/>
                <a:uFillTx/>
                <a:latin typeface="Calibri"/>
                <a:ea typeface="+mn-ea"/>
                <a:cs typeface="+mn-cs"/>
              </a:rPr>
              <a:t>Em</a:t>
            </a:r>
            <a:r>
              <a:rPr kumimoji="0" lang="en-US" sz="1100" b="1" i="0" u="none" strike="noStrike" kern="1200" cap="none" spc="0" normalizeH="0" baseline="0" noProof="0" dirty="0">
                <a:ln>
                  <a:noFill/>
                </a:ln>
                <a:solidFill>
                  <a:srgbClr val="141414"/>
                </a:solidFill>
                <a:effectLst/>
                <a:uLnTx/>
                <a:uFillTx/>
                <a:latin typeface="Calibri"/>
                <a:ea typeface="+mn-ea"/>
                <a:cs typeface="+mn-cs"/>
              </a:rPr>
              <a:t>ployers can spot 'one size fits all' CVs </a:t>
            </a:r>
            <a:r>
              <a:rPr kumimoji="0" lang="en-US" sz="1100" b="1" i="0" u="none" strike="noStrike" kern="1200" cap="none" spc="0" normalizeH="0" baseline="0" noProof="0" dirty="0">
                <a:ln>
                  <a:noFill/>
                </a:ln>
                <a:solidFill>
                  <a:prstClr val="black"/>
                </a:solidFill>
                <a:effectLst/>
                <a:uLnTx/>
                <a:uFillTx/>
                <a:latin typeface="Calibri"/>
                <a:ea typeface="+mn-ea"/>
                <a:cs typeface="+mn-cs"/>
              </a:rPr>
              <a:t>a </a:t>
            </a:r>
            <a:r>
              <a:rPr kumimoji="0" lang="en-US" sz="1100" b="1" i="0" u="none" strike="noStrike" kern="1200" cap="none" spc="0" normalizeH="0" baseline="0" noProof="0" dirty="0">
                <a:ln>
                  <a:noFill/>
                </a:ln>
                <a:solidFill>
                  <a:srgbClr val="141414"/>
                </a:solidFill>
                <a:effectLst/>
                <a:uLnTx/>
                <a:uFillTx/>
                <a:latin typeface="Calibri"/>
                <a:ea typeface="+mn-ea"/>
                <a:cs typeface="+mn-cs"/>
              </a:rPr>
              <a:t>mile off </a:t>
            </a:r>
            <a:r>
              <a:rPr kumimoji="0" lang="en-US" sz="1100" b="1" i="0" u="none" strike="noStrike" kern="1200" cap="none" spc="0" normalizeH="0" baseline="0" noProof="0" dirty="0">
                <a:ln>
                  <a:noFill/>
                </a:ln>
                <a:solidFill>
                  <a:prstClr val="black"/>
                </a:solidFill>
                <a:effectLst/>
                <a:uLnTx/>
                <a:uFillTx/>
                <a:latin typeface="Calibri"/>
                <a:ea typeface="+mn-ea"/>
                <a:cs typeface="+mn-cs"/>
              </a:rPr>
              <a:t>so </a:t>
            </a:r>
            <a:r>
              <a:rPr kumimoji="0" lang="en-US" sz="1100" b="1" i="0" u="none" strike="noStrike" kern="1200" cap="none" spc="0" normalizeH="0" baseline="0" noProof="0" dirty="0">
                <a:ln>
                  <a:noFill/>
                </a:ln>
                <a:solidFill>
                  <a:srgbClr val="141414"/>
                </a:solidFill>
                <a:effectLst/>
                <a:uLnTx/>
                <a:uFillTx/>
                <a:latin typeface="Calibri"/>
                <a:ea typeface="+mn-ea"/>
                <a:cs typeface="+mn-cs"/>
              </a:rPr>
              <a:t>make sure yours stands out by tailoring your CV </a:t>
            </a:r>
            <a:r>
              <a:rPr kumimoji="0" lang="en-US" sz="1100" b="1" i="0" u="none" strike="noStrike" kern="1200" cap="none" spc="0" normalizeH="0" baseline="0" noProof="0" dirty="0">
                <a:ln>
                  <a:noFill/>
                </a:ln>
                <a:solidFill>
                  <a:prstClr val="black"/>
                </a:solidFill>
                <a:effectLst/>
                <a:uLnTx/>
                <a:uFillTx/>
                <a:latin typeface="Calibri"/>
                <a:ea typeface="+mn-ea"/>
                <a:cs typeface="+mn-cs"/>
              </a:rPr>
              <a:t>to </a:t>
            </a:r>
            <a:r>
              <a:rPr kumimoji="0" lang="en-US" sz="1100" b="1" i="0" u="none" strike="noStrike" kern="1200" cap="none" spc="0" normalizeH="0" baseline="0" noProof="0" dirty="0">
                <a:ln>
                  <a:noFill/>
                </a:ln>
                <a:solidFill>
                  <a:srgbClr val="141414"/>
                </a:solidFill>
                <a:effectLst/>
                <a:uLnTx/>
                <a:uFillTx/>
                <a:latin typeface="Calibri"/>
                <a:ea typeface="+mn-ea"/>
                <a:cs typeface="+mn-cs"/>
              </a:rPr>
              <a:t>fit the job you're applying for. Pick out the required skills listed in the job description and adapt your examples.</a:t>
            </a:r>
          </a:p>
          <a:p>
            <a:pPr marL="0" marR="0" lvl="0" indent="0" algn="l" defTabSz="914400" rtl="0" eaLnBrk="1" fontAlgn="auto" latinLnBrk="0" hangingPunct="1">
              <a:lnSpc>
                <a:spcPts val="1728"/>
              </a:lnSpc>
              <a:spcBef>
                <a:spcPts val="0"/>
              </a:spcBef>
              <a:spcAft>
                <a:spcPts val="420"/>
              </a:spcAft>
              <a:buClrTx/>
              <a:buSzTx/>
              <a:buFontTx/>
              <a:buNone/>
              <a:tabLst/>
              <a:defRPr/>
            </a:pPr>
            <a:r>
              <a:rPr kumimoji="0" lang="en-US" sz="1100" b="1" i="0" u="none" strike="noStrike" kern="1200" cap="none" spc="0" normalizeH="0" baseline="0" noProof="0" dirty="0">
                <a:ln>
                  <a:noFill/>
                </a:ln>
                <a:solidFill>
                  <a:srgbClr val="C31011"/>
                </a:solidFill>
                <a:effectLst/>
                <a:uLnTx/>
                <a:uFillTx/>
                <a:latin typeface="Calibri"/>
                <a:ea typeface="+mn-ea"/>
                <a:cs typeface="+mn-cs"/>
              </a:rPr>
              <a:t>Length and presentation: </a:t>
            </a:r>
            <a:r>
              <a:rPr kumimoji="0" lang="en-US" sz="1100" b="1" i="0" u="none" strike="noStrike" kern="1200" cap="none" spc="0" normalizeH="0" baseline="0" noProof="0" dirty="0">
                <a:ln>
                  <a:noFill/>
                </a:ln>
                <a:solidFill>
                  <a:srgbClr val="141414"/>
                </a:solidFill>
                <a:effectLst/>
                <a:uLnTx/>
                <a:uFillTx/>
                <a:latin typeface="Calibri"/>
                <a:ea typeface="+mn-ea"/>
                <a:cs typeface="+mn-cs"/>
              </a:rPr>
              <a:t>A good CV is never longer than two sides of </a:t>
            </a:r>
            <a:r>
              <a:rPr kumimoji="0" lang="en-US" sz="1100" b="1" i="0" u="none" strike="noStrike" kern="1200" cap="none" spc="0" normalizeH="0" baseline="0" noProof="0" dirty="0">
                <a:ln>
                  <a:noFill/>
                </a:ln>
                <a:solidFill>
                  <a:prstClr val="black"/>
                </a:solidFill>
                <a:effectLst/>
                <a:uLnTx/>
                <a:uFillTx/>
                <a:latin typeface="Calibri"/>
                <a:ea typeface="+mn-ea"/>
                <a:cs typeface="+mn-cs"/>
              </a:rPr>
              <a:t>A4. </a:t>
            </a:r>
            <a:r>
              <a:rPr kumimoji="0" lang="en-US" sz="1100" b="1" i="0" u="none" strike="noStrike" kern="1200" cap="none" spc="0" normalizeH="0" baseline="0" noProof="0" dirty="0">
                <a:ln>
                  <a:noFill/>
                </a:ln>
                <a:solidFill>
                  <a:srgbClr val="141414"/>
                </a:solidFill>
                <a:effectLst/>
                <a:uLnTx/>
                <a:uFillTx/>
                <a:latin typeface="Calibri"/>
                <a:ea typeface="+mn-ea"/>
                <a:cs typeface="+mn-cs"/>
              </a:rPr>
              <a:t>If yours is longer than this, cut out the information that isn't relevant. D don't forget </a:t>
            </a:r>
            <a:r>
              <a:rPr kumimoji="0" lang="en-US" sz="1100" b="1" i="0" u="none" strike="noStrike" kern="1200" cap="none" spc="0" normalizeH="0" baseline="0" noProof="0" dirty="0">
                <a:ln>
                  <a:noFill/>
                </a:ln>
                <a:solidFill>
                  <a:prstClr val="black"/>
                </a:solidFill>
                <a:effectLst/>
                <a:uLnTx/>
                <a:uFillTx/>
                <a:latin typeface="Calibri"/>
                <a:ea typeface="+mn-ea"/>
                <a:cs typeface="+mn-cs"/>
              </a:rPr>
              <a:t>to </a:t>
            </a:r>
            <a:r>
              <a:rPr kumimoji="0" lang="en-US" sz="1100" b="1" i="0" u="none" strike="noStrike" kern="1200" cap="none" spc="0" normalizeH="0" baseline="0" noProof="0" dirty="0">
                <a:ln>
                  <a:noFill/>
                </a:ln>
                <a:solidFill>
                  <a:srgbClr val="141414"/>
                </a:solidFill>
                <a:effectLst/>
                <a:uLnTx/>
                <a:uFillTx/>
                <a:latin typeface="Calibri"/>
                <a:ea typeface="+mn-ea"/>
                <a:cs typeface="+mn-cs"/>
              </a:rPr>
              <a:t>leave a s pace between sections and don't use </a:t>
            </a:r>
            <a:r>
              <a:rPr kumimoji="0" lang="en-US" sz="1100" b="1" i="0" u="none" strike="noStrike" kern="1200" cap="none" spc="0" normalizeH="0" baseline="0" noProof="0" dirty="0">
                <a:ln>
                  <a:noFill/>
                </a:ln>
                <a:solidFill>
                  <a:prstClr val="black"/>
                </a:solidFill>
                <a:effectLst/>
                <a:uLnTx/>
                <a:uFillTx/>
                <a:latin typeface="Calibri"/>
                <a:ea typeface="+mn-ea"/>
                <a:cs typeface="+mn-cs"/>
              </a:rPr>
              <a:t>a </a:t>
            </a:r>
            <a:r>
              <a:rPr kumimoji="0" lang="en-US" sz="1100" b="1" i="0" u="none" strike="noStrike" kern="1200" cap="none" spc="0" normalizeH="0" baseline="0" noProof="0" dirty="0">
                <a:ln>
                  <a:noFill/>
                </a:ln>
                <a:solidFill>
                  <a:srgbClr val="141414"/>
                </a:solidFill>
                <a:effectLst/>
                <a:uLnTx/>
                <a:uFillTx/>
                <a:latin typeface="Calibri"/>
                <a:ea typeface="+mn-ea"/>
                <a:cs typeface="+mn-cs"/>
              </a:rPr>
              <a:t>font size smaller than 11. Knowing </a:t>
            </a:r>
            <a:r>
              <a:rPr kumimoji="0" lang="en-US" sz="1100" b="1" i="0" u="none" strike="noStrike" kern="1200" cap="none" spc="0" normalizeH="0" baseline="0" noProof="0" dirty="0">
                <a:ln>
                  <a:noFill/>
                </a:ln>
                <a:solidFill>
                  <a:prstClr val="black"/>
                </a:solidFill>
                <a:effectLst/>
                <a:uLnTx/>
                <a:uFillTx/>
                <a:latin typeface="Calibri"/>
                <a:ea typeface="+mn-ea"/>
                <a:cs typeface="+mn-cs"/>
              </a:rPr>
              <a:t>that </a:t>
            </a:r>
            <a:r>
              <a:rPr kumimoji="0" lang="en-US" sz="1100" b="1" i="0" u="none" strike="noStrike" kern="1200" cap="none" spc="0" normalizeH="0" baseline="0" noProof="0" dirty="0">
                <a:ln>
                  <a:noFill/>
                </a:ln>
                <a:solidFill>
                  <a:srgbClr val="141414"/>
                </a:solidFill>
                <a:effectLst/>
                <a:uLnTx/>
                <a:uFillTx/>
                <a:latin typeface="Calibri"/>
                <a:ea typeface="+mn-ea"/>
                <a:cs typeface="+mn-cs"/>
              </a:rPr>
              <a:t>people can read it is important!2</a:t>
            </a:r>
          </a:p>
          <a:p>
            <a:pPr marL="0" marR="0" lvl="0" indent="0" algn="l" defTabSz="914400" rtl="0" eaLnBrk="1" fontAlgn="auto" latinLnBrk="0" hangingPunct="1">
              <a:lnSpc>
                <a:spcPts val="1728"/>
              </a:lnSpc>
              <a:spcBef>
                <a:spcPts val="0"/>
              </a:spcBef>
              <a:spcAft>
                <a:spcPts val="420"/>
              </a:spcAft>
              <a:buClrTx/>
              <a:buSzTx/>
              <a:buFontTx/>
              <a:buNone/>
              <a:tabLst/>
              <a:defRPr/>
            </a:pPr>
            <a:r>
              <a:rPr kumimoji="0" lang="en-US" sz="1100" b="1" i="0" u="none" strike="noStrike" kern="1200" cap="none" spc="0" normalizeH="0" baseline="0" noProof="0" dirty="0">
                <a:ln>
                  <a:noFill/>
                </a:ln>
                <a:solidFill>
                  <a:srgbClr val="C31011"/>
                </a:solidFill>
                <a:effectLst/>
                <a:uLnTx/>
                <a:uFillTx/>
                <a:latin typeface="Calibri"/>
                <a:ea typeface="+mn-ea"/>
                <a:cs typeface="+mn-cs"/>
              </a:rPr>
              <a:t>Check, check and check again: </a:t>
            </a:r>
            <a:r>
              <a:rPr kumimoji="0" lang="en-US" sz="1100" b="1" i="0" u="none" strike="noStrike" kern="1200" cap="none" spc="0" normalizeH="0" baseline="0" noProof="0" dirty="0">
                <a:ln>
                  <a:noFill/>
                </a:ln>
                <a:solidFill>
                  <a:srgbClr val="141414"/>
                </a:solidFill>
                <a:effectLst/>
                <a:uLnTx/>
                <a:uFillTx/>
                <a:latin typeface="Calibri"/>
                <a:ea typeface="+mn-ea"/>
                <a:cs typeface="+mn-cs"/>
              </a:rPr>
              <a:t>Grammar and spelling is really important, so read your CV a few times to make sure there </a:t>
            </a:r>
            <a:r>
              <a:rPr kumimoji="0" lang="en-US" sz="1100" b="1" i="0" u="none" strike="noStrike" kern="1200" cap="none" spc="0" normalizeH="0" baseline="0" noProof="0" dirty="0">
                <a:ln>
                  <a:noFill/>
                </a:ln>
                <a:solidFill>
                  <a:prstClr val="black"/>
                </a:solidFill>
                <a:effectLst/>
                <a:uLnTx/>
                <a:uFillTx/>
                <a:latin typeface="Calibri"/>
                <a:ea typeface="+mn-ea"/>
                <a:cs typeface="+mn-cs"/>
              </a:rPr>
              <a:t>are </a:t>
            </a:r>
            <a:r>
              <a:rPr kumimoji="0" lang="en-US" sz="1100" b="1" i="0" u="none" strike="noStrike" kern="1200" cap="none" spc="0" normalizeH="0" baseline="0" noProof="0" dirty="0">
                <a:ln>
                  <a:noFill/>
                </a:ln>
                <a:solidFill>
                  <a:srgbClr val="141414"/>
                </a:solidFill>
                <a:effectLst/>
                <a:uLnTx/>
                <a:uFillTx/>
                <a:latin typeface="Calibri"/>
                <a:ea typeface="+mn-ea"/>
                <a:cs typeface="+mn-cs"/>
              </a:rPr>
              <a:t>no mistakes. Why not ask someone else </a:t>
            </a:r>
            <a:r>
              <a:rPr kumimoji="0" lang="en-US" sz="1100" b="1" i="0" u="none" strike="noStrike" kern="1200" cap="none" spc="0" normalizeH="0" baseline="0" noProof="0" dirty="0">
                <a:ln>
                  <a:noFill/>
                </a:ln>
                <a:solidFill>
                  <a:prstClr val="black"/>
                </a:solidFill>
                <a:effectLst/>
                <a:uLnTx/>
                <a:uFillTx/>
                <a:latin typeface="Calibri"/>
                <a:ea typeface="+mn-ea"/>
                <a:cs typeface="+mn-cs"/>
              </a:rPr>
              <a:t>to </a:t>
            </a:r>
            <a:r>
              <a:rPr kumimoji="0" lang="en-US" sz="1100" b="1" i="0" u="none" strike="noStrike" kern="1200" cap="none" spc="0" normalizeH="0" baseline="0" noProof="0" dirty="0">
                <a:ln>
                  <a:noFill/>
                </a:ln>
                <a:solidFill>
                  <a:srgbClr val="141414"/>
                </a:solidFill>
                <a:effectLst/>
                <a:uLnTx/>
                <a:uFillTx/>
                <a:latin typeface="Calibri"/>
                <a:ea typeface="+mn-ea"/>
                <a:cs typeface="+mn-cs"/>
              </a:rPr>
              <a:t>read it over </a:t>
            </a:r>
            <a:r>
              <a:rPr kumimoji="0" lang="en-US" sz="1100" b="1" i="0" u="none" strike="noStrike" kern="1200" cap="none" spc="0" normalizeH="0" baseline="0" noProof="0" dirty="0">
                <a:ln>
                  <a:noFill/>
                </a:ln>
                <a:solidFill>
                  <a:prstClr val="black"/>
                </a:solidFill>
                <a:effectLst/>
                <a:uLnTx/>
                <a:uFillTx/>
                <a:latin typeface="Calibri"/>
                <a:ea typeface="+mn-ea"/>
                <a:cs typeface="+mn-cs"/>
              </a:rPr>
              <a:t>too? </a:t>
            </a:r>
            <a:r>
              <a:rPr kumimoji="0" lang="en-US" sz="1100" b="1" i="0" u="none" strike="noStrike" kern="1200" cap="none" spc="0" normalizeH="0" baseline="0" noProof="0" dirty="0">
                <a:ln>
                  <a:noFill/>
                </a:ln>
                <a:solidFill>
                  <a:srgbClr val="141414"/>
                </a:solidFill>
                <a:effectLst/>
                <a:uLnTx/>
                <a:uFillTx/>
                <a:latin typeface="Calibri"/>
                <a:ea typeface="+mn-ea"/>
                <a:cs typeface="+mn-cs"/>
              </a:rPr>
              <a:t>A fresh pair of eyes will often help </a:t>
            </a:r>
            <a:r>
              <a:rPr kumimoji="0" lang="en-US" sz="1100" b="1" i="0" u="none" strike="noStrike" kern="1200" cap="none" spc="0" normalizeH="0" baseline="0" noProof="0" dirty="0">
                <a:ln>
                  <a:noFill/>
                </a:ln>
                <a:solidFill>
                  <a:prstClr val="black"/>
                </a:solidFill>
                <a:effectLst/>
                <a:uLnTx/>
                <a:uFillTx/>
                <a:latin typeface="Calibri"/>
                <a:ea typeface="+mn-ea"/>
                <a:cs typeface="+mn-cs"/>
              </a:rPr>
              <a:t>to </a:t>
            </a:r>
            <a:r>
              <a:rPr kumimoji="0" lang="en-US" sz="1100" b="1" i="0" u="none" strike="noStrike" kern="1200" cap="none" spc="0" normalizeH="0" baseline="0" noProof="0" dirty="0">
                <a:ln>
                  <a:noFill/>
                </a:ln>
                <a:solidFill>
                  <a:srgbClr val="141414"/>
                </a:solidFill>
                <a:effectLst/>
                <a:uLnTx/>
                <a:uFillTx/>
                <a:latin typeface="Calibri"/>
                <a:ea typeface="+mn-ea"/>
                <a:cs typeface="+mn-cs"/>
              </a:rPr>
              <a:t>spot things you've missed.</a:t>
            </a:r>
          </a:p>
          <a:p>
            <a:pPr marL="0" marR="0" lvl="0" indent="0" algn="l" defTabSz="914400" rtl="0" eaLnBrk="1" fontAlgn="auto" latinLnBrk="0" hangingPunct="1">
              <a:lnSpc>
                <a:spcPts val="1728"/>
              </a:lnSpc>
              <a:spcBef>
                <a:spcPts val="0"/>
              </a:spcBef>
              <a:spcAft>
                <a:spcPts val="420"/>
              </a:spcAft>
              <a:buClrTx/>
              <a:buSzTx/>
              <a:buFontTx/>
              <a:buNone/>
              <a:tabLst/>
              <a:defRPr/>
            </a:pPr>
            <a:r>
              <a:rPr kumimoji="0" lang="en-US" sz="1100" b="1" i="0" u="none" strike="noStrike" kern="1200" cap="none" spc="0" normalizeH="0" baseline="0" noProof="0" dirty="0">
                <a:ln>
                  <a:noFill/>
                </a:ln>
                <a:solidFill>
                  <a:srgbClr val="C31011"/>
                </a:solidFill>
                <a:effectLst/>
                <a:uLnTx/>
                <a:uFillTx/>
                <a:latin typeface="Calibri"/>
                <a:ea typeface="+mn-ea"/>
                <a:cs typeface="+mn-cs"/>
              </a:rPr>
              <a:t>Don't be shy: </a:t>
            </a:r>
            <a:r>
              <a:rPr kumimoji="0" lang="en-US" sz="1100" b="1" i="0" u="none" strike="noStrike" kern="1200" cap="none" spc="0" normalizeH="0" baseline="0" noProof="0" dirty="0">
                <a:ln>
                  <a:noFill/>
                </a:ln>
                <a:solidFill>
                  <a:srgbClr val="141414"/>
                </a:solidFill>
                <a:effectLst/>
                <a:uLnTx/>
                <a:uFillTx/>
                <a:latin typeface="Calibri"/>
                <a:ea typeface="+mn-ea"/>
                <a:cs typeface="+mn-cs"/>
              </a:rPr>
              <a:t>Your CV is your opportunity </a:t>
            </a:r>
            <a:r>
              <a:rPr kumimoji="0" lang="en-US" sz="1100" b="1" i="0" u="none" strike="noStrike" kern="1200" cap="none" spc="0" normalizeH="0" baseline="0" noProof="0" dirty="0">
                <a:ln>
                  <a:noFill/>
                </a:ln>
                <a:solidFill>
                  <a:prstClr val="black"/>
                </a:solidFill>
                <a:effectLst/>
                <a:uLnTx/>
                <a:uFillTx/>
                <a:latin typeface="Calibri"/>
                <a:ea typeface="+mn-ea"/>
                <a:cs typeface="+mn-cs"/>
              </a:rPr>
              <a:t>to </a:t>
            </a:r>
            <a:r>
              <a:rPr kumimoji="0" lang="en-US" sz="1100" b="1" i="0" u="none" strike="noStrike" kern="1200" cap="none" spc="0" normalizeH="0" baseline="0" noProof="0" dirty="0">
                <a:ln>
                  <a:noFill/>
                </a:ln>
                <a:solidFill>
                  <a:srgbClr val="141414"/>
                </a:solidFill>
                <a:effectLst/>
                <a:uLnTx/>
                <a:uFillTx/>
                <a:latin typeface="Calibri"/>
                <a:ea typeface="+mn-ea"/>
                <a:cs typeface="+mn-cs"/>
              </a:rPr>
              <a:t>show people what you're capable of and convince your prospective employer that you're right for </a:t>
            </a:r>
            <a:r>
              <a:rPr kumimoji="0" lang="en-US" sz="1100" b="1" i="0" u="none" strike="noStrike" kern="1200" cap="none" spc="0" normalizeH="0" baseline="0" noProof="0" dirty="0">
                <a:ln>
                  <a:noFill/>
                </a:ln>
                <a:solidFill>
                  <a:prstClr val="black"/>
                </a:solidFill>
                <a:effectLst/>
                <a:uLnTx/>
                <a:uFillTx/>
                <a:latin typeface="Calibri"/>
                <a:ea typeface="+mn-ea"/>
                <a:cs typeface="+mn-cs"/>
              </a:rPr>
              <a:t>the </a:t>
            </a:r>
            <a:r>
              <a:rPr kumimoji="0" lang="en-US" sz="1100" b="1" i="0" u="none" strike="noStrike" kern="1200" cap="none" spc="0" normalizeH="0" baseline="0" noProof="0" dirty="0">
                <a:ln>
                  <a:noFill/>
                </a:ln>
                <a:solidFill>
                  <a:srgbClr val="141414"/>
                </a:solidFill>
                <a:effectLst/>
                <a:uLnTx/>
                <a:uFillTx/>
                <a:latin typeface="Calibri"/>
                <a:ea typeface="+mn-ea"/>
                <a:cs typeface="+mn-cs"/>
              </a:rPr>
              <a:t>job. Don't </a:t>
            </a:r>
            <a:r>
              <a:rPr kumimoji="0" lang="en-US" sz="1100" b="1" i="0" u="none" strike="noStrike" kern="1200" cap="none" spc="0" normalizeH="0" baseline="0" noProof="0" dirty="0">
                <a:ln>
                  <a:noFill/>
                </a:ln>
                <a:solidFill>
                  <a:prstClr val="black"/>
                </a:solidFill>
                <a:effectLst/>
                <a:uLnTx/>
                <a:uFillTx/>
                <a:latin typeface="Calibri"/>
                <a:ea typeface="+mn-ea"/>
                <a:cs typeface="+mn-cs"/>
              </a:rPr>
              <a:t>be </a:t>
            </a:r>
            <a:r>
              <a:rPr kumimoji="0" lang="en-US" sz="1100" b="1" i="0" u="none" strike="noStrike" kern="1200" cap="none" spc="0" normalizeH="0" baseline="0" noProof="0" dirty="0">
                <a:ln>
                  <a:noFill/>
                </a:ln>
                <a:solidFill>
                  <a:srgbClr val="141414"/>
                </a:solidFill>
                <a:effectLst/>
                <a:uLnTx/>
                <a:uFillTx/>
                <a:latin typeface="Calibri"/>
                <a:ea typeface="+mn-ea"/>
                <a:cs typeface="+mn-cs"/>
              </a:rPr>
              <a:t>afraid </a:t>
            </a:r>
            <a:r>
              <a:rPr kumimoji="0" lang="en-US" sz="1100" b="1" i="0" u="none" strike="noStrike" kern="1200" cap="none" spc="0" normalizeH="0" baseline="0" noProof="0" dirty="0">
                <a:ln>
                  <a:noFill/>
                </a:ln>
                <a:solidFill>
                  <a:prstClr val="black"/>
                </a:solidFill>
                <a:effectLst/>
                <a:uLnTx/>
                <a:uFillTx/>
                <a:latin typeface="Calibri"/>
                <a:ea typeface="+mn-ea"/>
                <a:cs typeface="+mn-cs"/>
              </a:rPr>
              <a:t>to </a:t>
            </a:r>
            <a:r>
              <a:rPr kumimoji="0" lang="en-US" sz="1100" b="1" i="0" u="none" strike="noStrike" kern="1200" cap="none" spc="0" normalizeH="0" baseline="0" noProof="0" dirty="0">
                <a:ln>
                  <a:noFill/>
                </a:ln>
                <a:solidFill>
                  <a:srgbClr val="141414"/>
                </a:solidFill>
                <a:effectLst/>
                <a:uLnTx/>
                <a:uFillTx/>
                <a:latin typeface="Calibri"/>
                <a:ea typeface="+mn-ea"/>
                <a:cs typeface="+mn-cs"/>
              </a:rPr>
              <a:t>blow your own trumpet, as everyone else will be blowing theirs.</a:t>
            </a:r>
          </a:p>
          <a:p>
            <a:pPr marL="0" marR="0" lvl="0" indent="0" algn="l" defTabSz="914400" rtl="0" eaLnBrk="1" fontAlgn="auto" latinLnBrk="0" hangingPunct="1">
              <a:lnSpc>
                <a:spcPts val="1728"/>
              </a:lnSpc>
              <a:spcBef>
                <a:spcPts val="0"/>
              </a:spcBef>
              <a:spcAft>
                <a:spcPts val="0"/>
              </a:spcAft>
              <a:buClrTx/>
              <a:buSzTx/>
              <a:buFontTx/>
              <a:buNone/>
              <a:tabLst/>
              <a:defRPr/>
            </a:pPr>
            <a:r>
              <a:rPr kumimoji="0" lang="en-US" sz="1100" b="1" i="0" u="none" strike="noStrike" kern="1200" cap="none" spc="0" normalizeH="0" baseline="0" noProof="0" dirty="0">
                <a:ln>
                  <a:noFill/>
                </a:ln>
                <a:solidFill>
                  <a:srgbClr val="C31011"/>
                </a:solidFill>
                <a:effectLst/>
                <a:uLnTx/>
                <a:uFillTx/>
                <a:latin typeface="Calibri"/>
                <a:ea typeface="+mn-ea"/>
                <a:cs typeface="+mn-cs"/>
              </a:rPr>
              <a:t>Personal statement: </a:t>
            </a:r>
            <a:r>
              <a:rPr kumimoji="0" lang="en-US" sz="1100" b="1" i="0" u="none" strike="noStrike" kern="1200" cap="none" spc="0" normalizeH="0" baseline="0" noProof="0" dirty="0">
                <a:ln>
                  <a:noFill/>
                </a:ln>
                <a:solidFill>
                  <a:srgbClr val="141414"/>
                </a:solidFill>
                <a:effectLst/>
                <a:uLnTx/>
                <a:uFillTx/>
                <a:latin typeface="Calibri"/>
                <a:ea typeface="+mn-ea"/>
                <a:cs typeface="+mn-cs"/>
              </a:rPr>
              <a:t>Your personal statement is an opportunity </a:t>
            </a:r>
            <a:r>
              <a:rPr kumimoji="0" lang="en-US" sz="1100" b="1" i="0" u="none" strike="noStrike" kern="1200" cap="none" spc="0" normalizeH="0" baseline="0" noProof="0" dirty="0">
                <a:ln>
                  <a:noFill/>
                </a:ln>
                <a:solidFill>
                  <a:prstClr val="black"/>
                </a:solidFill>
                <a:effectLst/>
                <a:uLnTx/>
                <a:uFillTx/>
                <a:latin typeface="Calibri"/>
                <a:ea typeface="+mn-ea"/>
                <a:cs typeface="+mn-cs"/>
              </a:rPr>
              <a:t>to </a:t>
            </a:r>
            <a:r>
              <a:rPr kumimoji="0" lang="en-US" sz="1100" b="1" i="0" u="none" strike="noStrike" kern="1200" cap="none" spc="0" normalizeH="0" baseline="0" noProof="0" dirty="0">
                <a:ln>
                  <a:noFill/>
                </a:ln>
                <a:solidFill>
                  <a:srgbClr val="141414"/>
                </a:solidFill>
                <a:effectLst/>
                <a:uLnTx/>
                <a:uFillTx/>
                <a:latin typeface="Calibri"/>
                <a:ea typeface="+mn-ea"/>
                <a:cs typeface="+mn-cs"/>
              </a:rPr>
              <a:t>personalize your CV. You s should briefly summarise what you have achieved in the past, what you hope to achieve in the future, and how the job you're applying for fits into that plan.</a:t>
            </a:r>
          </a:p>
        </p:txBody>
      </p:sp>
    </p:spTree>
  </p:cSld>
  <p:clrMapOvr>
    <a:overrideClrMapping bg1="lt1" tx1="dk1" bg2="lt2" tx2="dk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24D1C51-C442-4656-837B-4FCB1B92BC19}"/>
              </a:ext>
            </a:extLst>
          </p:cNvPr>
          <p:cNvSpPr txBox="1"/>
          <p:nvPr/>
        </p:nvSpPr>
        <p:spPr>
          <a:xfrm>
            <a:off x="0" y="1944336"/>
            <a:ext cx="8892480" cy="3046988"/>
          </a:xfrm>
          <a:prstGeom prst="rect">
            <a:avLst/>
          </a:prstGeom>
          <a:noFill/>
        </p:spPr>
        <p:txBody>
          <a:bodyPr wrap="square" rtlCol="0">
            <a:spAutoFit/>
          </a:bodyPr>
          <a:lstStyle/>
          <a:p>
            <a:endParaRPr lang="en-GB" sz="2400" dirty="0"/>
          </a:p>
          <a:p>
            <a:endParaRPr lang="en-GB" sz="2400" dirty="0"/>
          </a:p>
          <a:p>
            <a:endParaRPr lang="en-GB" sz="2400" dirty="0"/>
          </a:p>
          <a:p>
            <a:endParaRPr lang="en-GB" sz="2400" dirty="0"/>
          </a:p>
          <a:p>
            <a:endParaRPr lang="en-GB" sz="2400" dirty="0"/>
          </a:p>
          <a:p>
            <a:endParaRPr lang="en-GB" sz="2400" dirty="0"/>
          </a:p>
          <a:p>
            <a:endParaRPr lang="en-GB" sz="2400" dirty="0"/>
          </a:p>
          <a:p>
            <a:endParaRPr lang="en-GB" sz="2400" dirty="0"/>
          </a:p>
        </p:txBody>
      </p:sp>
      <p:pic>
        <p:nvPicPr>
          <p:cNvPr id="6" name="Picture 5">
            <a:extLst>
              <a:ext uri="{FF2B5EF4-FFF2-40B4-BE49-F238E27FC236}">
                <a16:creationId xmlns:a16="http://schemas.microsoft.com/office/drawing/2014/main" id="{42237726-B63B-4227-9E69-B7EF02132766}"/>
              </a:ext>
            </a:extLst>
          </p:cNvPr>
          <p:cNvPicPr>
            <a:picLocks noChangeAspect="1"/>
          </p:cNvPicPr>
          <p:nvPr/>
        </p:nvPicPr>
        <p:blipFill>
          <a:blip r:embed="rId2"/>
          <a:stretch>
            <a:fillRect/>
          </a:stretch>
        </p:blipFill>
        <p:spPr>
          <a:xfrm>
            <a:off x="140516" y="303036"/>
            <a:ext cx="3999436" cy="1054578"/>
          </a:xfrm>
          <a:prstGeom prst="rect">
            <a:avLst/>
          </a:prstGeom>
        </p:spPr>
      </p:pic>
      <p:pic>
        <p:nvPicPr>
          <p:cNvPr id="7" name="Picture 6">
            <a:extLst>
              <a:ext uri="{FF2B5EF4-FFF2-40B4-BE49-F238E27FC236}">
                <a16:creationId xmlns:a16="http://schemas.microsoft.com/office/drawing/2014/main" id="{5D58787B-92F3-4739-AF0A-A9221718B28B}"/>
              </a:ext>
            </a:extLst>
          </p:cNvPr>
          <p:cNvPicPr>
            <a:picLocks noChangeAspect="1"/>
          </p:cNvPicPr>
          <p:nvPr/>
        </p:nvPicPr>
        <p:blipFill>
          <a:blip r:embed="rId3"/>
          <a:stretch>
            <a:fillRect/>
          </a:stretch>
        </p:blipFill>
        <p:spPr>
          <a:xfrm>
            <a:off x="4881851" y="398719"/>
            <a:ext cx="2931879" cy="1105976"/>
          </a:xfrm>
          <a:prstGeom prst="rect">
            <a:avLst/>
          </a:prstGeom>
        </p:spPr>
      </p:pic>
      <p:pic>
        <p:nvPicPr>
          <p:cNvPr id="8" name="Picture 7">
            <a:extLst>
              <a:ext uri="{FF2B5EF4-FFF2-40B4-BE49-F238E27FC236}">
                <a16:creationId xmlns:a16="http://schemas.microsoft.com/office/drawing/2014/main" id="{900D4B0D-3FEF-4E9D-8756-7B47EDD3E2B3}"/>
              </a:ext>
            </a:extLst>
          </p:cNvPr>
          <p:cNvPicPr>
            <a:picLocks noChangeAspect="1"/>
          </p:cNvPicPr>
          <p:nvPr/>
        </p:nvPicPr>
        <p:blipFill>
          <a:blip r:embed="rId4"/>
          <a:stretch>
            <a:fillRect/>
          </a:stretch>
        </p:blipFill>
        <p:spPr>
          <a:xfrm>
            <a:off x="4233473" y="2825336"/>
            <a:ext cx="4659007" cy="1132694"/>
          </a:xfrm>
          <a:prstGeom prst="rect">
            <a:avLst/>
          </a:prstGeom>
        </p:spPr>
      </p:pic>
      <p:pic>
        <p:nvPicPr>
          <p:cNvPr id="9" name="Picture 8">
            <a:extLst>
              <a:ext uri="{FF2B5EF4-FFF2-40B4-BE49-F238E27FC236}">
                <a16:creationId xmlns:a16="http://schemas.microsoft.com/office/drawing/2014/main" id="{9DE8B4FC-0C90-4493-82D9-35C0BB6755A1}"/>
              </a:ext>
            </a:extLst>
          </p:cNvPr>
          <p:cNvPicPr>
            <a:picLocks noChangeAspect="1"/>
          </p:cNvPicPr>
          <p:nvPr/>
        </p:nvPicPr>
        <p:blipFill>
          <a:blip r:embed="rId5"/>
          <a:stretch>
            <a:fillRect/>
          </a:stretch>
        </p:blipFill>
        <p:spPr>
          <a:xfrm>
            <a:off x="225382" y="3415689"/>
            <a:ext cx="4008091" cy="1170407"/>
          </a:xfrm>
          <a:prstGeom prst="rect">
            <a:avLst/>
          </a:prstGeom>
        </p:spPr>
      </p:pic>
      <p:pic>
        <p:nvPicPr>
          <p:cNvPr id="10" name="Picture 9">
            <a:extLst>
              <a:ext uri="{FF2B5EF4-FFF2-40B4-BE49-F238E27FC236}">
                <a16:creationId xmlns:a16="http://schemas.microsoft.com/office/drawing/2014/main" id="{137C439C-645D-4162-A08D-EC2D0CF380D0}"/>
              </a:ext>
            </a:extLst>
          </p:cNvPr>
          <p:cNvPicPr>
            <a:picLocks noChangeAspect="1"/>
          </p:cNvPicPr>
          <p:nvPr/>
        </p:nvPicPr>
        <p:blipFill>
          <a:blip r:embed="rId6"/>
          <a:stretch>
            <a:fillRect/>
          </a:stretch>
        </p:blipFill>
        <p:spPr>
          <a:xfrm>
            <a:off x="4233473" y="5673216"/>
            <a:ext cx="4284969" cy="1099774"/>
          </a:xfrm>
          <a:prstGeom prst="rect">
            <a:avLst/>
          </a:prstGeom>
        </p:spPr>
      </p:pic>
      <p:pic>
        <p:nvPicPr>
          <p:cNvPr id="11" name="Picture 10">
            <a:extLst>
              <a:ext uri="{FF2B5EF4-FFF2-40B4-BE49-F238E27FC236}">
                <a16:creationId xmlns:a16="http://schemas.microsoft.com/office/drawing/2014/main" id="{5F52A27B-C762-4173-9170-D4FC5C07D316}"/>
              </a:ext>
            </a:extLst>
          </p:cNvPr>
          <p:cNvPicPr>
            <a:picLocks noChangeAspect="1"/>
          </p:cNvPicPr>
          <p:nvPr/>
        </p:nvPicPr>
        <p:blipFill>
          <a:blip r:embed="rId7"/>
          <a:stretch>
            <a:fillRect/>
          </a:stretch>
        </p:blipFill>
        <p:spPr>
          <a:xfrm>
            <a:off x="489057" y="1534073"/>
            <a:ext cx="3378175" cy="1185717"/>
          </a:xfrm>
          <a:prstGeom prst="rect">
            <a:avLst/>
          </a:prstGeom>
        </p:spPr>
      </p:pic>
      <p:pic>
        <p:nvPicPr>
          <p:cNvPr id="12" name="Picture 11">
            <a:extLst>
              <a:ext uri="{FF2B5EF4-FFF2-40B4-BE49-F238E27FC236}">
                <a16:creationId xmlns:a16="http://schemas.microsoft.com/office/drawing/2014/main" id="{4BBBB4F0-E2B0-48AC-8361-6EF03E3CB2D6}"/>
              </a:ext>
            </a:extLst>
          </p:cNvPr>
          <p:cNvPicPr>
            <a:picLocks noChangeAspect="1"/>
          </p:cNvPicPr>
          <p:nvPr/>
        </p:nvPicPr>
        <p:blipFill>
          <a:blip r:embed="rId8"/>
          <a:stretch>
            <a:fillRect/>
          </a:stretch>
        </p:blipFill>
        <p:spPr>
          <a:xfrm>
            <a:off x="489057" y="5496145"/>
            <a:ext cx="2724437" cy="1061729"/>
          </a:xfrm>
          <a:prstGeom prst="rect">
            <a:avLst/>
          </a:prstGeom>
        </p:spPr>
      </p:pic>
      <p:pic>
        <p:nvPicPr>
          <p:cNvPr id="13" name="Picture 12">
            <a:extLst>
              <a:ext uri="{FF2B5EF4-FFF2-40B4-BE49-F238E27FC236}">
                <a16:creationId xmlns:a16="http://schemas.microsoft.com/office/drawing/2014/main" id="{5855E4B8-838E-43C5-8FF6-CE664523AA23}"/>
              </a:ext>
            </a:extLst>
          </p:cNvPr>
          <p:cNvPicPr>
            <a:picLocks noChangeAspect="1"/>
          </p:cNvPicPr>
          <p:nvPr/>
        </p:nvPicPr>
        <p:blipFill>
          <a:blip r:embed="rId9"/>
          <a:stretch>
            <a:fillRect/>
          </a:stretch>
        </p:blipFill>
        <p:spPr>
          <a:xfrm>
            <a:off x="3378000" y="4563475"/>
            <a:ext cx="5438857" cy="1061729"/>
          </a:xfrm>
          <a:prstGeom prst="rect">
            <a:avLst/>
          </a:prstGeom>
        </p:spPr>
      </p:pic>
      <p:pic>
        <p:nvPicPr>
          <p:cNvPr id="14" name="Picture 13">
            <a:extLst>
              <a:ext uri="{FF2B5EF4-FFF2-40B4-BE49-F238E27FC236}">
                <a16:creationId xmlns:a16="http://schemas.microsoft.com/office/drawing/2014/main" id="{C14D35DE-BD2B-4BB2-8E11-C67219689A1D}"/>
              </a:ext>
            </a:extLst>
          </p:cNvPr>
          <p:cNvPicPr>
            <a:picLocks noChangeAspect="1"/>
          </p:cNvPicPr>
          <p:nvPr/>
        </p:nvPicPr>
        <p:blipFill>
          <a:blip r:embed="rId10"/>
          <a:stretch>
            <a:fillRect/>
          </a:stretch>
        </p:blipFill>
        <p:spPr>
          <a:xfrm>
            <a:off x="4646279" y="1458329"/>
            <a:ext cx="3403021" cy="1194438"/>
          </a:xfrm>
          <a:prstGeom prst="rect">
            <a:avLst/>
          </a:prstGeom>
        </p:spPr>
      </p:pic>
    </p:spTree>
    <p:extLst>
      <p:ext uri="{BB962C8B-B14F-4D97-AF65-F5344CB8AC3E}">
        <p14:creationId xmlns:p14="http://schemas.microsoft.com/office/powerpoint/2010/main" val="2673103968"/>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E69526A-8733-4E01-A793-70EFE6533A52}"/>
              </a:ext>
            </a:extLst>
          </p:cNvPr>
          <p:cNvSpPr txBox="1"/>
          <p:nvPr/>
        </p:nvSpPr>
        <p:spPr>
          <a:xfrm>
            <a:off x="251520" y="836712"/>
            <a:ext cx="8640960" cy="5475858"/>
          </a:xfrm>
          <a:prstGeom prst="rect">
            <a:avLst/>
          </a:prstGeom>
          <a:noFill/>
        </p:spPr>
        <p:txBody>
          <a:bodyPr wrap="square" rtlCol="0">
            <a:spAutoFit/>
          </a:bodyPr>
          <a:lstStyle/>
          <a:p>
            <a:pPr marL="0" marR="0" lvl="0" indent="0" algn="l" defTabSz="914400" rtl="0" eaLnBrk="1" fontAlgn="auto" latinLnBrk="0" hangingPunct="1">
              <a:lnSpc>
                <a:spcPts val="1896"/>
              </a:lnSpc>
              <a:spcBef>
                <a:spcPts val="0"/>
              </a:spcBef>
              <a:spcAft>
                <a:spcPts val="420"/>
              </a:spcAft>
              <a:buClrTx/>
              <a:buSzTx/>
              <a:buFontTx/>
              <a:buNone/>
              <a:tabLst/>
              <a:defRPr/>
            </a:pPr>
            <a:r>
              <a:rPr kumimoji="0" lang="en-US" b="1" i="0" u="none" strike="noStrike" kern="1200" cap="none" spc="0" normalizeH="0" baseline="0" noProof="0" dirty="0">
                <a:ln>
                  <a:noFill/>
                </a:ln>
                <a:solidFill>
                  <a:srgbClr val="C31011"/>
                </a:solidFill>
                <a:effectLst/>
                <a:uLnTx/>
                <a:uFillTx/>
                <a:latin typeface="Calibri"/>
                <a:ea typeface="+mn-ea"/>
                <a:cs typeface="+mn-cs"/>
              </a:rPr>
              <a:t>Give examples: </a:t>
            </a:r>
            <a:r>
              <a:rPr kumimoji="0" lang="en-US" b="1" i="0" u="none" strike="noStrike" kern="1200" cap="none" spc="0" normalizeH="0" baseline="0" noProof="0" dirty="0">
                <a:ln>
                  <a:noFill/>
                </a:ln>
                <a:solidFill>
                  <a:srgbClr val="141414"/>
                </a:solidFill>
                <a:effectLst/>
                <a:uLnTx/>
                <a:uFillTx/>
                <a:latin typeface="Calibri"/>
                <a:ea typeface="+mn-ea"/>
                <a:cs typeface="+mn-cs"/>
              </a:rPr>
              <a:t>Most of us </a:t>
            </a:r>
            <a:r>
              <a:rPr kumimoji="0" lang="en-US" b="1" i="0" u="none" strike="noStrike" kern="1200" cap="none" spc="0" normalizeH="0" baseline="0" noProof="0" dirty="0">
                <a:ln>
                  <a:noFill/>
                </a:ln>
                <a:solidFill>
                  <a:prstClr val="black"/>
                </a:solidFill>
                <a:effectLst/>
                <a:uLnTx/>
                <a:uFillTx/>
                <a:latin typeface="Calibri"/>
                <a:ea typeface="+mn-ea"/>
                <a:cs typeface="+mn-cs"/>
              </a:rPr>
              <a:t>are </a:t>
            </a:r>
            <a:r>
              <a:rPr kumimoji="0" lang="en-US" b="1" i="0" u="none" strike="noStrike" kern="1200" cap="none" spc="0" normalizeH="0" baseline="0" noProof="0" dirty="0">
                <a:ln>
                  <a:noFill/>
                </a:ln>
                <a:solidFill>
                  <a:srgbClr val="141414"/>
                </a:solidFill>
                <a:effectLst/>
                <a:uLnTx/>
                <a:uFillTx/>
                <a:latin typeface="Calibri"/>
                <a:ea typeface="+mn-ea"/>
                <a:cs typeface="+mn-cs"/>
              </a:rPr>
              <a:t>guilty of having written a CV full of buzzwords like 'teamwork' and 'communication skills’ without explaining what we mean by them. Anyone can say they're organised so make sure you give an exam pie to demonstrate how you stand out from the crowd.</a:t>
            </a:r>
          </a:p>
          <a:p>
            <a:pPr marL="0" marR="0" lvl="0" indent="0" algn="l" defTabSz="914400" rtl="0" eaLnBrk="1" fontAlgn="auto" latinLnBrk="0" hangingPunct="1">
              <a:lnSpc>
                <a:spcPts val="1872"/>
              </a:lnSpc>
              <a:spcBef>
                <a:spcPts val="0"/>
              </a:spcBef>
              <a:spcAft>
                <a:spcPts val="420"/>
              </a:spcAft>
              <a:buClrTx/>
              <a:buSzTx/>
              <a:buFontTx/>
              <a:buNone/>
              <a:tabLst/>
              <a:defRPr/>
            </a:pPr>
            <a:r>
              <a:rPr kumimoji="0" lang="en-US" b="1" i="0" u="none" strike="noStrike" kern="1200" cap="none" spc="0" normalizeH="0" baseline="0" noProof="0" dirty="0">
                <a:ln>
                  <a:noFill/>
                </a:ln>
                <a:solidFill>
                  <a:srgbClr val="C31011"/>
                </a:solidFill>
                <a:effectLst/>
                <a:uLnTx/>
                <a:uFillTx/>
                <a:latin typeface="Calibri"/>
                <a:ea typeface="+mn-ea"/>
                <a:cs typeface="+mn-cs"/>
              </a:rPr>
              <a:t>Be concise: </a:t>
            </a:r>
            <a:r>
              <a:rPr kumimoji="0" lang="en-US" b="1" i="0" u="none" strike="noStrike" kern="1200" cap="none" spc="0" normalizeH="0" baseline="0" noProof="0" dirty="0">
                <a:ln>
                  <a:noFill/>
                </a:ln>
                <a:solidFill>
                  <a:srgbClr val="141414"/>
                </a:solidFill>
                <a:effectLst/>
                <a:uLnTx/>
                <a:uFillTx/>
                <a:latin typeface="Calibri"/>
                <a:ea typeface="+mn-ea"/>
                <a:cs typeface="+mn-cs"/>
              </a:rPr>
              <a:t>Employers receive tens, if not hundreds, of applications for every job they advertise so make sure your CV is quick and easy to read. Use simple language that </a:t>
            </a:r>
            <a:r>
              <a:rPr kumimoji="0" lang="en-US" b="1" i="0" u="none" strike="noStrike" kern="1200" cap="none" spc="0" normalizeH="0" baseline="0" noProof="0" dirty="0">
                <a:ln>
                  <a:noFill/>
                </a:ln>
                <a:solidFill>
                  <a:prstClr val="black"/>
                </a:solidFill>
                <a:effectLst/>
                <a:uLnTx/>
                <a:uFillTx/>
                <a:latin typeface="Calibri"/>
                <a:ea typeface="+mn-ea"/>
                <a:cs typeface="+mn-cs"/>
              </a:rPr>
              <a:t>gets </a:t>
            </a:r>
            <a:r>
              <a:rPr kumimoji="0" lang="en-US" b="1" i="0" u="none" strike="noStrike" kern="1200" cap="none" spc="0" normalizeH="0" baseline="0" noProof="0" dirty="0">
                <a:ln>
                  <a:noFill/>
                </a:ln>
                <a:solidFill>
                  <a:srgbClr val="141414"/>
                </a:solidFill>
                <a:effectLst/>
                <a:uLnTx/>
                <a:uFillTx/>
                <a:latin typeface="Calibri"/>
                <a:ea typeface="+mn-ea"/>
                <a:cs typeface="+mn-cs"/>
              </a:rPr>
              <a:t>your point across. Using too many words will make you seem unsure of yourself</a:t>
            </a:r>
          </a:p>
          <a:p>
            <a:pPr marL="0" marR="0" lvl="0" indent="0" algn="l" defTabSz="914400" rtl="0" eaLnBrk="1" fontAlgn="auto" latinLnBrk="0" hangingPunct="1">
              <a:lnSpc>
                <a:spcPts val="1872"/>
              </a:lnSpc>
              <a:spcBef>
                <a:spcPts val="0"/>
              </a:spcBef>
              <a:spcAft>
                <a:spcPts val="420"/>
              </a:spcAft>
              <a:buClrTx/>
              <a:buSzTx/>
              <a:buFontTx/>
              <a:buNone/>
              <a:tabLst/>
              <a:defRPr/>
            </a:pPr>
            <a:r>
              <a:rPr kumimoji="0" lang="en-US" b="1" i="0" u="none" strike="noStrike" kern="1200" cap="none" spc="0" normalizeH="0" baseline="0" noProof="0" dirty="0">
                <a:ln>
                  <a:noFill/>
                </a:ln>
                <a:solidFill>
                  <a:srgbClr val="C31011"/>
                </a:solidFill>
                <a:effectLst/>
                <a:uLnTx/>
                <a:uFillTx/>
                <a:latin typeface="Calibri"/>
                <a:ea typeface="+mn-ea"/>
                <a:cs typeface="+mn-cs"/>
              </a:rPr>
              <a:t>The digital age: </a:t>
            </a:r>
            <a:r>
              <a:rPr kumimoji="0" lang="en-US" b="1" i="0" u="none" strike="noStrike" kern="1200" cap="none" spc="0" normalizeH="0" baseline="0" noProof="0" dirty="0">
                <a:ln>
                  <a:noFill/>
                </a:ln>
                <a:solidFill>
                  <a:srgbClr val="141414"/>
                </a:solidFill>
                <a:effectLst/>
                <a:uLnTx/>
                <a:uFillTx/>
                <a:latin typeface="Calibri"/>
                <a:ea typeface="+mn-ea"/>
                <a:cs typeface="+mn-cs"/>
              </a:rPr>
              <a:t>In an increasingly digital age, it's important that your CV works online as well as on paper. Many employers now use keyword searches to </a:t>
            </a:r>
            <a:r>
              <a:rPr kumimoji="0" lang="en-US" b="1" i="0" u="none" strike="noStrike" kern="1200" cap="none" spc="0" normalizeH="0" baseline="0" noProof="0" dirty="0">
                <a:ln>
                  <a:noFill/>
                </a:ln>
                <a:solidFill>
                  <a:prstClr val="black"/>
                </a:solidFill>
                <a:effectLst/>
                <a:uLnTx/>
                <a:uFillTx/>
                <a:latin typeface="Calibri"/>
                <a:ea typeface="+mn-ea"/>
                <a:cs typeface="+mn-cs"/>
              </a:rPr>
              <a:t>see </a:t>
            </a:r>
            <a:r>
              <a:rPr kumimoji="0" lang="en-US" b="1" i="0" u="none" strike="noStrike" kern="1200" cap="none" spc="0" normalizeH="0" baseline="0" noProof="0" dirty="0">
                <a:ln>
                  <a:noFill/>
                </a:ln>
                <a:solidFill>
                  <a:srgbClr val="141414"/>
                </a:solidFill>
                <a:effectLst/>
                <a:uLnTx/>
                <a:uFillTx/>
                <a:latin typeface="Calibri"/>
                <a:ea typeface="+mn-ea"/>
                <a:cs typeface="+mn-cs"/>
              </a:rPr>
              <a:t>how relevant your CV is to the job, so pick out the most important words from the job description and use them. Once you've finished, save the document as your name so that it is easier for people to find.</a:t>
            </a:r>
          </a:p>
          <a:p>
            <a:pPr marL="0" marR="0" lvl="0" indent="0" algn="l" defTabSz="914400" rtl="0" eaLnBrk="1" fontAlgn="auto" latinLnBrk="0" hangingPunct="1">
              <a:lnSpc>
                <a:spcPts val="1872"/>
              </a:lnSpc>
              <a:spcBef>
                <a:spcPts val="0"/>
              </a:spcBef>
              <a:spcAft>
                <a:spcPts val="1260"/>
              </a:spcAft>
              <a:buClrTx/>
              <a:buSzTx/>
              <a:buFontTx/>
              <a:buNone/>
              <a:tabLst/>
              <a:defRPr/>
            </a:pPr>
            <a:r>
              <a:rPr kumimoji="0" lang="en-US" b="1" i="0" u="none" strike="noStrike" kern="1200" cap="none" spc="0" normalizeH="0" baseline="0" noProof="0" dirty="0">
                <a:ln>
                  <a:noFill/>
                </a:ln>
                <a:solidFill>
                  <a:srgbClr val="C31011"/>
                </a:solidFill>
                <a:effectLst/>
                <a:uLnTx/>
                <a:uFillTx/>
                <a:latin typeface="Calibri"/>
                <a:ea typeface="+mn-ea"/>
                <a:cs typeface="+mn-cs"/>
              </a:rPr>
              <a:t>The power of Google: </a:t>
            </a:r>
            <a:r>
              <a:rPr kumimoji="0" lang="en-US" b="1" i="0" u="none" strike="noStrike" kern="1200" cap="none" spc="0" normalizeH="0" baseline="0" noProof="0" dirty="0">
                <a:ln>
                  <a:noFill/>
                </a:ln>
                <a:solidFill>
                  <a:srgbClr val="141414"/>
                </a:solidFill>
                <a:effectLst/>
                <a:uLnTx/>
                <a:uFillTx/>
                <a:latin typeface="Calibri"/>
                <a:ea typeface="+mn-ea"/>
                <a:cs typeface="+mn-cs"/>
              </a:rPr>
              <a:t>The first thing most prospective employers will do </a:t>
            </a:r>
            <a:r>
              <a:rPr kumimoji="0" lang="en-US" b="1" i="0" u="none" strike="noStrike" kern="1200" cap="none" spc="0" normalizeH="0" baseline="0" noProof="0" dirty="0">
                <a:ln>
                  <a:noFill/>
                </a:ln>
                <a:solidFill>
                  <a:prstClr val="black"/>
                </a:solidFill>
                <a:effectLst/>
                <a:uLnTx/>
                <a:uFillTx/>
                <a:latin typeface="Calibri"/>
                <a:ea typeface="+mn-ea"/>
                <a:cs typeface="+mn-cs"/>
              </a:rPr>
              <a:t>after </a:t>
            </a:r>
            <a:r>
              <a:rPr kumimoji="0" lang="en-US" b="1" i="0" u="none" strike="noStrike" kern="1200" cap="none" spc="0" normalizeH="0" baseline="0" noProof="0" dirty="0">
                <a:ln>
                  <a:noFill/>
                </a:ln>
                <a:solidFill>
                  <a:srgbClr val="141414"/>
                </a:solidFill>
                <a:effectLst/>
                <a:uLnTx/>
                <a:uFillTx/>
                <a:latin typeface="Calibri"/>
                <a:ea typeface="+mn-ea"/>
                <a:cs typeface="+mn-cs"/>
              </a:rPr>
              <a:t>reading your CV is Google you. Make sure your social media profiles </a:t>
            </a:r>
            <a:r>
              <a:rPr kumimoji="0" lang="en-US" b="1" i="0" u="none" strike="noStrike" kern="1200" cap="none" spc="0" normalizeH="0" baseline="0" noProof="0" dirty="0">
                <a:ln>
                  <a:noFill/>
                </a:ln>
                <a:solidFill>
                  <a:prstClr val="black"/>
                </a:solidFill>
                <a:effectLst/>
                <a:uLnTx/>
                <a:uFillTx/>
                <a:latin typeface="Calibri"/>
                <a:ea typeface="+mn-ea"/>
                <a:cs typeface="+mn-cs"/>
              </a:rPr>
              <a:t>are </a:t>
            </a:r>
            <a:r>
              <a:rPr kumimoji="0" lang="en-US" b="1" i="0" u="none" strike="noStrike" kern="1200" cap="none" spc="0" normalizeH="0" baseline="0" noProof="0" dirty="0">
                <a:ln>
                  <a:noFill/>
                </a:ln>
                <a:solidFill>
                  <a:srgbClr val="141414"/>
                </a:solidFill>
                <a:effectLst/>
                <a:uLnTx/>
                <a:uFillTx/>
                <a:latin typeface="Calibri"/>
                <a:ea typeface="+mn-ea"/>
                <a:cs typeface="+mn-cs"/>
              </a:rPr>
              <a:t>private and photos of your last big night out are hidden! Also, if you have </a:t>
            </a:r>
            <a:r>
              <a:rPr kumimoji="0" lang="en-US" b="1" i="0" u="none" strike="noStrike" kern="1200" cap="none" spc="0" normalizeH="0" baseline="0" noProof="0" dirty="0">
                <a:ln>
                  <a:noFill/>
                </a:ln>
                <a:solidFill>
                  <a:prstClr val="black"/>
                </a:solidFill>
                <a:effectLst/>
                <a:uLnTx/>
                <a:uFillTx/>
                <a:latin typeface="Calibri"/>
                <a:ea typeface="+mn-ea"/>
                <a:cs typeface="+mn-cs"/>
              </a:rPr>
              <a:t>a </a:t>
            </a:r>
            <a:r>
              <a:rPr kumimoji="0" lang="en-US" b="1" i="0" u="none" strike="noStrike" kern="1200" cap="none" spc="0" normalizeH="0" baseline="0" noProof="0" dirty="0">
                <a:ln>
                  <a:noFill/>
                </a:ln>
                <a:solidFill>
                  <a:srgbClr val="141414"/>
                </a:solidFill>
                <a:effectLst/>
                <a:uLnTx/>
                <a:uFillTx/>
                <a:latin typeface="Calibri"/>
                <a:ea typeface="+mn-ea"/>
                <a:cs typeface="+mn-cs"/>
              </a:rPr>
              <a:t>Linkedln profile, make sure your CV matches it so that you appear consistent.</a:t>
            </a:r>
          </a:p>
          <a:p>
            <a:pPr marL="152400" marR="0" lvl="0" indent="0" algn="just" defTabSz="914400" rtl="0" eaLnBrk="1" fontAlgn="auto" latinLnBrk="0" hangingPunct="1">
              <a:lnSpc>
                <a:spcPct val="100000"/>
              </a:lnSpc>
              <a:spcBef>
                <a:spcPts val="0"/>
              </a:spcBef>
              <a:spcAft>
                <a:spcPts val="1260"/>
              </a:spcAft>
              <a:buClrTx/>
              <a:buSzTx/>
              <a:buFontTx/>
              <a:buNone/>
              <a:tabLst/>
              <a:defRPr/>
            </a:pPr>
            <a:r>
              <a:rPr kumimoji="0" lang="en-US" b="1" i="0" u="none" strike="noStrike" kern="1200" cap="none" spc="0" normalizeH="0" baseline="0" noProof="0" dirty="0">
                <a:ln>
                  <a:noFill/>
                </a:ln>
                <a:solidFill>
                  <a:srgbClr val="44546A"/>
                </a:solidFill>
                <a:effectLst/>
                <a:uLnTx/>
                <a:uFillTx/>
                <a:latin typeface="Calibri"/>
                <a:ea typeface="+mn-ea"/>
                <a:cs typeface="+mn-cs"/>
              </a:rPr>
              <a:t>Two videos to support you create your effective CV</a:t>
            </a:r>
          </a:p>
          <a:p>
            <a:pPr marL="152400" marR="0" lvl="0" indent="0" algn="just" defTabSz="914400" rtl="0" eaLnBrk="1" fontAlgn="auto" latinLnBrk="0" hangingPunct="1">
              <a:lnSpc>
                <a:spcPct val="100000"/>
              </a:lnSpc>
              <a:spcBef>
                <a:spcPts val="0"/>
              </a:spcBef>
              <a:spcAft>
                <a:spcPts val="1260"/>
              </a:spcAft>
              <a:buClrTx/>
              <a:buSzTx/>
              <a:buFontTx/>
              <a:buNone/>
              <a:tabLst/>
              <a:defRPr/>
            </a:pPr>
            <a:r>
              <a:rPr kumimoji="0" lang="en-US" b="1" i="0" u="sng" strike="noStrike" kern="1200" cap="none" spc="0" normalizeH="0" baseline="0" noProof="0" dirty="0">
                <a:ln>
                  <a:noFill/>
                </a:ln>
                <a:solidFill>
                  <a:srgbClr val="0465C1"/>
                </a:solidFill>
                <a:effectLst/>
                <a:uLnTx/>
                <a:uFillTx/>
                <a:latin typeface="Calibri"/>
                <a:ea typeface="+mn-ea"/>
                <a:cs typeface="+mn-cs"/>
                <a:hlinkClick r:id="rId2"/>
              </a:rPr>
              <a:t>How to write a killer CV    Make your CV stand out</a:t>
            </a:r>
          </a:p>
          <a:p>
            <a:pPr marL="152400" marR="0" lvl="0" indent="0" algn="just" defTabSz="914400" rtl="0" eaLnBrk="1" fontAlgn="auto" latinLnBrk="0" hangingPunct="1">
              <a:lnSpc>
                <a:spcPct val="100000"/>
              </a:lnSpc>
              <a:spcBef>
                <a:spcPts val="0"/>
              </a:spcBef>
              <a:spcAft>
                <a:spcPts val="0"/>
              </a:spcAft>
              <a:buClrTx/>
              <a:buSzTx/>
              <a:buFontTx/>
              <a:buNone/>
              <a:tabLst/>
              <a:defRPr/>
            </a:pPr>
            <a:r>
              <a:rPr kumimoji="0" lang="en-US" b="0" i="0" u="none" strike="noStrike" kern="1200" cap="none" spc="0" normalizeH="0" baseline="0" noProof="0" dirty="0">
                <a:ln>
                  <a:noFill/>
                </a:ln>
                <a:solidFill>
                  <a:srgbClr val="44546A"/>
                </a:solidFill>
                <a:effectLst/>
                <a:uLnTx/>
                <a:uFillTx/>
                <a:latin typeface="Calibri"/>
                <a:ea typeface="+mn-ea"/>
                <a:cs typeface="+mn-cs"/>
              </a:rPr>
              <a:t>Make notes to support you here and then update/write your own killer CV!</a:t>
            </a:r>
          </a:p>
        </p:txBody>
      </p:sp>
    </p:spTree>
    <p:extLst>
      <p:ext uri="{BB962C8B-B14F-4D97-AF65-F5344CB8AC3E}">
        <p14:creationId xmlns:p14="http://schemas.microsoft.com/office/powerpoint/2010/main" val="106150362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8818512-94B9-40DF-B5B7-FB819B4A026A}"/>
              </a:ext>
            </a:extLst>
          </p:cNvPr>
          <p:cNvSpPr txBox="1"/>
          <p:nvPr/>
        </p:nvSpPr>
        <p:spPr>
          <a:xfrm>
            <a:off x="218661" y="1046094"/>
            <a:ext cx="8776252" cy="4824398"/>
          </a:xfrm>
          <a:prstGeom prst="rect">
            <a:avLst/>
          </a:prstGeom>
          <a:noFill/>
        </p:spPr>
        <p:txBody>
          <a:bodyPr wrap="square" rtlCol="0">
            <a:spAutoFit/>
          </a:bodyPr>
          <a:lstStyle/>
          <a:p>
            <a:pPr defTabSz="685800"/>
            <a:r>
              <a:rPr lang="en-GB" sz="2400" b="1" dirty="0">
                <a:solidFill>
                  <a:srgbClr val="7030A0"/>
                </a:solidFill>
                <a:effectLst>
                  <a:outerShdw blurRad="38100" dist="38100" dir="2700000" algn="tl">
                    <a:srgbClr val="000000">
                      <a:alpha val="43137"/>
                    </a:srgbClr>
                  </a:outerShdw>
                </a:effectLst>
                <a:latin typeface="Calibri" panose="020F0502020204030204"/>
              </a:rPr>
              <a:t>Preparation of your own CV</a:t>
            </a:r>
          </a:p>
          <a:p>
            <a:pPr defTabSz="685800"/>
            <a:r>
              <a:rPr lang="en-GB" sz="1050" dirty="0">
                <a:solidFill>
                  <a:prstClr val="black"/>
                </a:solidFill>
                <a:latin typeface="Calibri" panose="020F0502020204030204"/>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endParaRPr lang="en-GB" sz="2400" dirty="0">
              <a:solidFill>
                <a:prstClr val="black"/>
              </a:solidFill>
              <a:latin typeface="Calibri" panose="020F0502020204030204"/>
            </a:endParaRPr>
          </a:p>
        </p:txBody>
      </p:sp>
    </p:spTree>
    <p:extLst>
      <p:ext uri="{BB962C8B-B14F-4D97-AF65-F5344CB8AC3E}">
        <p14:creationId xmlns:p14="http://schemas.microsoft.com/office/powerpoint/2010/main" val="165953121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8818512-94B9-40DF-B5B7-FB819B4A026A}"/>
              </a:ext>
            </a:extLst>
          </p:cNvPr>
          <p:cNvSpPr txBox="1"/>
          <p:nvPr/>
        </p:nvSpPr>
        <p:spPr>
          <a:xfrm>
            <a:off x="218661" y="1046094"/>
            <a:ext cx="8776252" cy="4824398"/>
          </a:xfrm>
          <a:prstGeom prst="rect">
            <a:avLst/>
          </a:prstGeom>
          <a:noFill/>
        </p:spPr>
        <p:txBody>
          <a:bodyPr wrap="square" rtlCol="0">
            <a:spAutoFit/>
          </a:bodyPr>
          <a:lstStyle/>
          <a:p>
            <a:pPr defTabSz="685800"/>
            <a:r>
              <a:rPr lang="en-GB" sz="2400" b="1" dirty="0">
                <a:solidFill>
                  <a:srgbClr val="7030A0"/>
                </a:solidFill>
                <a:effectLst>
                  <a:outerShdw blurRad="38100" dist="38100" dir="2700000" algn="tl">
                    <a:srgbClr val="000000">
                      <a:alpha val="43137"/>
                    </a:srgbClr>
                  </a:outerShdw>
                </a:effectLst>
                <a:latin typeface="Calibri" panose="020F0502020204030204"/>
              </a:rPr>
              <a:t>Preparation of your own CV</a:t>
            </a:r>
          </a:p>
          <a:p>
            <a:pPr defTabSz="685800"/>
            <a:r>
              <a:rPr lang="en-GB" sz="1050" dirty="0">
                <a:solidFill>
                  <a:prstClr val="black"/>
                </a:solidFill>
                <a:latin typeface="Calibri" panose="020F0502020204030204"/>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endParaRPr lang="en-GB" sz="2400" dirty="0">
              <a:solidFill>
                <a:prstClr val="black"/>
              </a:solidFill>
              <a:latin typeface="Calibri" panose="020F0502020204030204"/>
            </a:endParaRPr>
          </a:p>
        </p:txBody>
      </p:sp>
    </p:spTree>
    <p:extLst>
      <p:ext uri="{BB962C8B-B14F-4D97-AF65-F5344CB8AC3E}">
        <p14:creationId xmlns:p14="http://schemas.microsoft.com/office/powerpoint/2010/main" val="119912471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605E374-3979-46D7-8443-0D68085B899A}"/>
              </a:ext>
            </a:extLst>
          </p:cNvPr>
          <p:cNvSpPr txBox="1"/>
          <p:nvPr/>
        </p:nvSpPr>
        <p:spPr>
          <a:xfrm>
            <a:off x="865493" y="40117"/>
            <a:ext cx="7416824" cy="9294852"/>
          </a:xfrm>
          <a:prstGeom prst="rect">
            <a:avLst/>
          </a:prstGeom>
          <a:noFill/>
        </p:spPr>
        <p:txBody>
          <a:bodyPr wrap="square" rtlCol="0">
            <a:spAutoFit/>
          </a:bodyPr>
          <a:lstStyle/>
          <a:p>
            <a:pPr algn="ctr"/>
            <a:r>
              <a:rPr lang="en-GB" sz="2800" dirty="0"/>
              <a:t>BASIC COVER LETTER REQUIRED.</a:t>
            </a:r>
          </a:p>
          <a:p>
            <a:r>
              <a:rPr lang="en-GB" dirty="0"/>
              <a:t>A very simple cover letter will be needed to accompany your CV to your Work Experience provider. Please follow the template and draft your own version overleaf.</a:t>
            </a:r>
          </a:p>
          <a:p>
            <a:endParaRPr lang="en-GB" dirty="0"/>
          </a:p>
          <a:p>
            <a:r>
              <a:rPr lang="en-GB" sz="1200" dirty="0"/>
              <a:t>Mr T Sandham 				13 Ulverston Drive</a:t>
            </a:r>
          </a:p>
          <a:p>
            <a:r>
              <a:rPr lang="en-GB" sz="1200" dirty="0"/>
              <a:t>GSK					Ulverston</a:t>
            </a:r>
          </a:p>
          <a:p>
            <a:r>
              <a:rPr lang="en-GB" sz="1200" dirty="0"/>
              <a:t>North Lonsdale Road				Cumbria</a:t>
            </a:r>
          </a:p>
          <a:p>
            <a:r>
              <a:rPr lang="en-GB" sz="1200" dirty="0"/>
              <a:t>Ulverston					LA12 0EG</a:t>
            </a:r>
          </a:p>
          <a:p>
            <a:r>
              <a:rPr lang="en-GB" sz="1200" dirty="0"/>
              <a:t>L A12 9DR</a:t>
            </a:r>
          </a:p>
          <a:p>
            <a:r>
              <a:rPr lang="en-GB" sz="1200" dirty="0"/>
              <a:t>					18/2/22</a:t>
            </a:r>
          </a:p>
          <a:p>
            <a:r>
              <a:rPr lang="en-GB" sz="1200" dirty="0"/>
              <a:t>Dear Mr Sandham</a:t>
            </a:r>
          </a:p>
          <a:p>
            <a:endParaRPr lang="en-GB" sz="1200" dirty="0"/>
          </a:p>
          <a:p>
            <a:r>
              <a:rPr lang="en-GB" sz="1200" dirty="0"/>
              <a:t>Thank you for accepting me on a work experience placement with your company. Please find attached my CV for further information.</a:t>
            </a:r>
          </a:p>
          <a:p>
            <a:endParaRPr lang="en-GB" sz="1200" dirty="0"/>
          </a:p>
          <a:p>
            <a:r>
              <a:rPr lang="en-GB" sz="1200" dirty="0"/>
              <a:t>I shall telephone you in due course to introduce myself, at which point I would be pleased if you could provide me with the following information:</a:t>
            </a:r>
          </a:p>
          <a:p>
            <a:endParaRPr lang="en-GB" sz="1200" dirty="0"/>
          </a:p>
          <a:p>
            <a:r>
              <a:rPr lang="en-GB" sz="1200" dirty="0"/>
              <a:t>Hours of work</a:t>
            </a:r>
          </a:p>
          <a:p>
            <a:r>
              <a:rPr lang="en-GB" sz="1200" dirty="0"/>
              <a:t>Dress code</a:t>
            </a:r>
          </a:p>
          <a:p>
            <a:r>
              <a:rPr lang="en-GB" sz="1200" dirty="0"/>
              <a:t>Lunch time arrangements</a:t>
            </a:r>
          </a:p>
          <a:p>
            <a:r>
              <a:rPr lang="en-GB" sz="1200" dirty="0"/>
              <a:t>Anything else I may need to know before I start the placement</a:t>
            </a:r>
          </a:p>
          <a:p>
            <a:endParaRPr lang="en-GB" sz="1200" dirty="0"/>
          </a:p>
          <a:p>
            <a:r>
              <a:rPr lang="en-GB" sz="1200" dirty="0"/>
              <a:t>Should you wish to contact me, you can do so by emailing Mrs Adams on Jad@uvhs.uk.  Please mark your email for the attention of John Smith</a:t>
            </a:r>
          </a:p>
          <a:p>
            <a:endParaRPr lang="en-GB" sz="1200" dirty="0"/>
          </a:p>
          <a:p>
            <a:r>
              <a:rPr lang="en-GB" sz="1200" dirty="0"/>
              <a:t>I am really looking forward to working with you and appreciate you giving me this opportunity. </a:t>
            </a:r>
          </a:p>
          <a:p>
            <a:endParaRPr lang="en-GB" sz="1200" dirty="0"/>
          </a:p>
          <a:p>
            <a:r>
              <a:rPr lang="en-GB" sz="1200" dirty="0"/>
              <a:t>Yours sincerely</a:t>
            </a:r>
          </a:p>
          <a:p>
            <a:endParaRPr lang="en-GB" sz="1200" dirty="0"/>
          </a:p>
          <a:p>
            <a:r>
              <a:rPr lang="en-GB" sz="1200" dirty="0"/>
              <a:t>John Smith</a:t>
            </a:r>
          </a:p>
          <a:p>
            <a:endParaRPr lang="en-GB" sz="1200" dirty="0"/>
          </a:p>
          <a:p>
            <a:endParaRPr lang="en-GB" sz="1200" dirty="0"/>
          </a:p>
          <a:p>
            <a:endParaRPr lang="en-GB" sz="1200" dirty="0"/>
          </a:p>
          <a:p>
            <a:endParaRPr lang="en-GB" sz="1200" dirty="0"/>
          </a:p>
          <a:p>
            <a:endParaRPr lang="en-GB" dirty="0"/>
          </a:p>
          <a:p>
            <a:endParaRPr lang="en-GB" dirty="0"/>
          </a:p>
          <a:p>
            <a:endParaRPr lang="en-GB" dirty="0"/>
          </a:p>
          <a:p>
            <a:endParaRPr lang="en-GB" dirty="0"/>
          </a:p>
          <a:p>
            <a:endParaRPr lang="en-GB" dirty="0"/>
          </a:p>
          <a:p>
            <a:endParaRPr lang="en-GB" dirty="0"/>
          </a:p>
          <a:p>
            <a:endParaRPr lang="en-GB" dirty="0"/>
          </a:p>
        </p:txBody>
      </p:sp>
    </p:spTree>
    <p:extLst>
      <p:ext uri="{BB962C8B-B14F-4D97-AF65-F5344CB8AC3E}">
        <p14:creationId xmlns:p14="http://schemas.microsoft.com/office/powerpoint/2010/main" val="114452456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11D1986-EF9F-4D9B-8114-CD03DA9D8634}"/>
              </a:ext>
            </a:extLst>
          </p:cNvPr>
          <p:cNvSpPr txBox="1"/>
          <p:nvPr/>
        </p:nvSpPr>
        <p:spPr>
          <a:xfrm>
            <a:off x="611560" y="476672"/>
            <a:ext cx="6912768" cy="6370975"/>
          </a:xfrm>
          <a:prstGeom prst="rect">
            <a:avLst/>
          </a:prstGeom>
          <a:noFill/>
        </p:spPr>
        <p:txBody>
          <a:bodyPr wrap="square" rtlCol="0">
            <a:spAutoFit/>
          </a:bodyPr>
          <a:lstStyle/>
          <a:p>
            <a:r>
              <a:rPr lang="en-GB" sz="2800" dirty="0"/>
              <a:t>COVER LETTER (OWN DRAFT)</a:t>
            </a:r>
          </a:p>
          <a:p>
            <a:endParaRPr lang="en-GB" sz="2800" dirty="0"/>
          </a:p>
          <a:p>
            <a:r>
              <a:rPr lang="en-GB" sz="1200" dirty="0"/>
              <a:t>[INSERT BUSINESS ADDRESS]		                                                   [YOUR ADDRESS]</a:t>
            </a:r>
          </a:p>
          <a:p>
            <a:r>
              <a:rPr lang="en-GB" sz="1200" dirty="0"/>
              <a:t>							       </a:t>
            </a:r>
          </a:p>
          <a:p>
            <a:r>
              <a:rPr lang="en-GB" sz="1200" dirty="0"/>
              <a:t>							           					DATE</a:t>
            </a:r>
          </a:p>
          <a:p>
            <a:r>
              <a:rPr lang="en-GB" sz="1200" dirty="0"/>
              <a:t>Dear [INSERT CONTACT NAME]</a:t>
            </a:r>
          </a:p>
          <a:p>
            <a:endParaRPr lang="en-GB" sz="1200" dirty="0"/>
          </a:p>
          <a:p>
            <a:r>
              <a:rPr lang="en-GB" sz="1200" dirty="0"/>
              <a:t>Thank you for accepting me on a work experience placement with your company. Please find attached my CV for further information.</a:t>
            </a:r>
          </a:p>
          <a:p>
            <a:endParaRPr lang="en-GB" sz="1200" dirty="0"/>
          </a:p>
          <a:p>
            <a:r>
              <a:rPr lang="en-GB" sz="1200" dirty="0"/>
              <a:t>I shall telephone you in due course to introduce myself, at which point I would be pleased if you could provide me with the following information:</a:t>
            </a:r>
          </a:p>
          <a:p>
            <a:endParaRPr lang="en-GB" sz="1200" dirty="0"/>
          </a:p>
          <a:p>
            <a:r>
              <a:rPr lang="en-GB" sz="1200" dirty="0"/>
              <a:t>Hours of work</a:t>
            </a:r>
          </a:p>
          <a:p>
            <a:r>
              <a:rPr lang="en-GB" sz="1200" dirty="0"/>
              <a:t>Dress code</a:t>
            </a:r>
          </a:p>
          <a:p>
            <a:r>
              <a:rPr lang="en-GB" sz="1200" dirty="0"/>
              <a:t>Lunch time arrangements</a:t>
            </a:r>
          </a:p>
          <a:p>
            <a:r>
              <a:rPr lang="en-GB" sz="1200" dirty="0"/>
              <a:t>Anything else I may need to know before I start the placement</a:t>
            </a:r>
          </a:p>
          <a:p>
            <a:endParaRPr lang="en-GB" sz="1200" dirty="0"/>
          </a:p>
          <a:p>
            <a:r>
              <a:rPr lang="en-GB" sz="1200" dirty="0"/>
              <a:t>Should you wish to contact me, you can do so by emailing Mrs Adams on Jad@uvhs.uk.  Please mark your email for the attention of [YOUR NAME]</a:t>
            </a:r>
          </a:p>
          <a:p>
            <a:endParaRPr lang="en-GB" sz="1200" dirty="0"/>
          </a:p>
          <a:p>
            <a:r>
              <a:rPr lang="en-GB" sz="1200" dirty="0"/>
              <a:t>I am really looking forward to working with you and appreciate you giving me this opportunity. </a:t>
            </a:r>
          </a:p>
          <a:p>
            <a:endParaRPr lang="en-GB" sz="1200" dirty="0"/>
          </a:p>
          <a:p>
            <a:r>
              <a:rPr lang="en-GB" sz="1200" dirty="0"/>
              <a:t>Yours sincerely</a:t>
            </a:r>
          </a:p>
          <a:p>
            <a:endParaRPr lang="en-GB" sz="1200" dirty="0"/>
          </a:p>
          <a:p>
            <a:endParaRPr lang="en-GB" sz="1200" dirty="0"/>
          </a:p>
          <a:p>
            <a:endParaRPr lang="en-GB" sz="1200" dirty="0"/>
          </a:p>
          <a:p>
            <a:r>
              <a:rPr lang="en-GB" sz="1200" dirty="0"/>
              <a:t>[YOUR NAME]</a:t>
            </a:r>
          </a:p>
          <a:p>
            <a:endParaRPr lang="en-GB" sz="2800" dirty="0"/>
          </a:p>
        </p:txBody>
      </p:sp>
    </p:spTree>
    <p:extLst>
      <p:ext uri="{BB962C8B-B14F-4D97-AF65-F5344CB8AC3E}">
        <p14:creationId xmlns:p14="http://schemas.microsoft.com/office/powerpoint/2010/main" val="145519681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8A9EA97-FBE9-4DE9-908A-F2AEFFB1EB79}"/>
              </a:ext>
            </a:extLst>
          </p:cNvPr>
          <p:cNvSpPr txBox="1"/>
          <p:nvPr/>
        </p:nvSpPr>
        <p:spPr>
          <a:xfrm>
            <a:off x="755576" y="476672"/>
            <a:ext cx="7848872" cy="369332"/>
          </a:xfrm>
          <a:prstGeom prst="rect">
            <a:avLst/>
          </a:prstGeom>
          <a:noFill/>
        </p:spPr>
        <p:txBody>
          <a:bodyPr wrap="square" rtlCol="0">
            <a:spAutoFit/>
          </a:bodyPr>
          <a:lstStyle/>
          <a:p>
            <a:r>
              <a:rPr lang="en-GB" dirty="0"/>
              <a:t>EMAIL TO EMPLOYER</a:t>
            </a:r>
          </a:p>
        </p:txBody>
      </p:sp>
      <p:pic>
        <p:nvPicPr>
          <p:cNvPr id="3" name="Picture 2">
            <a:extLst>
              <a:ext uri="{FF2B5EF4-FFF2-40B4-BE49-F238E27FC236}">
                <a16:creationId xmlns:a16="http://schemas.microsoft.com/office/drawing/2014/main" id="{E4B6294F-D1C4-44B3-982B-FF415BB243BD}"/>
              </a:ext>
            </a:extLst>
          </p:cNvPr>
          <p:cNvPicPr>
            <a:picLocks noChangeAspect="1"/>
          </p:cNvPicPr>
          <p:nvPr/>
        </p:nvPicPr>
        <p:blipFill>
          <a:blip r:embed="rId2"/>
          <a:stretch>
            <a:fillRect/>
          </a:stretch>
        </p:blipFill>
        <p:spPr>
          <a:xfrm rot="16200000">
            <a:off x="1652732" y="-363961"/>
            <a:ext cx="5838536" cy="8308795"/>
          </a:xfrm>
          <a:prstGeom prst="rect">
            <a:avLst/>
          </a:prstGeom>
        </p:spPr>
      </p:pic>
    </p:spTree>
    <p:extLst>
      <p:ext uri="{BB962C8B-B14F-4D97-AF65-F5344CB8AC3E}">
        <p14:creationId xmlns:p14="http://schemas.microsoft.com/office/powerpoint/2010/main" val="3099241796"/>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6A1DD93-3AF0-49AC-A175-9F2CCD213479}"/>
              </a:ext>
            </a:extLst>
          </p:cNvPr>
          <p:cNvSpPr txBox="1"/>
          <p:nvPr/>
        </p:nvSpPr>
        <p:spPr>
          <a:xfrm>
            <a:off x="683568" y="332656"/>
            <a:ext cx="7992888" cy="6370975"/>
          </a:xfrm>
          <a:prstGeom prst="rect">
            <a:avLst/>
          </a:prstGeom>
          <a:noFill/>
        </p:spPr>
        <p:txBody>
          <a:bodyPr wrap="square" rtlCol="0">
            <a:spAutoFit/>
          </a:bodyPr>
          <a:lstStyle/>
          <a:p>
            <a:r>
              <a:rPr lang="en-GB" sz="2400" dirty="0"/>
              <a:t>You may have to contact an employer over the phone or send them an email when you’re arranging work experience. </a:t>
            </a:r>
          </a:p>
          <a:p>
            <a:endParaRPr lang="en-GB" sz="2400" dirty="0"/>
          </a:p>
          <a:p>
            <a:r>
              <a:rPr lang="en-GB" sz="2400" dirty="0"/>
              <a:t>It’s important to still have a pre-organised plan, as you would when sending an email.</a:t>
            </a:r>
          </a:p>
          <a:p>
            <a:endParaRPr lang="en-GB" sz="2400" dirty="0"/>
          </a:p>
          <a:p>
            <a:r>
              <a:rPr lang="en-GB" sz="2400" dirty="0"/>
              <a:t>Bullet point the key things you need to mention below. Complete the Email Preparation Sheet on the next page. 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p>
        </p:txBody>
      </p:sp>
    </p:spTree>
    <p:extLst>
      <p:ext uri="{BB962C8B-B14F-4D97-AF65-F5344CB8AC3E}">
        <p14:creationId xmlns:p14="http://schemas.microsoft.com/office/powerpoint/2010/main" val="2813465616"/>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66829" y="213073"/>
            <a:ext cx="8136904" cy="5601533"/>
          </a:xfrm>
          <a:prstGeom prst="rect">
            <a:avLst/>
          </a:prstGeom>
          <a:noFill/>
        </p:spPr>
        <p:txBody>
          <a:bodyPr wrap="square" rtlCol="0">
            <a:spAutoFit/>
          </a:bodyPr>
          <a:lstStyle/>
          <a:p>
            <a:r>
              <a:rPr lang="en-GB" sz="2400" b="1" dirty="0"/>
              <a:t>Many of you have a personal contact that has offered you work experience.</a:t>
            </a:r>
          </a:p>
          <a:p>
            <a:endParaRPr lang="en-GB" sz="2400" b="1" dirty="0"/>
          </a:p>
          <a:p>
            <a:r>
              <a:rPr lang="en-GB" sz="2400" dirty="0"/>
              <a:t>Record d</a:t>
            </a:r>
            <a:r>
              <a:rPr lang="en-US" sz="2400" dirty="0"/>
              <a:t>etails of your placement below including:</a:t>
            </a:r>
          </a:p>
          <a:p>
            <a:endParaRPr lang="en-US" sz="2400" dirty="0"/>
          </a:p>
          <a:p>
            <a:pPr marL="457200" indent="-457200">
              <a:buFont typeface="Arial" pitchFamily="34" charset="0"/>
              <a:buChar char="•"/>
            </a:pPr>
            <a:r>
              <a:rPr lang="en-US" sz="2000" dirty="0"/>
              <a:t>Contact name:            _____________________________________</a:t>
            </a:r>
          </a:p>
          <a:p>
            <a:pPr marL="457200" indent="-457200">
              <a:buFont typeface="Arial" pitchFamily="34" charset="0"/>
              <a:buChar char="•"/>
            </a:pPr>
            <a:endParaRPr lang="en-US" sz="2000" dirty="0"/>
          </a:p>
          <a:p>
            <a:pPr marL="457200" indent="-457200">
              <a:buFont typeface="Arial" pitchFamily="34" charset="0"/>
              <a:buChar char="•"/>
            </a:pPr>
            <a:r>
              <a:rPr lang="en-US" sz="2000" dirty="0"/>
              <a:t>Full address and postcode: ______________________________________________________________________________________________________________________</a:t>
            </a:r>
          </a:p>
          <a:p>
            <a:endParaRPr lang="en-US" sz="2000" dirty="0"/>
          </a:p>
          <a:p>
            <a:pPr marL="457200" indent="-457200">
              <a:buFont typeface="Arial" pitchFamily="34" charset="0"/>
              <a:buChar char="•"/>
            </a:pPr>
            <a:r>
              <a:rPr lang="en-US" sz="2000" dirty="0"/>
              <a:t>Telephone number: _________________________________________</a:t>
            </a:r>
          </a:p>
          <a:p>
            <a:pPr marL="457200" indent="-457200">
              <a:buFont typeface="Arial" pitchFamily="34" charset="0"/>
              <a:buChar char="•"/>
            </a:pPr>
            <a:endParaRPr lang="en-US" sz="2000" dirty="0"/>
          </a:p>
          <a:p>
            <a:pPr marL="457200" indent="-457200">
              <a:buFont typeface="Arial" pitchFamily="34" charset="0"/>
              <a:buChar char="•"/>
            </a:pPr>
            <a:r>
              <a:rPr lang="en-US" sz="2000" dirty="0"/>
              <a:t>Email address: ______________________________________________________________________________________________________________________</a:t>
            </a:r>
          </a:p>
          <a:p>
            <a:endParaRPr lang="en-GB" dirty="0"/>
          </a:p>
        </p:txBody>
      </p:sp>
      <p:sp>
        <p:nvSpPr>
          <p:cNvPr id="3" name="TextBox 2"/>
          <p:cNvSpPr txBox="1"/>
          <p:nvPr/>
        </p:nvSpPr>
        <p:spPr>
          <a:xfrm>
            <a:off x="618857" y="5738155"/>
            <a:ext cx="7632848" cy="646331"/>
          </a:xfrm>
          <a:prstGeom prst="rect">
            <a:avLst/>
          </a:prstGeom>
          <a:noFill/>
        </p:spPr>
        <p:txBody>
          <a:bodyPr wrap="square" rtlCol="0">
            <a:spAutoFit/>
          </a:bodyPr>
          <a:lstStyle/>
          <a:p>
            <a:pPr algn="ctr"/>
            <a:r>
              <a:rPr lang="en-GB" b="1" i="1" u="sng" dirty="0">
                <a:solidFill>
                  <a:srgbClr val="C00000"/>
                </a:solidFill>
              </a:rPr>
              <a:t>YOU MUST obtain any of the above information.</a:t>
            </a:r>
          </a:p>
          <a:p>
            <a:pPr algn="ctr"/>
            <a:r>
              <a:rPr lang="en-GB" b="1" i="1" u="sng" dirty="0">
                <a:solidFill>
                  <a:srgbClr val="C00000"/>
                </a:solidFill>
              </a:rPr>
              <a:t>Remember! You are not allowed to work on a 1-1 basis with an employer</a:t>
            </a:r>
            <a:r>
              <a:rPr lang="en-GB" b="1" i="1" u="sng" dirty="0"/>
              <a:t>.</a:t>
            </a:r>
          </a:p>
        </p:txBody>
      </p:sp>
      <p:pic>
        <p:nvPicPr>
          <p:cNvPr id="1126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71386" y="5822692"/>
            <a:ext cx="720080" cy="868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a:extLst>
              <a:ext uri="{FF2B5EF4-FFF2-40B4-BE49-F238E27FC236}">
                <a16:creationId xmlns:a16="http://schemas.microsoft.com/office/drawing/2014/main" id="{7B5DB3D0-ABA3-4BEB-A5F0-A90C0B4B5B1E}"/>
              </a:ext>
            </a:extLst>
          </p:cNvPr>
          <p:cNvPicPr>
            <a:picLocks noChangeAspect="1"/>
          </p:cNvPicPr>
          <p:nvPr/>
        </p:nvPicPr>
        <p:blipFill>
          <a:blip r:embed="rId4"/>
          <a:stretch>
            <a:fillRect/>
          </a:stretch>
        </p:blipFill>
        <p:spPr>
          <a:xfrm>
            <a:off x="8503733" y="213073"/>
            <a:ext cx="317019" cy="420660"/>
          </a:xfrm>
          <a:prstGeom prst="rect">
            <a:avLst/>
          </a:prstGeom>
        </p:spPr>
      </p:pic>
    </p:spTree>
    <p:extLst>
      <p:ext uri="{BB962C8B-B14F-4D97-AF65-F5344CB8AC3E}">
        <p14:creationId xmlns:p14="http://schemas.microsoft.com/office/powerpoint/2010/main" val="3720475810"/>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10" end="1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3568" y="198535"/>
            <a:ext cx="7200800"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a:ln>
                  <a:noFill/>
                </a:ln>
                <a:solidFill>
                  <a:prstClr val="black"/>
                </a:solidFill>
                <a:effectLst/>
                <a:uLnTx/>
                <a:uFillTx/>
                <a:latin typeface="Calibri"/>
                <a:ea typeface="+mn-ea"/>
                <a:cs typeface="+mn-cs"/>
              </a:rPr>
              <a:t>Before you go…</a:t>
            </a:r>
          </a:p>
        </p:txBody>
      </p:sp>
      <p:sp>
        <p:nvSpPr>
          <p:cNvPr id="6" name="TextBox 5"/>
          <p:cNvSpPr txBox="1"/>
          <p:nvPr/>
        </p:nvSpPr>
        <p:spPr>
          <a:xfrm>
            <a:off x="395536" y="704243"/>
            <a:ext cx="8496944" cy="609397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prstClr val="black"/>
                </a:solidFill>
                <a:effectLst/>
                <a:uLnTx/>
                <a:uFillTx/>
                <a:latin typeface="Calibri"/>
                <a:ea typeface="+mn-ea"/>
                <a:cs typeface="+mn-cs"/>
              </a:rPr>
              <a:t>Make sure you have telephoned/emailed the employer.</a:t>
            </a:r>
            <a:r>
              <a:rPr kumimoji="0" lang="en-GB" sz="2400" b="0" i="0" u="none" strike="noStrike" kern="1200" cap="none" spc="0" normalizeH="0" noProof="0" dirty="0">
                <a:ln>
                  <a:noFill/>
                </a:ln>
                <a:solidFill>
                  <a:prstClr val="black"/>
                </a:solidFill>
                <a:effectLst/>
                <a:uLnTx/>
                <a:uFillTx/>
                <a:latin typeface="Calibri"/>
                <a:ea typeface="+mn-ea"/>
                <a:cs typeface="+mn-cs"/>
              </a:rPr>
              <a:t> </a:t>
            </a:r>
            <a:r>
              <a:rPr lang="en-GB" sz="2400" dirty="0">
                <a:solidFill>
                  <a:prstClr val="black"/>
                </a:solidFill>
                <a:latin typeface="Calibri"/>
              </a:rPr>
              <a:t>Record the following information below.</a:t>
            </a:r>
            <a:r>
              <a:rPr kumimoji="0" lang="en-GB" sz="2400" b="0" i="0" u="none" strike="noStrike" kern="1200" cap="none" spc="0" normalizeH="0" noProof="0" dirty="0">
                <a:ln>
                  <a:noFill/>
                </a:ln>
                <a:solidFill>
                  <a:prstClr val="black"/>
                </a:solidFill>
                <a:effectLst/>
                <a:uLnTx/>
                <a:uFillTx/>
                <a:latin typeface="Calibri"/>
                <a:ea typeface="+mn-ea"/>
                <a:cs typeface="+mn-cs"/>
              </a:rPr>
              <a:t> </a:t>
            </a:r>
            <a:endParaRPr kumimoji="0" lang="en-GB" sz="24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800" b="0" i="0" u="none" strike="noStrike" kern="1200" cap="none" spc="0" normalizeH="0" baseline="0" noProof="0" dirty="0">
              <a:ln>
                <a:noFill/>
              </a:ln>
              <a:solidFill>
                <a:prstClr val="black"/>
              </a:solidFill>
              <a:effectLst/>
              <a:uLnTx/>
              <a:uFillTx/>
              <a:latin typeface="Calibri"/>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en-GB" sz="2400" b="1" i="0" u="none" strike="noStrike" kern="1200" cap="none" spc="0" normalizeH="0" baseline="0" noProof="0" dirty="0">
                <a:ln>
                  <a:noFill/>
                </a:ln>
                <a:solidFill>
                  <a:prstClr val="black"/>
                </a:solidFill>
                <a:effectLst/>
                <a:uLnTx/>
                <a:uFillTx/>
                <a:latin typeface="Calibri"/>
                <a:ea typeface="+mn-ea"/>
                <a:cs typeface="+mn-cs"/>
              </a:rPr>
              <a:t>Start and finish time:</a:t>
            </a:r>
          </a:p>
          <a:p>
            <a:pPr marR="0" lvl="0" algn="l" defTabSz="914400" rtl="0" eaLnBrk="1" fontAlgn="auto" latinLnBrk="0" hangingPunct="1">
              <a:lnSpc>
                <a:spcPct val="100000"/>
              </a:lnSpc>
              <a:spcBef>
                <a:spcPts val="0"/>
              </a:spcBef>
              <a:spcAft>
                <a:spcPts val="0"/>
              </a:spcAft>
              <a:buClrTx/>
              <a:buSzTx/>
              <a:tabLst/>
              <a:defRPr/>
            </a:pPr>
            <a:r>
              <a:rPr lang="en-GB" sz="2400" dirty="0">
                <a:solidFill>
                  <a:prstClr val="black"/>
                </a:solidFill>
                <a:latin typeface="Calibri"/>
              </a:rPr>
              <a:t>_____________________________________________________</a:t>
            </a:r>
            <a:endParaRPr kumimoji="0" lang="en-GB" sz="2400" b="0" i="0" u="none" strike="noStrike" kern="1200" cap="none" spc="0" normalizeH="0" baseline="0" noProof="0" dirty="0">
              <a:ln>
                <a:noFill/>
              </a:ln>
              <a:solidFill>
                <a:prstClr val="black"/>
              </a:solidFill>
              <a:effectLst/>
              <a:uLnTx/>
              <a:uFillTx/>
              <a:latin typeface="Calibri"/>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en-GB" sz="2400" b="1" i="0" u="none" strike="noStrike" kern="1200" cap="none" spc="0" normalizeH="0" baseline="0" noProof="0" dirty="0">
                <a:ln>
                  <a:noFill/>
                </a:ln>
                <a:solidFill>
                  <a:prstClr val="black"/>
                </a:solidFill>
                <a:effectLst/>
                <a:uLnTx/>
                <a:uFillTx/>
                <a:latin typeface="Calibri"/>
                <a:ea typeface="+mn-ea"/>
                <a:cs typeface="+mn-cs"/>
              </a:rPr>
              <a:t>Lunch time arrangements </a:t>
            </a:r>
            <a:r>
              <a:rPr kumimoji="0" lang="en-GB" sz="2400" b="0" i="0" u="none" strike="noStrike" kern="1200" cap="none" spc="0" normalizeH="0" baseline="0" noProof="0" dirty="0">
                <a:ln>
                  <a:noFill/>
                </a:ln>
                <a:solidFill>
                  <a:prstClr val="black"/>
                </a:solidFill>
                <a:effectLst/>
                <a:uLnTx/>
                <a:uFillTx/>
                <a:latin typeface="Calibri"/>
                <a:ea typeface="+mn-ea"/>
                <a:cs typeface="+mn-cs"/>
              </a:rPr>
              <a:t>(whether you need money or a packed lunch)</a:t>
            </a:r>
          </a:p>
          <a:p>
            <a:pPr marR="0" lvl="0" algn="l" defTabSz="914400" rtl="0" eaLnBrk="1" fontAlgn="auto" latinLnBrk="0" hangingPunct="1">
              <a:lnSpc>
                <a:spcPct val="100000"/>
              </a:lnSpc>
              <a:spcBef>
                <a:spcPts val="0"/>
              </a:spcBef>
              <a:spcAft>
                <a:spcPts val="0"/>
              </a:spcAft>
              <a:buClrTx/>
              <a:buSzTx/>
              <a:tabLst/>
              <a:defRPr/>
            </a:pPr>
            <a:r>
              <a:rPr lang="en-GB" sz="2400" dirty="0">
                <a:solidFill>
                  <a:prstClr val="black"/>
                </a:solidFill>
                <a:latin typeface="Calibri"/>
              </a:rPr>
              <a:t>_____________________________________________________</a:t>
            </a:r>
            <a:endParaRPr kumimoji="0" lang="en-GB" sz="2400" b="0" i="0" u="none" strike="noStrike" kern="1200" cap="none" spc="0" normalizeH="0" baseline="0" noProof="0" dirty="0">
              <a:ln>
                <a:noFill/>
              </a:ln>
              <a:solidFill>
                <a:prstClr val="black"/>
              </a:solidFill>
              <a:effectLst/>
              <a:uLnTx/>
              <a:uFillTx/>
              <a:latin typeface="Calibri"/>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en-GB" sz="2400" b="1" i="0" u="none" strike="noStrike" kern="1200" cap="none" spc="0" normalizeH="0" baseline="0" noProof="0" dirty="0">
                <a:ln>
                  <a:noFill/>
                </a:ln>
                <a:solidFill>
                  <a:prstClr val="black"/>
                </a:solidFill>
                <a:effectLst/>
                <a:uLnTx/>
                <a:uFillTx/>
                <a:latin typeface="Calibri"/>
                <a:ea typeface="+mn-ea"/>
                <a:cs typeface="+mn-cs"/>
              </a:rPr>
              <a:t>How to get there </a:t>
            </a:r>
            <a:r>
              <a:rPr kumimoji="0" lang="en-GB" sz="2400" b="0" i="0" u="none" strike="noStrike" kern="1200" cap="none" spc="0" normalizeH="0" baseline="0" noProof="0" dirty="0">
                <a:ln>
                  <a:noFill/>
                </a:ln>
                <a:solidFill>
                  <a:prstClr val="black"/>
                </a:solidFill>
                <a:effectLst/>
                <a:uLnTx/>
                <a:uFillTx/>
                <a:latin typeface="Calibri"/>
                <a:ea typeface="+mn-ea"/>
                <a:cs typeface="+mn-cs"/>
              </a:rPr>
              <a:t>(check the bus timetable etc.)</a:t>
            </a:r>
          </a:p>
          <a:p>
            <a:pPr marR="0" lvl="0" algn="l" defTabSz="914400" rtl="0" eaLnBrk="1" fontAlgn="auto" latinLnBrk="0" hangingPunct="1">
              <a:lnSpc>
                <a:spcPct val="100000"/>
              </a:lnSpc>
              <a:spcBef>
                <a:spcPts val="0"/>
              </a:spcBef>
              <a:spcAft>
                <a:spcPts val="0"/>
              </a:spcAft>
              <a:buClrTx/>
              <a:buSzTx/>
              <a:tabLst/>
              <a:defRPr/>
            </a:pPr>
            <a:r>
              <a:rPr lang="en-GB" sz="2400" dirty="0">
                <a:solidFill>
                  <a:prstClr val="black"/>
                </a:solidFill>
                <a:latin typeface="Calibri"/>
              </a:rPr>
              <a:t>_____________________________________________________</a:t>
            </a:r>
            <a:endParaRPr kumimoji="0" lang="en-GB" sz="2400" b="0" i="0" u="none" strike="noStrike" kern="1200" cap="none" spc="0" normalizeH="0" baseline="0" noProof="0" dirty="0">
              <a:ln>
                <a:noFill/>
              </a:ln>
              <a:solidFill>
                <a:prstClr val="black"/>
              </a:solidFill>
              <a:effectLst/>
              <a:uLnTx/>
              <a:uFillTx/>
              <a:latin typeface="Calibri"/>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en-GB" sz="2400" b="1" i="0" u="none" strike="noStrike" kern="1200" cap="none" spc="0" normalizeH="0" baseline="0" noProof="0" dirty="0">
                <a:ln>
                  <a:noFill/>
                </a:ln>
                <a:solidFill>
                  <a:prstClr val="black"/>
                </a:solidFill>
                <a:effectLst/>
                <a:uLnTx/>
                <a:uFillTx/>
                <a:latin typeface="Calibri"/>
                <a:ea typeface="+mn-ea"/>
                <a:cs typeface="+mn-cs"/>
              </a:rPr>
              <a:t>What to wear </a:t>
            </a:r>
          </a:p>
          <a:p>
            <a:pPr marR="0" lvl="0" algn="l" defTabSz="914400" rtl="0" eaLnBrk="1" fontAlgn="auto" latinLnBrk="0" hangingPunct="1">
              <a:lnSpc>
                <a:spcPct val="100000"/>
              </a:lnSpc>
              <a:spcBef>
                <a:spcPts val="0"/>
              </a:spcBef>
              <a:spcAft>
                <a:spcPts val="0"/>
              </a:spcAft>
              <a:buClrTx/>
              <a:buSzTx/>
              <a:tabLst/>
              <a:defRPr/>
            </a:pPr>
            <a:r>
              <a:rPr lang="en-GB" sz="2400" noProof="0" dirty="0">
                <a:solidFill>
                  <a:prstClr val="black"/>
                </a:solidFill>
                <a:latin typeface="Calibri"/>
              </a:rPr>
              <a:t>__________________________________________________________________________________________________________________________________________________________________</a:t>
            </a:r>
            <a:endParaRPr kumimoji="0" lang="en-GB" sz="2400" i="0" u="none" strike="noStrike" kern="1200" cap="none" spc="0" normalizeH="0" baseline="0" dirty="0">
              <a:ln>
                <a:noFill/>
              </a:ln>
              <a:solidFill>
                <a:prstClr val="black"/>
              </a:solidFill>
              <a:effectLst/>
              <a:uLnTx/>
              <a:uFillTx/>
              <a:latin typeface="Calibri"/>
              <a:ea typeface="+mn-ea"/>
              <a:cs typeface="+mn-cs"/>
            </a:endParaRPr>
          </a:p>
          <a:p>
            <a:pPr marR="0" lvl="0" algn="ctr" defTabSz="914400" rtl="0" eaLnBrk="1" fontAlgn="auto" latinLnBrk="0" hangingPunct="1">
              <a:lnSpc>
                <a:spcPct val="100000"/>
              </a:lnSpc>
              <a:spcBef>
                <a:spcPts val="0"/>
              </a:spcBef>
              <a:spcAft>
                <a:spcPts val="0"/>
              </a:spcAft>
              <a:buClrTx/>
              <a:buSzTx/>
              <a:tabLst/>
              <a:defRPr/>
            </a:pPr>
            <a:r>
              <a:rPr lang="en-GB" sz="2400" b="1" noProof="0" dirty="0">
                <a:solidFill>
                  <a:srgbClr val="C00000"/>
                </a:solidFill>
                <a:latin typeface="Calibri"/>
              </a:rPr>
              <a:t>REMEMBER! IT IS </a:t>
            </a:r>
            <a:r>
              <a:rPr lang="en-GB" sz="2400" b="1" i="1" u="sng" noProof="0" dirty="0">
                <a:solidFill>
                  <a:srgbClr val="C00000"/>
                </a:solidFill>
                <a:latin typeface="Calibri"/>
              </a:rPr>
              <a:t>YOUR</a:t>
            </a:r>
            <a:r>
              <a:rPr lang="en-GB" sz="2400" b="1" noProof="0" dirty="0">
                <a:solidFill>
                  <a:srgbClr val="C00000"/>
                </a:solidFill>
                <a:latin typeface="Calibri"/>
              </a:rPr>
              <a:t> RESPONSIBILTY TO CONTACT THE EMPL</a:t>
            </a:r>
            <a:r>
              <a:rPr lang="en-GB" sz="2400" b="1" dirty="0">
                <a:solidFill>
                  <a:srgbClr val="C00000"/>
                </a:solidFill>
                <a:latin typeface="Calibri"/>
              </a:rPr>
              <a:t>OYER!</a:t>
            </a:r>
            <a:endParaRPr kumimoji="0" lang="en-GB" sz="2400" b="1" i="0" u="none" strike="noStrike" kern="1200" cap="none" spc="0" normalizeH="0" baseline="0" noProof="0" dirty="0">
              <a:ln>
                <a:noFill/>
              </a:ln>
              <a:solidFill>
                <a:srgbClr val="C00000"/>
              </a:solidFill>
              <a:effectLst/>
              <a:uLnTx/>
              <a:uFillTx/>
              <a:latin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800" b="0" i="0" u="none" strike="noStrike" kern="1200" cap="none" spc="0" normalizeH="0" baseline="0" noProof="0" dirty="0">
              <a:ln>
                <a:noFill/>
              </a:ln>
              <a:solidFill>
                <a:prstClr val="black"/>
              </a:solidFill>
              <a:effectLst/>
              <a:uLnTx/>
              <a:uFillTx/>
              <a:latin typeface="Calibri"/>
              <a:ea typeface="+mn-ea"/>
              <a:cs typeface="+mn-cs"/>
            </a:endParaRPr>
          </a:p>
        </p:txBody>
      </p:sp>
      <p:pic>
        <p:nvPicPr>
          <p:cNvPr id="3" name="Picture 2">
            <a:extLst>
              <a:ext uri="{FF2B5EF4-FFF2-40B4-BE49-F238E27FC236}">
                <a16:creationId xmlns:a16="http://schemas.microsoft.com/office/drawing/2014/main" id="{F39C9388-758B-4A22-873A-A0CBC2D8C285}"/>
              </a:ext>
            </a:extLst>
          </p:cNvPr>
          <p:cNvPicPr>
            <a:picLocks noChangeAspect="1"/>
          </p:cNvPicPr>
          <p:nvPr/>
        </p:nvPicPr>
        <p:blipFill>
          <a:blip r:embed="rId3"/>
          <a:stretch>
            <a:fillRect/>
          </a:stretch>
        </p:blipFill>
        <p:spPr>
          <a:xfrm>
            <a:off x="8560947" y="198535"/>
            <a:ext cx="317019" cy="420660"/>
          </a:xfrm>
          <a:prstGeom prst="rect">
            <a:avLst/>
          </a:prstGeom>
        </p:spPr>
      </p:pic>
    </p:spTree>
    <p:extLst>
      <p:ext uri="{BB962C8B-B14F-4D97-AF65-F5344CB8AC3E}">
        <p14:creationId xmlns:p14="http://schemas.microsoft.com/office/powerpoint/2010/main" val="2924408561"/>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6">
                                            <p:txEl>
                                              <p:pRg st="8" end="8"/>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6">
                                            <p:txEl>
                                              <p:pRg st="9" end="9"/>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6">
                                            <p:txEl>
                                              <p:pRg st="10" end="10"/>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6">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043608" y="444986"/>
            <a:ext cx="7056784"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a:ln>
                  <a:noFill/>
                </a:ln>
                <a:solidFill>
                  <a:prstClr val="black"/>
                </a:solidFill>
                <a:effectLst/>
                <a:uLnTx/>
                <a:uFillTx/>
                <a:latin typeface="Calibri"/>
                <a:ea typeface="+mn-ea"/>
                <a:cs typeface="+mn-cs"/>
              </a:rPr>
              <a:t>Whilst there you should also…</a:t>
            </a:r>
          </a:p>
        </p:txBody>
      </p:sp>
      <p:sp>
        <p:nvSpPr>
          <p:cNvPr id="4" name="TextBox 3"/>
          <p:cNvSpPr txBox="1"/>
          <p:nvPr/>
        </p:nvSpPr>
        <p:spPr>
          <a:xfrm>
            <a:off x="1062093" y="1268760"/>
            <a:ext cx="7056784" cy="310854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8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a:ln>
                  <a:noFill/>
                </a:ln>
                <a:solidFill>
                  <a:prstClr val="black"/>
                </a:solidFill>
                <a:effectLst/>
                <a:uLnTx/>
                <a:uFillTx/>
                <a:latin typeface="Calibri"/>
                <a:ea typeface="+mn-ea"/>
                <a:cs typeface="+mn-cs"/>
              </a:rPr>
              <a:t>Respect </a:t>
            </a:r>
            <a:r>
              <a:rPr kumimoji="0" lang="en-GB" sz="2800" b="1" i="0" u="none" strike="noStrike" kern="1200" cap="none" spc="0" normalizeH="0" baseline="0" noProof="0" dirty="0">
                <a:ln>
                  <a:noFill/>
                </a:ln>
                <a:solidFill>
                  <a:prstClr val="black"/>
                </a:solidFill>
                <a:effectLst/>
                <a:uLnTx/>
                <a:uFillTx/>
                <a:latin typeface="Calibri"/>
                <a:ea typeface="+mn-ea"/>
                <a:cs typeface="+mn-cs"/>
              </a:rPr>
              <a:t>confidentiality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8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800" b="1"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a:ln>
                  <a:noFill/>
                </a:ln>
                <a:solidFill>
                  <a:prstClr val="black"/>
                </a:solidFill>
                <a:effectLst/>
                <a:uLnTx/>
                <a:uFillTx/>
                <a:latin typeface="Calibri"/>
                <a:ea typeface="+mn-ea"/>
                <a:cs typeface="+mn-cs"/>
              </a:rPr>
              <a:t>Remember you are representing the </a:t>
            </a:r>
            <a:r>
              <a:rPr kumimoji="0" lang="en-GB" sz="2800" b="1" i="0" u="none" strike="noStrike" kern="1200" cap="none" spc="0" normalizeH="0" baseline="0" noProof="0" dirty="0">
                <a:ln>
                  <a:noFill/>
                </a:ln>
                <a:solidFill>
                  <a:prstClr val="black"/>
                </a:solidFill>
                <a:effectLst/>
                <a:uLnTx/>
                <a:uFillTx/>
                <a:latin typeface="Calibri"/>
                <a:ea typeface="+mn-ea"/>
                <a:cs typeface="+mn-cs"/>
              </a:rPr>
              <a:t>school</a:t>
            </a:r>
            <a:r>
              <a:rPr kumimoji="0" lang="en-GB" sz="2800" b="0" i="0" u="none" strike="noStrike" kern="1200" cap="none" spc="0" normalizeH="0" baseline="0" noProof="0" dirty="0">
                <a:ln>
                  <a:noFill/>
                </a:ln>
                <a:solidFill>
                  <a:prstClr val="black"/>
                </a:solidFill>
                <a:effectLst/>
                <a:uLnTx/>
                <a:uFillTx/>
                <a:latin typeface="Calibri"/>
                <a:ea typeface="+mn-ea"/>
                <a:cs typeface="+mn-cs"/>
              </a:rPr>
              <a:t> and the </a:t>
            </a:r>
            <a:r>
              <a:rPr kumimoji="0" lang="en-GB" sz="2800" b="1" i="0" u="none" strike="noStrike" kern="1200" cap="none" spc="0" normalizeH="0" baseline="0" noProof="0" dirty="0">
                <a:ln>
                  <a:noFill/>
                </a:ln>
                <a:solidFill>
                  <a:prstClr val="black"/>
                </a:solidFill>
                <a:effectLst/>
                <a:uLnTx/>
                <a:uFillTx/>
                <a:latin typeface="Calibri"/>
                <a:ea typeface="+mn-ea"/>
                <a:cs typeface="+mn-cs"/>
              </a:rPr>
              <a:t>organisation </a:t>
            </a:r>
            <a:r>
              <a:rPr kumimoji="0" lang="en-GB" sz="2800" b="0" i="0" u="none" strike="noStrike" kern="1200" cap="none" spc="0" normalizeH="0" baseline="0" noProof="0" dirty="0">
                <a:ln>
                  <a:noFill/>
                </a:ln>
                <a:solidFill>
                  <a:prstClr val="black"/>
                </a:solidFill>
                <a:effectLst/>
                <a:uLnTx/>
                <a:uFillTx/>
                <a:latin typeface="Calibri"/>
                <a:ea typeface="+mn-ea"/>
                <a:cs typeface="+mn-cs"/>
              </a:rPr>
              <a:t>you are working at and </a:t>
            </a:r>
            <a:r>
              <a:rPr kumimoji="0" lang="en-GB" sz="2800" b="1" i="0" u="none" strike="noStrike" kern="1200" cap="none" spc="0" normalizeH="0" baseline="0" noProof="0" dirty="0">
                <a:ln>
                  <a:noFill/>
                </a:ln>
                <a:solidFill>
                  <a:prstClr val="black"/>
                </a:solidFill>
                <a:effectLst/>
                <a:uLnTx/>
                <a:uFillTx/>
                <a:latin typeface="Calibri"/>
                <a:ea typeface="+mn-ea"/>
                <a:cs typeface="+mn-cs"/>
              </a:rPr>
              <a:t>yourself</a:t>
            </a:r>
            <a:endParaRPr kumimoji="0" lang="en-GB" sz="28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prstClr val="black"/>
                </a:solidFill>
                <a:effectLst/>
                <a:uLnTx/>
                <a:uFillTx/>
                <a:latin typeface="Calibri"/>
                <a:ea typeface="+mn-ea"/>
                <a:cs typeface="+mn-cs"/>
              </a:rPr>
              <a:t> </a:t>
            </a:r>
          </a:p>
        </p:txBody>
      </p:sp>
      <p:pic>
        <p:nvPicPr>
          <p:cNvPr id="5" name="Picture 8" descr="Image result for work cartoon picture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95936" y="5229200"/>
            <a:ext cx="1189099" cy="11838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83519842"/>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427E2AB-634C-4C13-9FB5-CF7FC649A4BF}"/>
              </a:ext>
            </a:extLst>
          </p:cNvPr>
          <p:cNvSpPr txBox="1"/>
          <p:nvPr/>
        </p:nvSpPr>
        <p:spPr>
          <a:xfrm>
            <a:off x="179512" y="404664"/>
            <a:ext cx="8712968" cy="6678751"/>
          </a:xfrm>
          <a:prstGeom prst="rect">
            <a:avLst/>
          </a:prstGeom>
          <a:noFill/>
        </p:spPr>
        <p:txBody>
          <a:bodyPr wrap="square" rtlCol="0">
            <a:spAutoFit/>
          </a:bodyPr>
          <a:lstStyle/>
          <a:p>
            <a:r>
              <a:rPr lang="en-GB" sz="3200" b="1" dirty="0"/>
              <a:t>Communication is one of the most important transferable skills.</a:t>
            </a:r>
          </a:p>
          <a:p>
            <a:endParaRPr lang="en-GB" dirty="0"/>
          </a:p>
          <a:p>
            <a:r>
              <a:rPr lang="en-GB" sz="2800" b="1" dirty="0"/>
              <a:t>What makes a good communicator?</a:t>
            </a:r>
          </a:p>
          <a:p>
            <a:endParaRPr lang="en-GB" dirty="0"/>
          </a:p>
          <a:p>
            <a:endParaRPr lang="en-GB" dirty="0"/>
          </a:p>
          <a:p>
            <a:r>
              <a:rPr lang="en-GB" sz="2400" dirty="0"/>
              <a:t>Watch this </a:t>
            </a:r>
            <a:r>
              <a:rPr lang="en-GB" sz="2400" dirty="0">
                <a:hlinkClick r:id="rId2"/>
              </a:rPr>
              <a:t>TED talk </a:t>
            </a:r>
            <a:r>
              <a:rPr lang="en-GB" sz="2400" dirty="0"/>
              <a:t>about effective communication. Make notes overleaf about the key concepts, in particular:</a:t>
            </a:r>
          </a:p>
          <a:p>
            <a:r>
              <a:rPr lang="en-GB" sz="2400" b="1" i="1" dirty="0"/>
              <a:t>The 7 deadly sins of talking</a:t>
            </a:r>
          </a:p>
          <a:p>
            <a:r>
              <a:rPr lang="en-GB" sz="2400" b="1" i="1" dirty="0"/>
              <a:t>The HAIL Approach</a:t>
            </a:r>
          </a:p>
          <a:p>
            <a:r>
              <a:rPr lang="en-GB" sz="2400" b="1" i="1" dirty="0"/>
              <a:t>Top tips for communication</a:t>
            </a:r>
          </a:p>
          <a:p>
            <a:r>
              <a:rPr lang="en-GB" sz="2400" dirty="0">
                <a:hlinkClick r:id="rId2"/>
              </a:rPr>
              <a:t>https://www.ted.com/talks/julian_treasure_how_to_speak_so_that_people_want_to_listen?language=en&amp;utm_campaign=tedspread&amp;utm_medium=referral&amp;utm_source=tedcomshare</a:t>
            </a:r>
            <a:endParaRPr lang="en-GB" sz="2400" dirty="0"/>
          </a:p>
          <a:p>
            <a:endParaRPr lang="en-GB" sz="2400" dirty="0"/>
          </a:p>
          <a:p>
            <a:endParaRPr lang="en-GB" sz="2400" dirty="0"/>
          </a:p>
          <a:p>
            <a:r>
              <a:rPr lang="en-GB" sz="2400" b="1" dirty="0">
                <a:solidFill>
                  <a:srgbClr val="7030A0"/>
                </a:solidFill>
              </a:rPr>
              <a:t>Following the video, discuss your findings with your partner.</a:t>
            </a:r>
          </a:p>
          <a:p>
            <a:endParaRPr lang="en-GB" dirty="0"/>
          </a:p>
        </p:txBody>
      </p:sp>
    </p:spTree>
    <p:extLst>
      <p:ext uri="{BB962C8B-B14F-4D97-AF65-F5344CB8AC3E}">
        <p14:creationId xmlns:p14="http://schemas.microsoft.com/office/powerpoint/2010/main" val="1715694320"/>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899592" y="1628800"/>
            <a:ext cx="7632848"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4" name="TextBox 3"/>
          <p:cNvSpPr txBox="1"/>
          <p:nvPr/>
        </p:nvSpPr>
        <p:spPr>
          <a:xfrm>
            <a:off x="1328192" y="215057"/>
            <a:ext cx="6487616" cy="224676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a:ln>
                  <a:noFill/>
                </a:ln>
                <a:solidFill>
                  <a:prstClr val="black"/>
                </a:solidFill>
                <a:effectLst/>
                <a:uLnTx/>
                <a:uFillTx/>
                <a:latin typeface="Calibri"/>
                <a:ea typeface="+mn-ea"/>
                <a:cs typeface="+mn-cs"/>
              </a:rPr>
              <a:t>Complete</a:t>
            </a:r>
            <a:r>
              <a:rPr kumimoji="0" lang="en-GB" sz="2800" b="0" i="0" u="none" strike="noStrike" kern="1200" cap="none" spc="0" normalizeH="0" baseline="0" noProof="0" dirty="0">
                <a:ln>
                  <a:noFill/>
                </a:ln>
                <a:solidFill>
                  <a:prstClr val="black"/>
                </a:solidFill>
                <a:effectLst/>
                <a:uLnTx/>
                <a:uFillTx/>
                <a:latin typeface="Calibri"/>
                <a:ea typeface="+mn-ea"/>
                <a:cs typeface="+mn-cs"/>
              </a:rPr>
              <a:t> your booklet</a:t>
            </a:r>
          </a:p>
          <a:p>
            <a:pPr marL="0" marR="0" lvl="0" indent="0" algn="ctr" defTabSz="914400" rtl="0" eaLnBrk="1" fontAlgn="auto" latinLnBrk="0" hangingPunct="1">
              <a:lnSpc>
                <a:spcPct val="100000"/>
              </a:lnSpc>
              <a:spcBef>
                <a:spcPts val="0"/>
              </a:spcBef>
              <a:spcAft>
                <a:spcPts val="0"/>
              </a:spcAft>
              <a:buClrTx/>
              <a:buSzTx/>
              <a:buFontTx/>
              <a:buNone/>
              <a:tabLst/>
              <a:defRPr/>
            </a:pPr>
            <a:r>
              <a:rPr lang="en-GB" sz="2800" dirty="0">
                <a:solidFill>
                  <a:prstClr val="black"/>
                </a:solidFill>
                <a:latin typeface="Calibri"/>
              </a:rPr>
              <a:t>You will be given a Work Experience Diary before you go. You </a:t>
            </a:r>
            <a:r>
              <a:rPr lang="en-GB" sz="2800" b="1" dirty="0">
                <a:solidFill>
                  <a:srgbClr val="FF0000"/>
                </a:solidFill>
                <a:latin typeface="Calibri"/>
              </a:rPr>
              <a:t>MUST </a:t>
            </a:r>
            <a:r>
              <a:rPr lang="en-GB" sz="2800" dirty="0">
                <a:solidFill>
                  <a:prstClr val="black"/>
                </a:solidFill>
                <a:latin typeface="Calibri"/>
              </a:rPr>
              <a:t>keep a day-to-day record of your experiences.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a:ln>
                  <a:noFill/>
                </a:ln>
                <a:solidFill>
                  <a:srgbClr val="FF0000"/>
                </a:solidFill>
                <a:effectLst/>
                <a:uLnTx/>
                <a:uFillTx/>
                <a:latin typeface="Calibri"/>
                <a:ea typeface="+mn-ea"/>
                <a:cs typeface="+mn-cs"/>
              </a:rPr>
              <a:t>BRING THIS BACK INTO SCHOOL!!</a:t>
            </a:r>
          </a:p>
        </p:txBody>
      </p:sp>
      <p:sp>
        <p:nvSpPr>
          <p:cNvPr id="2" name="TextBox 1"/>
          <p:cNvSpPr txBox="1"/>
          <p:nvPr/>
        </p:nvSpPr>
        <p:spPr>
          <a:xfrm>
            <a:off x="683568" y="2619136"/>
            <a:ext cx="7488831" cy="4185761"/>
          </a:xfrm>
          <a:prstGeom prst="rect">
            <a:avLst/>
          </a:prstGeom>
          <a:noFill/>
          <a:ln>
            <a:solidFill>
              <a:schemeClr val="tx1"/>
            </a:solidFill>
          </a:ln>
        </p:spPr>
        <p:txBody>
          <a:bodyPr wrap="square" rtlCol="0">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GB" altLang="en-US" sz="14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GB" altLang="en-US" sz="24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defRPr/>
            </a:pPr>
            <a:endParaRPr lang="en-GB" altLang="en-US" sz="2400" dirty="0">
              <a:solidFill>
                <a:prstClr val="black"/>
              </a:solidFill>
              <a:latin typeface="Calibri" panose="020F0502020204030204" pitchFamily="34" charset="0"/>
              <a:ea typeface="Calibri" panose="020F0502020204030204" pitchFamily="34"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GB" altLang="en-US" sz="24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24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Ulverston Victoria High School</a:t>
            </a:r>
            <a:endParaRPr kumimoji="0" lang="en-GB" altLang="en-US" sz="24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3600"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Work Experience</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3600" b="1" i="0" u="none" strike="noStrike" kern="1200" cap="none" spc="0" normalizeH="0" baseline="0" noProof="0" dirty="0">
                <a:ln>
                  <a:noFill/>
                </a:ln>
                <a:solidFill>
                  <a:prstClr val="black"/>
                </a:solidFill>
                <a:effectLst/>
                <a:uLnTx/>
                <a:uFillTx/>
                <a:latin typeface="Calibri"/>
                <a:ea typeface="+mn-ea"/>
                <a:cs typeface="+mn-cs"/>
              </a:rPr>
              <a:t>Diary</a:t>
            </a:r>
          </a:p>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GB" altLang="en-US" sz="14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GB" altLang="en-US" sz="14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14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Name of Student: ……………………………………………………….. </a:t>
            </a:r>
            <a:endParaRPr kumimoji="0" lang="en-GB" altLang="en-US" sz="8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14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Tutor Group: ………………………………………………………………. </a:t>
            </a:r>
            <a:endParaRPr kumimoji="0" lang="en-GB" altLang="en-US" sz="8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14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 Company Name: ………………………………………………………….</a:t>
            </a:r>
            <a:endParaRPr kumimoji="0" lang="en-GB" altLang="en-US" sz="8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14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 Company Telephone Number:  …………………………………….</a:t>
            </a:r>
            <a:endParaRPr kumimoji="0" lang="en-GB" alt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pic>
        <p:nvPicPr>
          <p:cNvPr id="1025" name="Picture 2" descr="UVHS Crest CMYK"/>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63863" y="2658224"/>
            <a:ext cx="816273" cy="10753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58536042"/>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899592" y="1628800"/>
            <a:ext cx="7632848"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11" name="TextBox 10"/>
          <p:cNvSpPr txBox="1"/>
          <p:nvPr/>
        </p:nvSpPr>
        <p:spPr>
          <a:xfrm>
            <a:off x="935596" y="508778"/>
            <a:ext cx="7272808" cy="138499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a:ln>
                  <a:noFill/>
                </a:ln>
                <a:solidFill>
                  <a:prstClr val="black"/>
                </a:solidFill>
                <a:effectLst/>
                <a:uLnTx/>
                <a:uFillTx/>
                <a:latin typeface="Calibri"/>
                <a:ea typeface="+mn-ea"/>
                <a:cs typeface="+mn-cs"/>
              </a:rPr>
              <a:t>At the end of the week, ask the employer to complete the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a:ln>
                  <a:noFill/>
                </a:ln>
                <a:solidFill>
                  <a:prstClr val="black"/>
                </a:solidFill>
                <a:effectLst/>
                <a:uLnTx/>
                <a:uFillTx/>
                <a:latin typeface="Calibri"/>
                <a:ea typeface="+mn-ea"/>
                <a:cs typeface="+mn-cs"/>
              </a:rPr>
              <a:t>Employers Report </a:t>
            </a:r>
            <a:r>
              <a:rPr kumimoji="0" lang="en-GB" sz="2800" b="0" i="0" u="none" strike="noStrike" kern="1200" cap="none" spc="0" normalizeH="0" baseline="0" noProof="0" dirty="0">
                <a:ln>
                  <a:noFill/>
                </a:ln>
                <a:solidFill>
                  <a:prstClr val="black"/>
                </a:solidFill>
                <a:effectLst/>
                <a:uLnTx/>
                <a:uFillTx/>
                <a:latin typeface="Calibri"/>
                <a:ea typeface="+mn-ea"/>
                <a:cs typeface="+mn-cs"/>
              </a:rPr>
              <a:t>- </a:t>
            </a:r>
            <a:r>
              <a:rPr kumimoji="0" lang="en-GB" sz="2800" b="1" i="0" u="none" strike="noStrike" kern="1200" cap="none" spc="0" normalizeH="0" baseline="0" noProof="0" dirty="0">
                <a:ln>
                  <a:noFill/>
                </a:ln>
                <a:solidFill>
                  <a:srgbClr val="FF0000"/>
                </a:solidFill>
                <a:effectLst/>
                <a:uLnTx/>
                <a:uFillTx/>
                <a:latin typeface="Calibri"/>
                <a:ea typeface="+mn-ea"/>
                <a:cs typeface="+mn-cs"/>
              </a:rPr>
              <a:t>bring it back to school!!</a:t>
            </a:r>
          </a:p>
        </p:txBody>
      </p:sp>
      <p:graphicFrame>
        <p:nvGraphicFramePr>
          <p:cNvPr id="4" name="Table 3"/>
          <p:cNvGraphicFramePr>
            <a:graphicFrameLocks noGrp="1"/>
          </p:cNvGraphicFramePr>
          <p:nvPr/>
        </p:nvGraphicFramePr>
        <p:xfrm>
          <a:off x="1835694" y="3140968"/>
          <a:ext cx="5760642" cy="3292290"/>
        </p:xfrm>
        <a:graphic>
          <a:graphicData uri="http://schemas.openxmlformats.org/drawingml/2006/table">
            <a:tbl>
              <a:tblPr firstRow="1" firstCol="1" bandRow="1">
                <a:tableStyleId>{5C22544A-7EE6-4342-B048-85BDC9FD1C3A}</a:tableStyleId>
              </a:tblPr>
              <a:tblGrid>
                <a:gridCol w="1564465">
                  <a:extLst>
                    <a:ext uri="{9D8B030D-6E8A-4147-A177-3AD203B41FA5}">
                      <a16:colId xmlns:a16="http://schemas.microsoft.com/office/drawing/2014/main" val="3406052765"/>
                    </a:ext>
                  </a:extLst>
                </a:gridCol>
                <a:gridCol w="441211">
                  <a:extLst>
                    <a:ext uri="{9D8B030D-6E8A-4147-A177-3AD203B41FA5}">
                      <a16:colId xmlns:a16="http://schemas.microsoft.com/office/drawing/2014/main" val="849612653"/>
                    </a:ext>
                  </a:extLst>
                </a:gridCol>
                <a:gridCol w="441211">
                  <a:extLst>
                    <a:ext uri="{9D8B030D-6E8A-4147-A177-3AD203B41FA5}">
                      <a16:colId xmlns:a16="http://schemas.microsoft.com/office/drawing/2014/main" val="3570137242"/>
                    </a:ext>
                  </a:extLst>
                </a:gridCol>
                <a:gridCol w="448058">
                  <a:extLst>
                    <a:ext uri="{9D8B030D-6E8A-4147-A177-3AD203B41FA5}">
                      <a16:colId xmlns:a16="http://schemas.microsoft.com/office/drawing/2014/main" val="1448823392"/>
                    </a:ext>
                  </a:extLst>
                </a:gridCol>
                <a:gridCol w="448058">
                  <a:extLst>
                    <a:ext uri="{9D8B030D-6E8A-4147-A177-3AD203B41FA5}">
                      <a16:colId xmlns:a16="http://schemas.microsoft.com/office/drawing/2014/main" val="1643573768"/>
                    </a:ext>
                  </a:extLst>
                </a:gridCol>
                <a:gridCol w="2417639">
                  <a:extLst>
                    <a:ext uri="{9D8B030D-6E8A-4147-A177-3AD203B41FA5}">
                      <a16:colId xmlns:a16="http://schemas.microsoft.com/office/drawing/2014/main" val="178576013"/>
                    </a:ext>
                  </a:extLst>
                </a:gridCol>
              </a:tblGrid>
              <a:tr h="352214">
                <a:tc gridSpan="6">
                  <a:txBody>
                    <a:bodyPr/>
                    <a:lstStyle/>
                    <a:p>
                      <a:pPr>
                        <a:lnSpc>
                          <a:spcPct val="115000"/>
                        </a:lnSpc>
                        <a:spcAft>
                          <a:spcPts val="0"/>
                        </a:spcAft>
                      </a:pPr>
                      <a:r>
                        <a:rPr lang="en-GB" sz="1200" dirty="0">
                          <a:effectLst/>
                        </a:rPr>
                        <a:t>Student Name:</a:t>
                      </a:r>
                      <a:endParaRPr lang="en-GB" sz="1100" dirty="0">
                        <a:effectLst/>
                      </a:endParaRPr>
                    </a:p>
                    <a:p>
                      <a:pPr>
                        <a:lnSpc>
                          <a:spcPct val="115000"/>
                        </a:lnSpc>
                        <a:spcAft>
                          <a:spcPts val="0"/>
                        </a:spcAft>
                      </a:pPr>
                      <a:r>
                        <a:rPr lang="en-GB" sz="1200" dirty="0">
                          <a:effectLst/>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81917035"/>
                  </a:ext>
                </a:extLst>
              </a:tr>
              <a:tr h="352214">
                <a:tc gridSpan="6">
                  <a:txBody>
                    <a:bodyPr/>
                    <a:lstStyle/>
                    <a:p>
                      <a:pPr>
                        <a:lnSpc>
                          <a:spcPct val="115000"/>
                        </a:lnSpc>
                        <a:spcAft>
                          <a:spcPts val="0"/>
                        </a:spcAft>
                      </a:pPr>
                      <a:r>
                        <a:rPr lang="en-GB" sz="1200" dirty="0">
                          <a:effectLst/>
                        </a:rPr>
                        <a:t>Employers Name:</a:t>
                      </a:r>
                      <a:endParaRPr lang="en-GB" sz="1100" dirty="0">
                        <a:effectLst/>
                      </a:endParaRPr>
                    </a:p>
                    <a:p>
                      <a:pPr>
                        <a:lnSpc>
                          <a:spcPct val="115000"/>
                        </a:lnSpc>
                        <a:spcAft>
                          <a:spcPts val="0"/>
                        </a:spcAft>
                      </a:pPr>
                      <a:r>
                        <a:rPr lang="en-GB" sz="1200" dirty="0">
                          <a:effectLst/>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265643638"/>
                  </a:ext>
                </a:extLst>
              </a:tr>
              <a:tr h="264133">
                <a:tc rowSpan="2">
                  <a:txBody>
                    <a:bodyPr/>
                    <a:lstStyle/>
                    <a:p>
                      <a:pPr>
                        <a:lnSpc>
                          <a:spcPct val="115000"/>
                        </a:lnSpc>
                        <a:spcAft>
                          <a:spcPts val="0"/>
                        </a:spcAft>
                      </a:pPr>
                      <a:r>
                        <a:rPr lang="en-GB" sz="1200" dirty="0">
                          <a:effectLst/>
                        </a:rPr>
                        <a:t>Personal Qualities</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gridSpan="4">
                  <a:txBody>
                    <a:bodyPr/>
                    <a:lstStyle/>
                    <a:p>
                      <a:pPr>
                        <a:lnSpc>
                          <a:spcPct val="115000"/>
                        </a:lnSpc>
                        <a:spcAft>
                          <a:spcPts val="0"/>
                        </a:spcAft>
                      </a:pPr>
                      <a:r>
                        <a:rPr lang="en-GB" sz="900" dirty="0">
                          <a:effectLst/>
                        </a:rPr>
                        <a:t>Please tick appropriate column</a:t>
                      </a:r>
                      <a:endParaRPr lang="en-GB" sz="1100" dirty="0">
                        <a:effectLst/>
                      </a:endParaRPr>
                    </a:p>
                    <a:p>
                      <a:pPr>
                        <a:lnSpc>
                          <a:spcPct val="115000"/>
                        </a:lnSpc>
                        <a:spcAft>
                          <a:spcPts val="0"/>
                        </a:spcAft>
                      </a:pPr>
                      <a:r>
                        <a:rPr lang="en-GB" sz="900" dirty="0">
                          <a:effectLst/>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endParaRPr lang="en-GB"/>
                    </a:p>
                  </a:txBody>
                  <a:tcPr/>
                </a:tc>
                <a:tc hMerge="1">
                  <a:txBody>
                    <a:bodyPr/>
                    <a:lstStyle/>
                    <a:p>
                      <a:endParaRPr lang="en-GB"/>
                    </a:p>
                  </a:txBody>
                  <a:tcPr/>
                </a:tc>
                <a:tc hMerge="1">
                  <a:txBody>
                    <a:bodyPr/>
                    <a:lstStyle/>
                    <a:p>
                      <a:endParaRPr lang="en-GB"/>
                    </a:p>
                  </a:txBody>
                  <a:tcPr/>
                </a:tc>
                <a:tc rowSpan="2">
                  <a:txBody>
                    <a:bodyPr/>
                    <a:lstStyle/>
                    <a:p>
                      <a:pPr>
                        <a:lnSpc>
                          <a:spcPct val="115000"/>
                        </a:lnSpc>
                        <a:spcAft>
                          <a:spcPts val="0"/>
                        </a:spcAft>
                      </a:pPr>
                      <a:r>
                        <a:rPr lang="en-GB" sz="1200" dirty="0">
                          <a:effectLst/>
                        </a:rPr>
                        <a:t>Additional comments (if appropriate)</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297784284"/>
                  </a:ext>
                </a:extLst>
              </a:tr>
              <a:tr h="536263">
                <a:tc vMerge="1">
                  <a:txBody>
                    <a:bodyPr/>
                    <a:lstStyle/>
                    <a:p>
                      <a:endParaRPr lang="en-GB"/>
                    </a:p>
                  </a:txBody>
                  <a:tcPr/>
                </a:tc>
                <a:tc>
                  <a:txBody>
                    <a:bodyPr/>
                    <a:lstStyle/>
                    <a:p>
                      <a:pPr>
                        <a:lnSpc>
                          <a:spcPct val="115000"/>
                        </a:lnSpc>
                        <a:spcAft>
                          <a:spcPts val="0"/>
                        </a:spcAft>
                      </a:pPr>
                      <a:r>
                        <a:rPr lang="en-GB" sz="900" dirty="0">
                          <a:effectLst/>
                        </a:rPr>
                        <a:t>Very</a:t>
                      </a:r>
                      <a:endParaRPr lang="en-GB" sz="1100" dirty="0">
                        <a:effectLst/>
                      </a:endParaRPr>
                    </a:p>
                    <a:p>
                      <a:pPr>
                        <a:lnSpc>
                          <a:spcPct val="115000"/>
                        </a:lnSpc>
                        <a:spcAft>
                          <a:spcPts val="0"/>
                        </a:spcAft>
                      </a:pPr>
                      <a:r>
                        <a:rPr lang="en-GB" sz="900" dirty="0">
                          <a:effectLst/>
                        </a:rPr>
                        <a:t>Good</a:t>
                      </a:r>
                      <a:endParaRPr lang="en-GB" sz="1100" dirty="0">
                        <a:effectLst/>
                      </a:endParaRPr>
                    </a:p>
                    <a:p>
                      <a:pPr>
                        <a:lnSpc>
                          <a:spcPct val="115000"/>
                        </a:lnSpc>
                        <a:spcAft>
                          <a:spcPts val="0"/>
                        </a:spcAft>
                      </a:pPr>
                      <a:r>
                        <a:rPr lang="en-GB" sz="900" dirty="0">
                          <a:effectLst/>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en-GB" sz="900" dirty="0">
                          <a:effectLst/>
                        </a:rPr>
                        <a:t> </a:t>
                      </a:r>
                      <a:endParaRPr lang="en-GB" sz="1100" dirty="0">
                        <a:effectLst/>
                      </a:endParaRPr>
                    </a:p>
                    <a:p>
                      <a:pPr>
                        <a:lnSpc>
                          <a:spcPct val="115000"/>
                        </a:lnSpc>
                        <a:spcAft>
                          <a:spcPts val="0"/>
                        </a:spcAft>
                      </a:pPr>
                      <a:r>
                        <a:rPr lang="en-GB" sz="900" dirty="0">
                          <a:effectLst/>
                        </a:rPr>
                        <a:t>Good</a:t>
                      </a:r>
                      <a:endParaRPr lang="en-GB" sz="1100" dirty="0">
                        <a:effectLst/>
                      </a:endParaRPr>
                    </a:p>
                    <a:p>
                      <a:pPr>
                        <a:lnSpc>
                          <a:spcPct val="115000"/>
                        </a:lnSpc>
                        <a:spcAft>
                          <a:spcPts val="0"/>
                        </a:spcAft>
                      </a:pPr>
                      <a:r>
                        <a:rPr lang="en-GB" sz="900" dirty="0">
                          <a:effectLst/>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en-GB" sz="900" dirty="0">
                          <a:effectLst/>
                        </a:rPr>
                        <a:t> </a:t>
                      </a:r>
                      <a:endParaRPr lang="en-GB" sz="1100" dirty="0">
                        <a:effectLst/>
                      </a:endParaRPr>
                    </a:p>
                    <a:p>
                      <a:pPr>
                        <a:lnSpc>
                          <a:spcPct val="115000"/>
                        </a:lnSpc>
                        <a:spcAft>
                          <a:spcPts val="0"/>
                        </a:spcAft>
                      </a:pPr>
                      <a:r>
                        <a:rPr lang="en-GB" sz="900" dirty="0">
                          <a:effectLst/>
                        </a:rPr>
                        <a:t>Fair</a:t>
                      </a:r>
                      <a:endParaRPr lang="en-GB" sz="1100" dirty="0">
                        <a:effectLst/>
                      </a:endParaRPr>
                    </a:p>
                    <a:p>
                      <a:pPr>
                        <a:lnSpc>
                          <a:spcPct val="115000"/>
                        </a:lnSpc>
                        <a:spcAft>
                          <a:spcPts val="0"/>
                        </a:spcAft>
                      </a:pPr>
                      <a:r>
                        <a:rPr lang="en-GB" sz="900" dirty="0">
                          <a:effectLst/>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en-GB" sz="900" dirty="0">
                          <a:effectLst/>
                        </a:rPr>
                        <a:t>Needs</a:t>
                      </a:r>
                      <a:endParaRPr lang="en-GB" sz="1100" dirty="0">
                        <a:effectLst/>
                      </a:endParaRPr>
                    </a:p>
                    <a:p>
                      <a:pPr>
                        <a:lnSpc>
                          <a:spcPct val="115000"/>
                        </a:lnSpc>
                        <a:spcAft>
                          <a:spcPts val="0"/>
                        </a:spcAft>
                      </a:pPr>
                      <a:r>
                        <a:rPr lang="en-GB" sz="900" dirty="0">
                          <a:effectLst/>
                        </a:rPr>
                        <a:t>help</a:t>
                      </a:r>
                      <a:endParaRPr lang="en-GB" sz="1100" dirty="0">
                        <a:effectLst/>
                      </a:endParaRPr>
                    </a:p>
                    <a:p>
                      <a:pPr>
                        <a:lnSpc>
                          <a:spcPct val="115000"/>
                        </a:lnSpc>
                        <a:spcAft>
                          <a:spcPts val="0"/>
                        </a:spcAft>
                      </a:pPr>
                      <a:r>
                        <a:rPr lang="en-GB" sz="900" dirty="0">
                          <a:effectLst/>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vMerge="1">
                  <a:txBody>
                    <a:bodyPr/>
                    <a:lstStyle/>
                    <a:p>
                      <a:endParaRPr lang="en-GB"/>
                    </a:p>
                  </a:txBody>
                  <a:tcPr/>
                </a:tc>
                <a:extLst>
                  <a:ext uri="{0D108BD9-81ED-4DB2-BD59-A6C34878D82A}">
                    <a16:rowId xmlns:a16="http://schemas.microsoft.com/office/drawing/2014/main" val="610582818"/>
                  </a:ext>
                </a:extLst>
              </a:tr>
              <a:tr h="352214">
                <a:tc>
                  <a:txBody>
                    <a:bodyPr/>
                    <a:lstStyle/>
                    <a:p>
                      <a:pPr>
                        <a:lnSpc>
                          <a:spcPct val="115000"/>
                        </a:lnSpc>
                        <a:spcAft>
                          <a:spcPts val="0"/>
                        </a:spcAft>
                      </a:pPr>
                      <a:r>
                        <a:rPr lang="en-GB" sz="1200" dirty="0">
                          <a:effectLst/>
                        </a:rPr>
                        <a:t>Attendance</a:t>
                      </a:r>
                      <a:endParaRPr lang="en-GB" sz="1100" dirty="0">
                        <a:effectLst/>
                      </a:endParaRPr>
                    </a:p>
                    <a:p>
                      <a:pPr>
                        <a:lnSpc>
                          <a:spcPct val="115000"/>
                        </a:lnSpc>
                        <a:spcAft>
                          <a:spcPts val="0"/>
                        </a:spcAft>
                      </a:pPr>
                      <a:r>
                        <a:rPr lang="en-GB" sz="1200" dirty="0">
                          <a:effectLst/>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en-GB" sz="1200" dirty="0">
                          <a:effectLst/>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en-GB" sz="1200" dirty="0">
                          <a:effectLst/>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en-GB" sz="1200" dirty="0">
                          <a:effectLst/>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en-GB" sz="1200" dirty="0">
                          <a:effectLst/>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en-GB" sz="1200" dirty="0">
                          <a:effectLst/>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587447022"/>
                  </a:ext>
                </a:extLst>
              </a:tr>
              <a:tr h="352214">
                <a:tc>
                  <a:txBody>
                    <a:bodyPr/>
                    <a:lstStyle/>
                    <a:p>
                      <a:pPr>
                        <a:lnSpc>
                          <a:spcPct val="115000"/>
                        </a:lnSpc>
                        <a:spcAft>
                          <a:spcPts val="0"/>
                        </a:spcAft>
                      </a:pPr>
                      <a:r>
                        <a:rPr lang="en-GB" sz="1200" dirty="0">
                          <a:effectLst/>
                        </a:rPr>
                        <a:t>Timekeeping</a:t>
                      </a:r>
                      <a:endParaRPr lang="en-GB" sz="1100" dirty="0">
                        <a:effectLst/>
                      </a:endParaRPr>
                    </a:p>
                    <a:p>
                      <a:pPr>
                        <a:lnSpc>
                          <a:spcPct val="115000"/>
                        </a:lnSpc>
                        <a:spcAft>
                          <a:spcPts val="0"/>
                        </a:spcAft>
                      </a:pPr>
                      <a:r>
                        <a:rPr lang="en-GB" sz="1200" dirty="0">
                          <a:effectLst/>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en-GB" sz="1200" dirty="0">
                          <a:effectLst/>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en-GB" sz="1200" dirty="0">
                          <a:effectLst/>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en-GB" sz="1200" dirty="0">
                          <a:effectLst/>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en-GB" sz="1200" dirty="0">
                          <a:effectLst/>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en-GB" sz="1200" dirty="0">
                          <a:effectLst/>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991073068"/>
                  </a:ext>
                </a:extLst>
              </a:tr>
              <a:tr h="352214">
                <a:tc>
                  <a:txBody>
                    <a:bodyPr/>
                    <a:lstStyle/>
                    <a:p>
                      <a:pPr>
                        <a:lnSpc>
                          <a:spcPct val="115000"/>
                        </a:lnSpc>
                        <a:spcAft>
                          <a:spcPts val="0"/>
                        </a:spcAft>
                      </a:pPr>
                      <a:r>
                        <a:rPr lang="en-GB" sz="1200" dirty="0">
                          <a:effectLst/>
                        </a:rPr>
                        <a:t>Appearance</a:t>
                      </a:r>
                      <a:endParaRPr lang="en-GB" sz="1100" dirty="0">
                        <a:effectLst/>
                      </a:endParaRPr>
                    </a:p>
                    <a:p>
                      <a:pPr>
                        <a:lnSpc>
                          <a:spcPct val="115000"/>
                        </a:lnSpc>
                        <a:spcAft>
                          <a:spcPts val="0"/>
                        </a:spcAft>
                      </a:pPr>
                      <a:r>
                        <a:rPr lang="en-GB" sz="1200" dirty="0">
                          <a:effectLst/>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en-GB" sz="1200" dirty="0">
                          <a:effectLst/>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en-GB" sz="1200" dirty="0">
                          <a:effectLst/>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en-GB" sz="1200" dirty="0">
                          <a:effectLst/>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en-GB" sz="1200" dirty="0">
                          <a:effectLst/>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en-GB" sz="1200" dirty="0">
                          <a:effectLst/>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621943411"/>
                  </a:ext>
                </a:extLst>
              </a:tr>
              <a:tr h="352214">
                <a:tc>
                  <a:txBody>
                    <a:bodyPr/>
                    <a:lstStyle/>
                    <a:p>
                      <a:pPr>
                        <a:lnSpc>
                          <a:spcPct val="115000"/>
                        </a:lnSpc>
                        <a:spcAft>
                          <a:spcPts val="0"/>
                        </a:spcAft>
                      </a:pPr>
                      <a:r>
                        <a:rPr lang="en-GB" sz="1200" dirty="0">
                          <a:effectLst/>
                        </a:rPr>
                        <a:t>Presentation</a:t>
                      </a:r>
                      <a:endParaRPr lang="en-GB" sz="1100" dirty="0">
                        <a:effectLst/>
                      </a:endParaRPr>
                    </a:p>
                    <a:p>
                      <a:pPr>
                        <a:lnSpc>
                          <a:spcPct val="115000"/>
                        </a:lnSpc>
                        <a:spcAft>
                          <a:spcPts val="0"/>
                        </a:spcAft>
                      </a:pPr>
                      <a:r>
                        <a:rPr lang="en-GB" sz="1200" dirty="0">
                          <a:effectLst/>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en-GB" sz="1200" dirty="0">
                          <a:effectLst/>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en-GB" sz="1200" dirty="0">
                          <a:effectLst/>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en-GB" sz="1200" dirty="0">
                          <a:effectLst/>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en-GB" sz="1200" dirty="0">
                          <a:effectLst/>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en-GB" sz="1200" dirty="0">
                          <a:effectLst/>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268356152"/>
                  </a:ext>
                </a:extLst>
              </a:tr>
            </a:tbl>
          </a:graphicData>
        </a:graphic>
      </p:graphicFrame>
      <p:sp>
        <p:nvSpPr>
          <p:cNvPr id="6" name="Rectangle 1"/>
          <p:cNvSpPr>
            <a:spLocks noChangeArrowheads="1"/>
          </p:cNvSpPr>
          <p:nvPr/>
        </p:nvSpPr>
        <p:spPr bwMode="auto">
          <a:xfrm>
            <a:off x="1658287" y="2443232"/>
            <a:ext cx="6115457"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1600" b="1" i="0" u="sng"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Work Experience – Employers Report</a:t>
            </a:r>
            <a:endParaRPr kumimoji="0" lang="en-GB" altLang="en-US" sz="8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1200"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Students may use this information for subsequent references for college or job applications</a:t>
            </a:r>
            <a:r>
              <a:rPr kumimoji="0" lang="en-GB" altLang="en-US" sz="12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  </a:t>
            </a:r>
            <a:endParaRPr kumimoji="0" lang="en-GB" altLang="en-US" sz="800" b="0" i="0" u="none" strike="noStrike" kern="1200" cap="none" spc="0" normalizeH="0" baseline="0" noProof="0" dirty="0">
              <a:ln>
                <a:noFill/>
              </a:ln>
              <a:solidFill>
                <a:prstClr val="black"/>
              </a:solidFill>
              <a:effectLst/>
              <a:uLnTx/>
              <a:uFillTx/>
              <a:latin typeface="Calibri"/>
              <a:ea typeface="+mn-ea"/>
              <a:cs typeface="+mn-cs"/>
            </a:endParaRPr>
          </a:p>
        </p:txBody>
      </p:sp>
      <p:cxnSp>
        <p:nvCxnSpPr>
          <p:cNvPr id="9" name="Straight Connector 8"/>
          <p:cNvCxnSpPr/>
          <p:nvPr/>
        </p:nvCxnSpPr>
        <p:spPr>
          <a:xfrm>
            <a:off x="7956376" y="2204864"/>
            <a:ext cx="0" cy="4311579"/>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1403648" y="2204864"/>
            <a:ext cx="0" cy="4311579"/>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1403648" y="1939481"/>
            <a:ext cx="6552728"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67280945"/>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Box 9"/>
          <p:cNvSpPr txBox="1">
            <a:spLocks noChangeArrowheads="1" noChangeShapeType="1"/>
          </p:cNvSpPr>
          <p:nvPr/>
        </p:nvSpPr>
        <p:spPr bwMode="auto">
          <a:xfrm>
            <a:off x="3060303" y="2678757"/>
            <a:ext cx="2881312" cy="1216025"/>
          </a:xfrm>
          <a:prstGeom prst="rect">
            <a:avLst/>
          </a:prstGeom>
          <a:solidFill>
            <a:srgbClr val="FFFFFF"/>
          </a:solidFill>
          <a:ln>
            <a:noFill/>
          </a:ln>
          <a:effectLst/>
          <a:extLs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195" tIns="36195" rIns="36195" bIns="36195"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srgbClr val="000000"/>
                </a:solidFill>
                <a:effectLst/>
                <a:uLnTx/>
                <a:uFillTx/>
                <a:latin typeface="Gill Sans MT" pitchFamily="34" charset="0"/>
                <a:ea typeface="+mn-ea"/>
                <a:cs typeface="Arial" pitchFamily="34" charset="0"/>
              </a:rPr>
              <a:t>WORK EXPERIENCE</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srgbClr val="000000"/>
                </a:solidFill>
                <a:effectLst/>
                <a:uLnTx/>
                <a:uFillTx/>
                <a:latin typeface="Gill Sans MT" pitchFamily="34" charset="0"/>
                <a:ea typeface="+mn-ea"/>
                <a:cs typeface="Arial" pitchFamily="34" charset="0"/>
              </a:rPr>
              <a:t>CONTACT CARD</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srgbClr val="000000"/>
                </a:solidFill>
                <a:effectLst/>
                <a:uLnTx/>
                <a:uFillTx/>
                <a:latin typeface="Gill Sans MT" pitchFamily="34" charset="0"/>
                <a:ea typeface="+mn-ea"/>
                <a:cs typeface="Arial" pitchFamily="34" charset="0"/>
              </a:rPr>
              <a:t>If you are unable to attend  Work Experience for any reason, please do the following:</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srgbClr val="000000"/>
                </a:solidFill>
                <a:effectLst/>
                <a:uLnTx/>
                <a:uFillTx/>
                <a:latin typeface="Gill Sans MT" pitchFamily="34" charset="0"/>
                <a:ea typeface="+mn-ea"/>
                <a:cs typeface="Arial" pitchFamily="34" charset="0"/>
              </a:rPr>
              <a:t>Ring the placement and let them know first.</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srgbClr val="000000"/>
                </a:solidFill>
                <a:effectLst/>
                <a:uLnTx/>
                <a:uFillTx/>
                <a:latin typeface="Gill Sans MT" pitchFamily="34" charset="0"/>
                <a:ea typeface="+mn-ea"/>
                <a:cs typeface="Arial" pitchFamily="34" charset="0"/>
              </a:rPr>
              <a:t>Contact </a:t>
            </a:r>
            <a:r>
              <a:rPr lang="en-US" sz="1200" dirty="0">
                <a:solidFill>
                  <a:srgbClr val="000000"/>
                </a:solidFill>
                <a:latin typeface="Gill Sans MT" pitchFamily="34" charset="0"/>
                <a:cs typeface="Arial" pitchFamily="34" charset="0"/>
              </a:rPr>
              <a:t>Mrs Pitman</a:t>
            </a:r>
            <a:r>
              <a:rPr kumimoji="0" lang="en-US" sz="1200" b="0" i="0" u="none" strike="noStrike" kern="1200" cap="none" spc="0" normalizeH="0" baseline="0" noProof="0" dirty="0">
                <a:ln>
                  <a:noFill/>
                </a:ln>
                <a:solidFill>
                  <a:srgbClr val="000000"/>
                </a:solidFill>
                <a:effectLst/>
                <a:uLnTx/>
                <a:uFillTx/>
                <a:latin typeface="Gill Sans MT" pitchFamily="34" charset="0"/>
                <a:ea typeface="+mn-ea"/>
                <a:cs typeface="Arial" pitchFamily="34" charset="0"/>
              </a:rPr>
              <a:t> at UVHS on 483900 Ext: </a:t>
            </a:r>
            <a:r>
              <a:rPr lang="en-US" sz="1200" dirty="0">
                <a:solidFill>
                  <a:srgbClr val="000000"/>
                </a:solidFill>
                <a:latin typeface="Gill Sans MT" pitchFamily="34" charset="0"/>
                <a:cs typeface="Arial" pitchFamily="34" charset="0"/>
              </a:rPr>
              <a:t>6221</a:t>
            </a:r>
            <a:endParaRPr kumimoji="0" lang="en-US" sz="1200" b="0" i="0" u="none" strike="noStrike" kern="1200" cap="none" spc="0" normalizeH="0" baseline="0" noProof="0" dirty="0">
              <a:ln>
                <a:noFill/>
              </a:ln>
              <a:solidFill>
                <a:srgbClr val="000000"/>
              </a:solidFill>
              <a:effectLst/>
              <a:uLnTx/>
              <a:uFillTx/>
              <a:latin typeface="Gill Sans MT" pitchFamily="34" charset="0"/>
              <a:ea typeface="+mn-ea"/>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srgbClr val="000000"/>
                </a:solidFill>
                <a:effectLst/>
                <a:uLnTx/>
                <a:uFillTx/>
                <a:latin typeface="Gill Sans MT" pitchFamily="34" charset="0"/>
                <a:ea typeface="+mn-ea"/>
                <a:cs typeface="Arial" pitchFamily="34" charset="0"/>
              </a:rPr>
              <a:t>Alternatively, contact school on 483900 and leave a message for Mrs </a:t>
            </a:r>
            <a:r>
              <a:rPr lang="en-US" sz="1200" dirty="0">
                <a:solidFill>
                  <a:srgbClr val="000000"/>
                </a:solidFill>
                <a:latin typeface="Gill Sans MT" pitchFamily="34" charset="0"/>
                <a:cs typeface="Arial" pitchFamily="34" charset="0"/>
              </a:rPr>
              <a:t>Adams on ext. 6229/6234</a:t>
            </a:r>
            <a:endParaRPr kumimoji="0" lang="en-US" sz="1200" b="0" i="0" u="none" strike="noStrike" kern="1200" cap="none" spc="0" normalizeH="0" baseline="0" noProof="0" dirty="0">
              <a:ln>
                <a:noFill/>
              </a:ln>
              <a:solidFill>
                <a:prstClr val="black"/>
              </a:solidFill>
              <a:effectLst/>
              <a:uLnTx/>
              <a:uFillTx/>
              <a:latin typeface="Arial" pitchFamily="34" charset="0"/>
              <a:ea typeface="+mn-ea"/>
              <a:cs typeface="Arial" pitchFamily="34" charset="0"/>
            </a:endParaRPr>
          </a:p>
        </p:txBody>
      </p:sp>
      <p:grpSp>
        <p:nvGrpSpPr>
          <p:cNvPr id="13" name="Group 10"/>
          <p:cNvGrpSpPr>
            <a:grpSpLocks/>
          </p:cNvGrpSpPr>
          <p:nvPr/>
        </p:nvGrpSpPr>
        <p:grpSpPr bwMode="auto">
          <a:xfrm>
            <a:off x="3028553" y="2100907"/>
            <a:ext cx="2878137" cy="534988"/>
            <a:chOff x="108743115" y="109286040"/>
            <a:chExt cx="2878072" cy="534560"/>
          </a:xfrm>
        </p:grpSpPr>
        <p:sp>
          <p:nvSpPr>
            <p:cNvPr id="14" name="Rectangle 11"/>
            <p:cNvSpPr>
              <a:spLocks noChangeArrowheads="1" noChangeShapeType="1"/>
            </p:cNvSpPr>
            <p:nvPr/>
          </p:nvSpPr>
          <p:spPr bwMode="auto">
            <a:xfrm>
              <a:off x="108743115" y="109286040"/>
              <a:ext cx="2878072" cy="534560"/>
            </a:xfrm>
            <a:prstGeom prst="rect">
              <a:avLst/>
            </a:prstGeom>
            <a:noFill/>
            <a:ln w="25400" algn="in">
              <a:solidFill>
                <a:srgbClr val="000000"/>
              </a:solidFill>
              <a:miter lim="800000"/>
              <a:headEnd/>
              <a:tailEnd/>
            </a:ln>
            <a:effectLst/>
            <a:extLst>
              <a:ext uri="{909E8E84-426E-40DD-AFC4-6F175D3DCCD1}">
                <a14:hiddenFill xmlns:a14="http://schemas.microsoft.com/office/drawing/2010/main">
                  <a:solidFill>
                    <a:srgbClr val="000000"/>
                  </a:solid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15" name="Line 12"/>
            <p:cNvSpPr>
              <a:spLocks noChangeShapeType="1"/>
            </p:cNvSpPr>
            <p:nvPr/>
          </p:nvSpPr>
          <p:spPr bwMode="auto">
            <a:xfrm>
              <a:off x="109209928" y="109286040"/>
              <a:ext cx="1" cy="534560"/>
            </a:xfrm>
            <a:prstGeom prst="line">
              <a:avLst/>
            </a:prstGeom>
            <a:noFill/>
            <a:ln w="25400" algn="ctr">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a:ea typeface="+mn-ea"/>
                <a:cs typeface="+mn-cs"/>
              </a:endParaRPr>
            </a:p>
          </p:txBody>
        </p:sp>
      </p:grpSp>
      <p:sp>
        <p:nvSpPr>
          <p:cNvPr id="16" name="Text Box 13"/>
          <p:cNvSpPr txBox="1">
            <a:spLocks noChangeArrowheads="1" noChangeShapeType="1"/>
          </p:cNvSpPr>
          <p:nvPr/>
        </p:nvSpPr>
        <p:spPr bwMode="auto">
          <a:xfrm>
            <a:off x="3541315" y="2285374"/>
            <a:ext cx="2320725" cy="279083"/>
          </a:xfrm>
          <a:prstGeom prst="rect">
            <a:avLst/>
          </a:prstGeom>
          <a:solidFill>
            <a:srgbClr val="FFFFFF"/>
          </a:solidFill>
          <a:ln>
            <a:noFill/>
          </a:ln>
          <a:effectLst/>
          <a:extLs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195" tIns="36195" rIns="36195" bIns="36195"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srgbClr val="0000FF"/>
                </a:solidFill>
                <a:effectLst/>
                <a:uLnTx/>
                <a:uFillTx/>
                <a:latin typeface="Gill Sans MT" pitchFamily="34" charset="0"/>
                <a:ea typeface="+mn-ea"/>
                <a:cs typeface="Arial" pitchFamily="34" charset="0"/>
              </a:rPr>
              <a:t>Ulverston Victoria High School</a:t>
            </a:r>
            <a:endParaRPr kumimoji="0" lang="en-US" sz="1800" b="0" i="0" u="none" strike="noStrike" kern="1200" cap="none" spc="0" normalizeH="0" baseline="0" noProof="0" dirty="0">
              <a:ln>
                <a:noFill/>
              </a:ln>
              <a:solidFill>
                <a:prstClr val="black"/>
              </a:solidFill>
              <a:effectLst/>
              <a:uLnTx/>
              <a:uFillTx/>
              <a:latin typeface="Arial" pitchFamily="34" charset="0"/>
              <a:ea typeface="+mn-ea"/>
              <a:cs typeface="Arial" pitchFamily="34" charset="0"/>
            </a:endParaRPr>
          </a:p>
        </p:txBody>
      </p:sp>
      <p:pic>
        <p:nvPicPr>
          <p:cNvPr id="1038" name="Picture 14" descr="school col 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12690" y="2173932"/>
            <a:ext cx="344488" cy="390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17" name="TextBox 16"/>
          <p:cNvSpPr txBox="1"/>
          <p:nvPr/>
        </p:nvSpPr>
        <p:spPr>
          <a:xfrm>
            <a:off x="756543" y="4869160"/>
            <a:ext cx="7488832" cy="138499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a:ln>
                  <a:noFill/>
                </a:ln>
                <a:solidFill>
                  <a:prstClr val="black"/>
                </a:solidFill>
                <a:effectLst/>
                <a:uLnTx/>
                <a:uFillTx/>
                <a:latin typeface="Calibri"/>
                <a:ea typeface="+mn-ea"/>
                <a:cs typeface="+mn-cs"/>
              </a:rPr>
              <a:t>If you are experiencing any problems whilst on Work Experience, use the ‘contact card’ to contact the employer/school/Mrs Adams</a:t>
            </a:r>
          </a:p>
        </p:txBody>
      </p:sp>
    </p:spTree>
    <p:extLst>
      <p:ext uri="{BB962C8B-B14F-4D97-AF65-F5344CB8AC3E}">
        <p14:creationId xmlns:p14="http://schemas.microsoft.com/office/powerpoint/2010/main" val="1880001954"/>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5E172B2-2307-439F-81D7-3BE2A6E51DBD}"/>
              </a:ext>
            </a:extLst>
          </p:cNvPr>
          <p:cNvSpPr txBox="1"/>
          <p:nvPr/>
        </p:nvSpPr>
        <p:spPr>
          <a:xfrm>
            <a:off x="179512" y="548680"/>
            <a:ext cx="8136904" cy="5632311"/>
          </a:xfrm>
          <a:prstGeom prst="rect">
            <a:avLst/>
          </a:prstGeom>
          <a:noFill/>
        </p:spPr>
        <p:txBody>
          <a:bodyPr wrap="square">
            <a:spAutoFit/>
          </a:bodyPr>
          <a:lstStyle/>
          <a:p>
            <a:r>
              <a:rPr lang="en-GB" sz="2400" b="1" dirty="0"/>
              <a:t>Make a good impression by:</a:t>
            </a:r>
          </a:p>
          <a:p>
            <a:endParaRPr lang="en-GB" sz="2400" dirty="0"/>
          </a:p>
          <a:p>
            <a:r>
              <a:rPr lang="en-GB" sz="2400" dirty="0"/>
              <a:t>* arriving on time  </a:t>
            </a:r>
          </a:p>
          <a:p>
            <a:endParaRPr lang="en-GB" sz="2400" dirty="0"/>
          </a:p>
          <a:p>
            <a:r>
              <a:rPr lang="en-GB" sz="2400" dirty="0"/>
              <a:t>* dressing appropriately</a:t>
            </a:r>
          </a:p>
          <a:p>
            <a:r>
              <a:rPr lang="en-GB" sz="2400" dirty="0"/>
              <a:t> </a:t>
            </a:r>
          </a:p>
          <a:p>
            <a:r>
              <a:rPr lang="en-GB" sz="2400" dirty="0"/>
              <a:t>* be friendly and polite to everyone you meet </a:t>
            </a:r>
          </a:p>
          <a:p>
            <a:endParaRPr lang="en-GB" sz="2400" dirty="0"/>
          </a:p>
          <a:p>
            <a:r>
              <a:rPr lang="en-GB" sz="2400" dirty="0"/>
              <a:t>* remember to thank anyone who offers their time or assistance. Complete any task you are given willingly and to the best of your ability. </a:t>
            </a:r>
          </a:p>
          <a:p>
            <a:endParaRPr lang="en-GB" sz="2400" dirty="0"/>
          </a:p>
          <a:p>
            <a:pPr algn="ctr"/>
            <a:r>
              <a:rPr lang="en-GB" sz="2400" b="1" dirty="0">
                <a:solidFill>
                  <a:srgbClr val="7030A0"/>
                </a:solidFill>
              </a:rPr>
              <a:t>If you can show you are a committed and professional individual, you may be invited back for more work experience or possibly even a future job!</a:t>
            </a:r>
            <a:endParaRPr lang="en-GB" sz="2400" dirty="0"/>
          </a:p>
        </p:txBody>
      </p:sp>
      <p:pic>
        <p:nvPicPr>
          <p:cNvPr id="4" name="Picture 3">
            <a:extLst>
              <a:ext uri="{FF2B5EF4-FFF2-40B4-BE49-F238E27FC236}">
                <a16:creationId xmlns:a16="http://schemas.microsoft.com/office/drawing/2014/main" id="{68773A7A-3B17-418F-9D8C-9B40CB1B5D6E}"/>
              </a:ext>
            </a:extLst>
          </p:cNvPr>
          <p:cNvPicPr>
            <a:picLocks noChangeAspect="1"/>
          </p:cNvPicPr>
          <p:nvPr/>
        </p:nvPicPr>
        <p:blipFill>
          <a:blip r:embed="rId2"/>
          <a:stretch>
            <a:fillRect/>
          </a:stretch>
        </p:blipFill>
        <p:spPr>
          <a:xfrm>
            <a:off x="8589412" y="146163"/>
            <a:ext cx="317019" cy="420660"/>
          </a:xfrm>
          <a:prstGeom prst="rect">
            <a:avLst/>
          </a:prstGeom>
        </p:spPr>
      </p:pic>
    </p:spTree>
    <p:extLst>
      <p:ext uri="{BB962C8B-B14F-4D97-AF65-F5344CB8AC3E}">
        <p14:creationId xmlns:p14="http://schemas.microsoft.com/office/powerpoint/2010/main" val="2746891630"/>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9552" y="836712"/>
            <a:ext cx="8064896" cy="80021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800" b="1" i="0" u="none" strike="noStrike" kern="1200" cap="none" spc="0" normalizeH="0" baseline="0" noProof="0" dirty="0">
              <a:ln>
                <a:noFill/>
              </a:ln>
              <a:solidFill>
                <a:srgbClr val="0070C0"/>
              </a:solidFill>
              <a:effectLst/>
              <a:uLnTx/>
              <a:uFillTx/>
              <a:latin typeface="BacktalkSerif BTN" pitchFamily="18"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1" i="0" u="none" strike="noStrike" kern="1200" cap="none" spc="0" normalizeH="0" baseline="0" noProof="0" dirty="0">
              <a:ln>
                <a:noFill/>
              </a:ln>
              <a:solidFill>
                <a:srgbClr val="0070C0"/>
              </a:solidFill>
              <a:effectLst/>
              <a:uLnTx/>
              <a:uFillTx/>
              <a:latin typeface="BacktalkSerif BTN" pitchFamily="18" charset="0"/>
              <a:ea typeface="+mn-ea"/>
              <a:cs typeface="+mn-cs"/>
            </a:endParaRPr>
          </a:p>
        </p:txBody>
      </p:sp>
      <p:sp>
        <p:nvSpPr>
          <p:cNvPr id="3" name="TextBox 2"/>
          <p:cNvSpPr txBox="1"/>
          <p:nvPr/>
        </p:nvSpPr>
        <p:spPr>
          <a:xfrm>
            <a:off x="691952" y="989112"/>
            <a:ext cx="8064896" cy="80021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800" b="1" i="0" u="none" strike="noStrike" kern="1200" cap="none" spc="0" normalizeH="0" baseline="0" noProof="0" dirty="0">
              <a:ln>
                <a:noFill/>
              </a:ln>
              <a:solidFill>
                <a:srgbClr val="0070C0"/>
              </a:solidFill>
              <a:effectLst/>
              <a:uLnTx/>
              <a:uFillTx/>
              <a:latin typeface="BacktalkSerif BTN" pitchFamily="18"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1" i="0" u="none" strike="noStrike" kern="1200" cap="none" spc="0" normalizeH="0" baseline="0" noProof="0" dirty="0">
              <a:ln>
                <a:noFill/>
              </a:ln>
              <a:solidFill>
                <a:srgbClr val="0070C0"/>
              </a:solidFill>
              <a:effectLst/>
              <a:uLnTx/>
              <a:uFillTx/>
              <a:latin typeface="BacktalkSerif BTN" pitchFamily="18" charset="0"/>
              <a:ea typeface="+mn-ea"/>
              <a:cs typeface="+mn-cs"/>
            </a:endParaRPr>
          </a:p>
        </p:txBody>
      </p:sp>
      <p:sp>
        <p:nvSpPr>
          <p:cNvPr id="5" name="TextBox 4"/>
          <p:cNvSpPr txBox="1"/>
          <p:nvPr/>
        </p:nvSpPr>
        <p:spPr>
          <a:xfrm>
            <a:off x="1844080" y="1964655"/>
            <a:ext cx="5760640"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a:ln>
                  <a:noFill/>
                </a:ln>
                <a:solidFill>
                  <a:prstClr val="black"/>
                </a:solidFill>
                <a:effectLst/>
                <a:uLnTx/>
                <a:uFillTx/>
                <a:latin typeface="Calibri"/>
                <a:ea typeface="+mn-ea"/>
                <a:cs typeface="+mn-cs"/>
              </a:rPr>
              <a:t>One last thing…</a:t>
            </a:r>
          </a:p>
        </p:txBody>
      </p:sp>
      <p:sp>
        <p:nvSpPr>
          <p:cNvPr id="6" name="TextBox 5"/>
          <p:cNvSpPr txBox="1"/>
          <p:nvPr/>
        </p:nvSpPr>
        <p:spPr>
          <a:xfrm>
            <a:off x="1520044" y="2867860"/>
            <a:ext cx="6408712" cy="2585323"/>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400" b="1" i="0" u="none" strike="noStrike" kern="1200" cap="none" spc="0" normalizeH="0" baseline="0" noProof="0" dirty="0">
                <a:ln>
                  <a:noFill/>
                </a:ln>
                <a:solidFill>
                  <a:prstClr val="black"/>
                </a:solidFill>
                <a:effectLst/>
                <a:uLnTx/>
                <a:uFillTx/>
                <a:latin typeface="Calibri"/>
                <a:ea typeface="+mn-ea"/>
                <a:cs typeface="+mn-cs"/>
              </a:rPr>
              <a:t>Enjoy the experience and have a good time!</a:t>
            </a:r>
          </a:p>
        </p:txBody>
      </p:sp>
      <p:pic>
        <p:nvPicPr>
          <p:cNvPr id="1026" name="Picture 2" descr="Image result for happy at work cartoon picture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13410" y="4941168"/>
            <a:ext cx="1182620" cy="13858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48833047"/>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125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9E791E2-9A32-434F-9557-5AFD15834D51}"/>
              </a:ext>
            </a:extLst>
          </p:cNvPr>
          <p:cNvSpPr txBox="1"/>
          <p:nvPr/>
        </p:nvSpPr>
        <p:spPr>
          <a:xfrm>
            <a:off x="251520" y="476672"/>
            <a:ext cx="8784976" cy="6247864"/>
          </a:xfrm>
          <a:prstGeom prst="rect">
            <a:avLst/>
          </a:prstGeom>
          <a:noFill/>
        </p:spPr>
        <p:txBody>
          <a:bodyPr wrap="square" rtlCol="0">
            <a:spAutoFit/>
          </a:bodyPr>
          <a:lstStyle/>
          <a:p>
            <a:r>
              <a:rPr lang="en-GB" sz="4000" b="1" dirty="0"/>
              <a:t>The 7 deadly sins of talking</a:t>
            </a:r>
          </a:p>
          <a:p>
            <a:r>
              <a:rPr lang="en-GB" sz="1400" b="1" dirty="0"/>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p>
          <a:p>
            <a:r>
              <a:rPr lang="en-GB" sz="4000" b="1" dirty="0"/>
              <a:t>The HAIL Approach</a:t>
            </a:r>
          </a:p>
          <a:p>
            <a:r>
              <a:rPr lang="en-GB" sz="1400" b="1" dirty="0"/>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p>
          <a:p>
            <a:r>
              <a:rPr lang="en-GB" sz="4000" b="1" dirty="0"/>
              <a:t>Top tips for communication</a:t>
            </a:r>
          </a:p>
          <a:p>
            <a:r>
              <a:rPr lang="en-GB" sz="1400" b="1" dirty="0"/>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p>
        </p:txBody>
      </p:sp>
    </p:spTree>
    <p:extLst>
      <p:ext uri="{BB962C8B-B14F-4D97-AF65-F5344CB8AC3E}">
        <p14:creationId xmlns:p14="http://schemas.microsoft.com/office/powerpoint/2010/main" val="3542636325"/>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003DC7F0-F733-4AA8-B5E1-895F12DEDE81}"/>
              </a:ext>
            </a:extLst>
          </p:cNvPr>
          <p:cNvSpPr txBox="1"/>
          <p:nvPr/>
        </p:nvSpPr>
        <p:spPr>
          <a:xfrm>
            <a:off x="755576" y="188640"/>
            <a:ext cx="8807824" cy="461665"/>
          </a:xfrm>
          <a:prstGeom prst="rect">
            <a:avLst/>
          </a:prstGeom>
          <a:noFill/>
        </p:spPr>
        <p:txBody>
          <a:bodyPr wrap="square" rtlCol="0">
            <a:spAutoFit/>
          </a:bodyPr>
          <a:lstStyle/>
          <a:p>
            <a:r>
              <a:rPr lang="en-GB" sz="2400" b="1" dirty="0">
                <a:latin typeface="Open Sans" panose="020B0606030504020204"/>
              </a:rPr>
              <a:t>What makes a strong communicator?</a:t>
            </a:r>
          </a:p>
        </p:txBody>
      </p:sp>
      <p:sp>
        <p:nvSpPr>
          <p:cNvPr id="7" name="TextBox 6">
            <a:extLst>
              <a:ext uri="{FF2B5EF4-FFF2-40B4-BE49-F238E27FC236}">
                <a16:creationId xmlns:a16="http://schemas.microsoft.com/office/drawing/2014/main" id="{3E484326-79ED-4576-9696-E307568EB5AD}"/>
              </a:ext>
            </a:extLst>
          </p:cNvPr>
          <p:cNvSpPr txBox="1"/>
          <p:nvPr/>
        </p:nvSpPr>
        <p:spPr>
          <a:xfrm>
            <a:off x="168088" y="919370"/>
            <a:ext cx="8807824" cy="5019259"/>
          </a:xfrm>
          <a:prstGeom prst="rect">
            <a:avLst/>
          </a:prstGeom>
          <a:noFill/>
        </p:spPr>
        <p:txBody>
          <a:bodyPr wrap="square" rtlCol="0">
            <a:spAutoFit/>
          </a:bodyPr>
          <a:lstStyle/>
          <a:p>
            <a:pPr marL="257175" indent="-257175">
              <a:lnSpc>
                <a:spcPct val="150000"/>
              </a:lnSpc>
              <a:buFont typeface="Arial" panose="020B0604020202020204" pitchFamily="34" charset="0"/>
              <a:buChar char="•"/>
            </a:pPr>
            <a:r>
              <a:rPr lang="en-GB" sz="2400" b="1" dirty="0">
                <a:solidFill>
                  <a:srgbClr val="7030A0"/>
                </a:solidFill>
                <a:latin typeface="Open Sans" panose="020B0606030504020204"/>
              </a:rPr>
              <a:t>Builds strong relationships</a:t>
            </a:r>
          </a:p>
          <a:p>
            <a:pPr marL="257175" indent="-257175">
              <a:lnSpc>
                <a:spcPct val="150000"/>
              </a:lnSpc>
              <a:buFont typeface="Arial" panose="020B0604020202020204" pitchFamily="34" charset="0"/>
              <a:buChar char="•"/>
            </a:pPr>
            <a:r>
              <a:rPr lang="en-GB" sz="2400" b="1" dirty="0">
                <a:solidFill>
                  <a:srgbClr val="7030A0"/>
                </a:solidFill>
                <a:latin typeface="Open Sans" panose="020B0606030504020204"/>
              </a:rPr>
              <a:t>Communicates confidently and effectively with individuals of all ages and positions</a:t>
            </a:r>
          </a:p>
          <a:p>
            <a:pPr marL="257175" indent="-257175">
              <a:lnSpc>
                <a:spcPct val="150000"/>
              </a:lnSpc>
              <a:buFont typeface="Arial" panose="020B0604020202020204" pitchFamily="34" charset="0"/>
              <a:buChar char="•"/>
            </a:pPr>
            <a:r>
              <a:rPr lang="en-GB" sz="2400" b="1" dirty="0">
                <a:solidFill>
                  <a:srgbClr val="7030A0"/>
                </a:solidFill>
                <a:latin typeface="Open Sans" panose="020B0606030504020204"/>
              </a:rPr>
              <a:t>Makes a strong personal impression on others</a:t>
            </a:r>
          </a:p>
          <a:p>
            <a:pPr marL="257175" indent="-257175">
              <a:lnSpc>
                <a:spcPct val="150000"/>
              </a:lnSpc>
              <a:buFont typeface="Arial" panose="020B0604020202020204" pitchFamily="34" charset="0"/>
              <a:buChar char="•"/>
            </a:pPr>
            <a:r>
              <a:rPr lang="en-GB" sz="2400" b="1" dirty="0">
                <a:solidFill>
                  <a:srgbClr val="7030A0"/>
                </a:solidFill>
                <a:latin typeface="Open Sans" panose="020B0606030504020204"/>
              </a:rPr>
              <a:t>Adapts communication style to suit audience</a:t>
            </a:r>
          </a:p>
          <a:p>
            <a:pPr marL="257175" indent="-257175">
              <a:lnSpc>
                <a:spcPct val="150000"/>
              </a:lnSpc>
              <a:buFont typeface="Arial" panose="020B0604020202020204" pitchFamily="34" charset="0"/>
              <a:buChar char="•"/>
            </a:pPr>
            <a:r>
              <a:rPr lang="en-GB" sz="2400" b="1" dirty="0">
                <a:solidFill>
                  <a:srgbClr val="7030A0"/>
                </a:solidFill>
                <a:latin typeface="Open Sans" panose="020B0606030504020204"/>
              </a:rPr>
              <a:t>Uses appropriate tone of voice and speed of delivery for audience</a:t>
            </a:r>
          </a:p>
          <a:p>
            <a:pPr marL="257175" indent="-257175">
              <a:lnSpc>
                <a:spcPct val="150000"/>
              </a:lnSpc>
              <a:buFont typeface="Arial" panose="020B0604020202020204" pitchFamily="34" charset="0"/>
              <a:buChar char="•"/>
            </a:pPr>
            <a:r>
              <a:rPr lang="en-GB" sz="2400" b="1" dirty="0">
                <a:solidFill>
                  <a:srgbClr val="7030A0"/>
                </a:solidFill>
                <a:latin typeface="Open Sans" panose="020B0606030504020204"/>
              </a:rPr>
              <a:t>Communicates information to groups in an exciting and interesting way</a:t>
            </a:r>
          </a:p>
        </p:txBody>
      </p:sp>
    </p:spTree>
    <p:extLst>
      <p:ext uri="{BB962C8B-B14F-4D97-AF65-F5344CB8AC3E}">
        <p14:creationId xmlns:p14="http://schemas.microsoft.com/office/powerpoint/2010/main" val="1374039694"/>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81775" y="80132"/>
            <a:ext cx="355822" cy="365597"/>
          </a:xfrm>
          <a:prstGeom prst="rect">
            <a:avLst/>
          </a:prstGeom>
        </p:spPr>
      </p:pic>
      <p:pic>
        <p:nvPicPr>
          <p:cNvPr id="3" name="Picture 2"/>
          <p:cNvPicPr>
            <a:picLocks noChangeAspect="1"/>
          </p:cNvPicPr>
          <p:nvPr/>
        </p:nvPicPr>
        <p:blipFill>
          <a:blip r:embed="rId3"/>
          <a:stretch>
            <a:fillRect/>
          </a:stretch>
        </p:blipFill>
        <p:spPr>
          <a:xfrm>
            <a:off x="8604448" y="222877"/>
            <a:ext cx="357777" cy="361687"/>
          </a:xfrm>
          <a:prstGeom prst="rect">
            <a:avLst/>
          </a:prstGeom>
        </p:spPr>
      </p:pic>
      <p:pic>
        <p:nvPicPr>
          <p:cNvPr id="5" name="Picture 4"/>
          <p:cNvPicPr>
            <a:picLocks noChangeAspect="1"/>
          </p:cNvPicPr>
          <p:nvPr/>
        </p:nvPicPr>
        <p:blipFill>
          <a:blip r:embed="rId4"/>
          <a:stretch>
            <a:fillRect/>
          </a:stretch>
        </p:blipFill>
        <p:spPr>
          <a:xfrm>
            <a:off x="2351780" y="3364666"/>
            <a:ext cx="2226819" cy="1669625"/>
          </a:xfrm>
          <a:prstGeom prst="rect">
            <a:avLst/>
          </a:prstGeom>
        </p:spPr>
      </p:pic>
      <p:sp>
        <p:nvSpPr>
          <p:cNvPr id="10" name="Rectangle 9"/>
          <p:cNvSpPr/>
          <p:nvPr/>
        </p:nvSpPr>
        <p:spPr>
          <a:xfrm>
            <a:off x="2908973" y="1192589"/>
            <a:ext cx="684273" cy="78203"/>
          </a:xfrm>
          <a:prstGeom prst="rect">
            <a:avLst/>
          </a:prstGeom>
        </p:spPr>
        <p:txBody>
          <a:bodyPr wrap="none" lIns="0" tIns="0" rIns="0" bIns="0">
            <a:noAutofit/>
          </a:bodyPr>
          <a:lstStyle/>
          <a:p>
            <a:pPr defTabSz="586496"/>
            <a:r>
              <a:rPr lang="en-US" sz="706" b="1" dirty="0">
                <a:solidFill>
                  <a:srgbClr val="FFFFFF"/>
                </a:solidFill>
                <a:latin typeface="Arial"/>
              </a:rPr>
              <a:t>Process skills</a:t>
            </a:r>
          </a:p>
        </p:txBody>
      </p:sp>
      <p:sp>
        <p:nvSpPr>
          <p:cNvPr id="11" name="Rectangle 10"/>
          <p:cNvSpPr/>
          <p:nvPr/>
        </p:nvSpPr>
        <p:spPr>
          <a:xfrm>
            <a:off x="5157298" y="1192590"/>
            <a:ext cx="887599" cy="93843"/>
          </a:xfrm>
          <a:prstGeom prst="rect">
            <a:avLst/>
          </a:prstGeom>
        </p:spPr>
        <p:txBody>
          <a:bodyPr wrap="none" lIns="0" tIns="0" rIns="0" bIns="0">
            <a:noAutofit/>
          </a:bodyPr>
          <a:lstStyle/>
          <a:p>
            <a:pPr defTabSz="586496"/>
            <a:r>
              <a:rPr lang="en-US" sz="834" b="1" dirty="0">
                <a:solidFill>
                  <a:srgbClr val="FFFFFF"/>
                </a:solidFill>
                <a:latin typeface="Calibri"/>
              </a:rPr>
              <a:t>Personal qualities</a:t>
            </a:r>
          </a:p>
        </p:txBody>
      </p:sp>
      <p:graphicFrame>
        <p:nvGraphicFramePr>
          <p:cNvPr id="52" name="Table 51"/>
          <p:cNvGraphicFramePr>
            <a:graphicFrameLocks noGrp="1"/>
          </p:cNvGraphicFramePr>
          <p:nvPr>
            <p:extLst>
              <p:ext uri="{D42A27DB-BD31-4B8C-83A1-F6EECF244321}">
                <p14:modId xmlns:p14="http://schemas.microsoft.com/office/powerpoint/2010/main" val="1778069246"/>
              </p:ext>
            </p:extLst>
          </p:nvPr>
        </p:nvGraphicFramePr>
        <p:xfrm>
          <a:off x="1835697" y="5085123"/>
          <a:ext cx="4895428" cy="1440221"/>
        </p:xfrm>
        <a:graphic>
          <a:graphicData uri="http://schemas.openxmlformats.org/drawingml/2006/table">
            <a:tbl>
              <a:tblPr/>
              <a:tblGrid>
                <a:gridCol w="1768802">
                  <a:extLst>
                    <a:ext uri="{9D8B030D-6E8A-4147-A177-3AD203B41FA5}">
                      <a16:colId xmlns:a16="http://schemas.microsoft.com/office/drawing/2014/main" val="20000"/>
                    </a:ext>
                  </a:extLst>
                </a:gridCol>
                <a:gridCol w="3126626">
                  <a:extLst>
                    <a:ext uri="{9D8B030D-6E8A-4147-A177-3AD203B41FA5}">
                      <a16:colId xmlns:a16="http://schemas.microsoft.com/office/drawing/2014/main" val="20001"/>
                    </a:ext>
                  </a:extLst>
                </a:gridCol>
              </a:tblGrid>
              <a:tr h="561746">
                <a:tc>
                  <a:txBody>
                    <a:bodyPr/>
                    <a:lstStyle/>
                    <a:p>
                      <a:pPr marL="114300" indent="0"/>
                      <a:r>
                        <a:rPr lang="en-US" sz="700" b="1" dirty="0">
                          <a:latin typeface="Calibri"/>
                        </a:rPr>
                        <a:t>STRENGTHS</a:t>
                      </a:r>
                    </a:p>
                  </a:txBody>
                  <a:tcPr marL="0" marR="0" marT="0" marB="0"/>
                </a:tc>
                <a:tc>
                  <a:txBody>
                    <a:bodyPr/>
                    <a:lstStyle/>
                    <a:p>
                      <a:pPr marL="1358900" indent="0"/>
                      <a:r>
                        <a:rPr lang="en-US" sz="700" b="1" dirty="0">
                          <a:latin typeface="Calibri"/>
                        </a:rPr>
                        <a:t>WEAKNESSES</a:t>
                      </a:r>
                    </a:p>
                  </a:txBody>
                  <a:tcPr marL="0" marR="0" marT="0" marB="0"/>
                </a:tc>
                <a:extLst>
                  <a:ext uri="{0D108BD9-81ED-4DB2-BD59-A6C34878D82A}">
                    <a16:rowId xmlns:a16="http://schemas.microsoft.com/office/drawing/2014/main" val="10000"/>
                  </a:ext>
                </a:extLst>
              </a:tr>
              <a:tr h="878475">
                <a:tc>
                  <a:txBody>
                    <a:bodyPr/>
                    <a:lstStyle/>
                    <a:p>
                      <a:pPr marL="114300" indent="0"/>
                      <a:r>
                        <a:rPr lang="en-US" sz="700" b="1" dirty="0">
                          <a:latin typeface="Calibri"/>
                        </a:rPr>
                        <a:t>OPPORTUNTIES</a:t>
                      </a:r>
                    </a:p>
                  </a:txBody>
                  <a:tcPr marL="0" marR="0" marT="0" marB="0" anchor="ctr"/>
                </a:tc>
                <a:tc>
                  <a:txBody>
                    <a:bodyPr/>
                    <a:lstStyle/>
                    <a:p>
                      <a:pPr marL="1358900" indent="0"/>
                      <a:r>
                        <a:rPr lang="en-US" sz="700" b="1" dirty="0">
                          <a:latin typeface="Calibri"/>
                        </a:rPr>
                        <a:t>THREATS</a:t>
                      </a:r>
                    </a:p>
                  </a:txBody>
                  <a:tcPr marL="0" marR="0" marT="0" marB="0" anchor="ctr"/>
                </a:tc>
                <a:extLst>
                  <a:ext uri="{0D108BD9-81ED-4DB2-BD59-A6C34878D82A}">
                    <a16:rowId xmlns:a16="http://schemas.microsoft.com/office/drawing/2014/main" val="10001"/>
                  </a:ext>
                </a:extLst>
              </a:tr>
            </a:tbl>
          </a:graphicData>
        </a:graphic>
      </p:graphicFrame>
      <p:sp>
        <p:nvSpPr>
          <p:cNvPr id="53" name="Rectangle 52"/>
          <p:cNvSpPr/>
          <p:nvPr/>
        </p:nvSpPr>
        <p:spPr>
          <a:xfrm>
            <a:off x="3053648" y="3515206"/>
            <a:ext cx="821127" cy="138810"/>
          </a:xfrm>
          <a:prstGeom prst="rect">
            <a:avLst/>
          </a:prstGeom>
        </p:spPr>
        <p:txBody>
          <a:bodyPr wrap="none" lIns="0" tIns="0" rIns="0" bIns="0">
            <a:noAutofit/>
          </a:bodyPr>
          <a:lstStyle/>
          <a:p>
            <a:pPr defTabSz="586496"/>
            <a:r>
              <a:rPr lang="en-US" sz="1026" dirty="0">
                <a:solidFill>
                  <a:prstClr val="black"/>
                </a:solidFill>
                <a:latin typeface="Calibri"/>
              </a:rPr>
              <a:t>SWOT Analysis</a:t>
            </a:r>
          </a:p>
        </p:txBody>
      </p:sp>
      <p:graphicFrame>
        <p:nvGraphicFramePr>
          <p:cNvPr id="54" name="Table 53"/>
          <p:cNvGraphicFramePr>
            <a:graphicFrameLocks noGrp="1"/>
          </p:cNvGraphicFramePr>
          <p:nvPr>
            <p:extLst>
              <p:ext uri="{D42A27DB-BD31-4B8C-83A1-F6EECF244321}">
                <p14:modId xmlns:p14="http://schemas.microsoft.com/office/powerpoint/2010/main" val="3579247686"/>
              </p:ext>
            </p:extLst>
          </p:nvPr>
        </p:nvGraphicFramePr>
        <p:xfrm>
          <a:off x="2583454" y="3763543"/>
          <a:ext cx="1761513" cy="1206275"/>
        </p:xfrm>
        <a:graphic>
          <a:graphicData uri="http://schemas.openxmlformats.org/drawingml/2006/table">
            <a:tbl>
              <a:tblPr/>
              <a:tblGrid>
                <a:gridCol w="838723">
                  <a:extLst>
                    <a:ext uri="{9D8B030D-6E8A-4147-A177-3AD203B41FA5}">
                      <a16:colId xmlns:a16="http://schemas.microsoft.com/office/drawing/2014/main" val="20000"/>
                    </a:ext>
                  </a:extLst>
                </a:gridCol>
                <a:gridCol w="922790">
                  <a:extLst>
                    <a:ext uri="{9D8B030D-6E8A-4147-A177-3AD203B41FA5}">
                      <a16:colId xmlns:a16="http://schemas.microsoft.com/office/drawing/2014/main" val="20001"/>
                    </a:ext>
                  </a:extLst>
                </a:gridCol>
              </a:tblGrid>
              <a:tr h="621711">
                <a:tc>
                  <a:txBody>
                    <a:bodyPr/>
                    <a:lstStyle/>
                    <a:p>
                      <a:pPr indent="0" algn="ctr"/>
                      <a:r>
                        <a:rPr lang="en-US" sz="800" b="1" i="1" spc="-50" dirty="0">
                          <a:solidFill>
                            <a:srgbClr val="27190E"/>
                          </a:solidFill>
                          <a:latin typeface="Arial"/>
                        </a:rPr>
                        <a:t>Strengths</a:t>
                      </a:r>
                    </a:p>
                  </a:txBody>
                  <a:tcPr marL="0" marR="0" marT="0" marB="0"/>
                </a:tc>
                <a:tc>
                  <a:txBody>
                    <a:bodyPr/>
                    <a:lstStyle/>
                    <a:p>
                      <a:pPr indent="0" algn="ctr"/>
                      <a:r>
                        <a:rPr lang="en-US" sz="800" b="1" i="1" spc="-50" dirty="0">
                          <a:latin typeface="Arial"/>
                        </a:rPr>
                        <a:t>Weaknesses</a:t>
                      </a:r>
                    </a:p>
                  </a:txBody>
                  <a:tcPr marL="0" marR="0" marT="0" marB="0"/>
                </a:tc>
                <a:extLst>
                  <a:ext uri="{0D108BD9-81ED-4DB2-BD59-A6C34878D82A}">
                    <a16:rowId xmlns:a16="http://schemas.microsoft.com/office/drawing/2014/main" val="10000"/>
                  </a:ext>
                </a:extLst>
              </a:tr>
              <a:tr h="584564">
                <a:tc>
                  <a:txBody>
                    <a:bodyPr/>
                    <a:lstStyle/>
                    <a:p>
                      <a:pPr marL="177800" indent="0" algn="ctr"/>
                      <a:r>
                        <a:rPr lang="en-US" sz="800" b="1" i="1" spc="-50" dirty="0">
                          <a:latin typeface="Arial"/>
                        </a:rPr>
                        <a:t>Opportunities</a:t>
                      </a:r>
                    </a:p>
                  </a:txBody>
                  <a:tcPr marL="0" marR="0" marT="0" marB="0"/>
                </a:tc>
                <a:tc>
                  <a:txBody>
                    <a:bodyPr/>
                    <a:lstStyle/>
                    <a:p>
                      <a:pPr indent="0" algn="ctr"/>
                      <a:r>
                        <a:rPr lang="en-US" sz="800" b="1" i="1" spc="-50" dirty="0">
                          <a:latin typeface="Arial"/>
                        </a:rPr>
                        <a:t>Threats</a:t>
                      </a:r>
                    </a:p>
                  </a:txBody>
                  <a:tcPr marL="0" marR="0" marT="0" marB="0"/>
                </a:tc>
                <a:extLst>
                  <a:ext uri="{0D108BD9-81ED-4DB2-BD59-A6C34878D82A}">
                    <a16:rowId xmlns:a16="http://schemas.microsoft.com/office/drawing/2014/main" val="10001"/>
                  </a:ext>
                </a:extLst>
              </a:tr>
            </a:tbl>
          </a:graphicData>
        </a:graphic>
      </p:graphicFrame>
      <p:pic>
        <p:nvPicPr>
          <p:cNvPr id="56" name="Picture 55">
            <a:extLst>
              <a:ext uri="{FF2B5EF4-FFF2-40B4-BE49-F238E27FC236}">
                <a16:creationId xmlns:a16="http://schemas.microsoft.com/office/drawing/2014/main" id="{8B99ECED-573D-458F-B367-73970C92129D}"/>
              </a:ext>
            </a:extLst>
          </p:cNvPr>
          <p:cNvPicPr>
            <a:picLocks noChangeAspect="1"/>
          </p:cNvPicPr>
          <p:nvPr/>
        </p:nvPicPr>
        <p:blipFill>
          <a:blip r:embed="rId5"/>
          <a:stretch>
            <a:fillRect/>
          </a:stretch>
        </p:blipFill>
        <p:spPr>
          <a:xfrm>
            <a:off x="2403715" y="33609"/>
            <a:ext cx="4439697" cy="3327406"/>
          </a:xfrm>
          <a:prstGeom prst="rect">
            <a:avLst/>
          </a:prstGeom>
        </p:spPr>
      </p:pic>
      <p:sp>
        <p:nvSpPr>
          <p:cNvPr id="12" name="TextBox 11">
            <a:extLst>
              <a:ext uri="{FF2B5EF4-FFF2-40B4-BE49-F238E27FC236}">
                <a16:creationId xmlns:a16="http://schemas.microsoft.com/office/drawing/2014/main" id="{00CD9AAA-A325-432D-A8D7-FA33A8C259DB}"/>
              </a:ext>
            </a:extLst>
          </p:cNvPr>
          <p:cNvSpPr txBox="1"/>
          <p:nvPr/>
        </p:nvSpPr>
        <p:spPr>
          <a:xfrm>
            <a:off x="5868144" y="2640158"/>
            <a:ext cx="2841386" cy="2246769"/>
          </a:xfrm>
          <a:prstGeom prst="rect">
            <a:avLst/>
          </a:prstGeom>
          <a:noFill/>
        </p:spPr>
        <p:txBody>
          <a:bodyPr wrap="square" rtlCol="0">
            <a:spAutoFit/>
          </a:bodyPr>
          <a:lstStyle/>
          <a:p>
            <a:r>
              <a:rPr lang="en-GB" sz="2800" dirty="0"/>
              <a:t>Complete your own SWAT analysis based on your skills and personal qualities</a:t>
            </a:r>
          </a:p>
        </p:txBody>
      </p:sp>
    </p:spTree>
  </p:cSld>
  <p:clrMapOvr>
    <a:overrideClrMapping bg1="lt1" tx1="dk1" bg2="lt2" tx2="dk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47880" y="125124"/>
            <a:ext cx="355822" cy="365597"/>
          </a:xfrm>
          <a:prstGeom prst="rect">
            <a:avLst/>
          </a:prstGeom>
        </p:spPr>
      </p:pic>
      <p:pic>
        <p:nvPicPr>
          <p:cNvPr id="3" name="Picture 2"/>
          <p:cNvPicPr>
            <a:picLocks noChangeAspect="1"/>
          </p:cNvPicPr>
          <p:nvPr/>
        </p:nvPicPr>
        <p:blipFill>
          <a:blip r:embed="rId3"/>
          <a:stretch>
            <a:fillRect/>
          </a:stretch>
        </p:blipFill>
        <p:spPr>
          <a:xfrm>
            <a:off x="8460432" y="129034"/>
            <a:ext cx="357777" cy="361687"/>
          </a:xfrm>
          <a:prstGeom prst="rect">
            <a:avLst/>
          </a:prstGeom>
        </p:spPr>
      </p:pic>
      <p:sp>
        <p:nvSpPr>
          <p:cNvPr id="5" name="Rectangle 4"/>
          <p:cNvSpPr/>
          <p:nvPr/>
        </p:nvSpPr>
        <p:spPr>
          <a:xfrm>
            <a:off x="503702" y="392600"/>
            <a:ext cx="7812714" cy="1308207"/>
          </a:xfrm>
          <a:prstGeom prst="rect">
            <a:avLst/>
          </a:prstGeom>
        </p:spPr>
        <p:txBody>
          <a:bodyPr lIns="0" tIns="0" rIns="0" bIns="0">
            <a:noAutofit/>
          </a:bodyPr>
          <a:lstStyle/>
          <a:p>
            <a:pPr defTabSz="586496">
              <a:spcAft>
                <a:spcPts val="673"/>
              </a:spcAft>
            </a:pPr>
            <a:r>
              <a:rPr lang="en-US" sz="3200" b="1" dirty="0">
                <a:solidFill>
                  <a:prstClr val="black"/>
                </a:solidFill>
                <a:latin typeface="Calibri"/>
              </a:rPr>
              <a:t>Watch the 5-minute video</a:t>
            </a:r>
          </a:p>
          <a:p>
            <a:pPr defTabSz="586496">
              <a:spcAft>
                <a:spcPts val="673"/>
              </a:spcAft>
            </a:pPr>
            <a:r>
              <a:rPr lang="en-US" sz="3200" b="1" dirty="0">
                <a:solidFill>
                  <a:prstClr val="black"/>
                </a:solidFill>
                <a:latin typeface="Calibri"/>
                <a:hlinkClick r:id="rId4"/>
              </a:rPr>
              <a:t> </a:t>
            </a:r>
            <a:r>
              <a:rPr lang="en-US" sz="3200" b="1" u="sng" dirty="0">
                <a:solidFill>
                  <a:srgbClr val="0465C1"/>
                </a:solidFill>
                <a:latin typeface="Calibri"/>
                <a:hlinkClick r:id="rId4"/>
              </a:rPr>
              <a:t>Skills employers are looking for</a:t>
            </a:r>
          </a:p>
          <a:p>
            <a:pPr defTabSz="586496">
              <a:spcAft>
                <a:spcPts val="673"/>
              </a:spcAft>
            </a:pPr>
            <a:endParaRPr lang="en-US" sz="3200" b="1" u="sng" dirty="0">
              <a:solidFill>
                <a:srgbClr val="0465C1"/>
              </a:solidFill>
              <a:latin typeface="Calibri"/>
              <a:hlinkClick r:id="rId4"/>
            </a:endParaRPr>
          </a:p>
          <a:p>
            <a:pPr defTabSz="586496">
              <a:spcAft>
                <a:spcPts val="673"/>
              </a:spcAft>
            </a:pPr>
            <a:r>
              <a:rPr lang="en-US" sz="3200" b="1" u="sng" dirty="0">
                <a:solidFill>
                  <a:srgbClr val="0465C1"/>
                </a:solidFill>
                <a:latin typeface="Calibri"/>
                <a:hlinkClick r:id="rId4"/>
              </a:rPr>
              <a:t>https://www.youtube.com/watch?v=33CJwWuZhjg</a:t>
            </a:r>
          </a:p>
          <a:p>
            <a:pPr defTabSz="586496">
              <a:spcAft>
                <a:spcPts val="673"/>
              </a:spcAft>
            </a:pPr>
            <a:endParaRPr lang="en-US" sz="3200" b="1" u="sng" dirty="0">
              <a:solidFill>
                <a:srgbClr val="0465C1"/>
              </a:solidFill>
              <a:latin typeface="Calibri"/>
              <a:hlinkClick r:id="rId4"/>
            </a:endParaRPr>
          </a:p>
          <a:p>
            <a:pPr defTabSz="586496">
              <a:spcAft>
                <a:spcPts val="673"/>
              </a:spcAft>
            </a:pPr>
            <a:endParaRPr lang="en-US" sz="3200" b="1" u="sng" dirty="0">
              <a:solidFill>
                <a:srgbClr val="0465C1"/>
              </a:solidFill>
              <a:latin typeface="Calibri"/>
              <a:hlinkClick r:id="rId4"/>
            </a:endParaRPr>
          </a:p>
          <a:p>
            <a:pPr defTabSz="586496">
              <a:spcAft>
                <a:spcPts val="673"/>
              </a:spcAft>
            </a:pPr>
            <a:endParaRPr lang="en-US" sz="3200" b="1" u="sng" dirty="0">
              <a:solidFill>
                <a:srgbClr val="0465C1"/>
              </a:solidFill>
              <a:latin typeface="Calibri"/>
              <a:hlinkClick r:id="rId4"/>
            </a:endParaRPr>
          </a:p>
          <a:p>
            <a:pPr defTabSz="586496">
              <a:spcAft>
                <a:spcPts val="673"/>
              </a:spcAft>
            </a:pPr>
            <a:endParaRPr lang="en-US" sz="3200" b="1" u="sng" dirty="0">
              <a:solidFill>
                <a:srgbClr val="0465C1"/>
              </a:solidFill>
              <a:latin typeface="Calibri"/>
              <a:hlinkClick r:id="rId4"/>
            </a:endParaRPr>
          </a:p>
          <a:p>
            <a:pPr marL="620116" indent="-457200" defTabSz="586496">
              <a:spcAft>
                <a:spcPts val="5927"/>
              </a:spcAft>
              <a:buAutoNum type="arabicPeriod"/>
            </a:pPr>
            <a:r>
              <a:rPr lang="en-US" sz="2400" b="1" dirty="0">
                <a:solidFill>
                  <a:prstClr val="black"/>
                </a:solidFill>
                <a:latin typeface="Calibri"/>
              </a:rPr>
              <a:t>What are the main skills that are mentioned?</a:t>
            </a:r>
          </a:p>
        </p:txBody>
      </p:sp>
      <p:sp>
        <p:nvSpPr>
          <p:cNvPr id="6" name="Rectangle 5"/>
          <p:cNvSpPr/>
          <p:nvPr/>
        </p:nvSpPr>
        <p:spPr>
          <a:xfrm>
            <a:off x="503702" y="3667652"/>
            <a:ext cx="5214061" cy="363642"/>
          </a:xfrm>
          <a:prstGeom prst="rect">
            <a:avLst/>
          </a:prstGeom>
        </p:spPr>
        <p:txBody>
          <a:bodyPr lIns="0" tIns="0" rIns="0" bIns="0">
            <a:noAutofit/>
          </a:bodyPr>
          <a:lstStyle/>
          <a:p>
            <a:pPr defTabSz="586496">
              <a:spcBef>
                <a:spcPts val="5927"/>
              </a:spcBef>
              <a:spcAft>
                <a:spcPts val="943"/>
              </a:spcAft>
            </a:pPr>
            <a:r>
              <a:rPr lang="en-US" sz="2400" b="1" dirty="0">
                <a:solidFill>
                  <a:prstClr val="black"/>
                </a:solidFill>
                <a:latin typeface="Calibri"/>
              </a:rPr>
              <a:t>2. Of these skills, which ones are you</a:t>
            </a:r>
          </a:p>
          <a:p>
            <a:pPr marL="610015" indent="-457200" algn="just" defTabSz="586496">
              <a:buAutoNum type="alphaLcParenR"/>
            </a:pPr>
            <a:r>
              <a:rPr lang="en-US" sz="2400" b="1" dirty="0">
                <a:solidFill>
                  <a:prstClr val="black"/>
                </a:solidFill>
                <a:latin typeface="Calibri"/>
              </a:rPr>
              <a:t>Confident you have?   </a:t>
            </a:r>
          </a:p>
          <a:p>
            <a:pPr marL="610015" indent="-457200" algn="just" defTabSz="586496">
              <a:buAutoNum type="alphaLcParenR"/>
            </a:pPr>
            <a:endParaRPr lang="en-US" sz="2400" b="1" dirty="0">
              <a:solidFill>
                <a:prstClr val="black"/>
              </a:solidFill>
              <a:latin typeface="Calibri"/>
            </a:endParaRPr>
          </a:p>
          <a:p>
            <a:pPr marL="152815" algn="just" defTabSz="586496"/>
            <a:r>
              <a:rPr lang="en-US" sz="2400" b="1" dirty="0">
                <a:solidFill>
                  <a:prstClr val="black"/>
                </a:solidFill>
                <a:latin typeface="Calibri"/>
              </a:rPr>
              <a:t> </a:t>
            </a:r>
          </a:p>
          <a:p>
            <a:pPr marL="610015" indent="-457200" algn="just" defTabSz="586496">
              <a:buAutoNum type="alphaLcParenR"/>
            </a:pPr>
            <a:endParaRPr lang="en-US" sz="2400" b="1" dirty="0">
              <a:solidFill>
                <a:prstClr val="black"/>
              </a:solidFill>
              <a:latin typeface="Calibri"/>
            </a:endParaRPr>
          </a:p>
          <a:p>
            <a:pPr marL="152815" algn="just" defTabSz="586496"/>
            <a:r>
              <a:rPr lang="en-US" sz="2400" b="1" dirty="0">
                <a:solidFill>
                  <a:prstClr val="black"/>
                </a:solidFill>
                <a:latin typeface="Calibri"/>
              </a:rPr>
              <a:t>b) Need to 'upskill' yourself to achieve?</a:t>
            </a:r>
          </a:p>
        </p:txBody>
      </p:sp>
    </p:spTree>
  </p:cSld>
  <p:clrMapOvr>
    <a:overrideClrMapping bg1="lt1" tx1="dk1" bg2="lt2" tx2="dk2" accent1="accent1" accent2="accent2" accent3="accent3" accent4="accent4" accent5="accent5" accent6="accent6" hlink="hlink" folHlink="folHlink"/>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63B06E4-E919-4CC9-A59F-D34910BDFC6C}"/>
              </a:ext>
            </a:extLst>
          </p:cNvPr>
          <p:cNvPicPr>
            <a:picLocks noChangeAspect="1"/>
          </p:cNvPicPr>
          <p:nvPr/>
        </p:nvPicPr>
        <p:blipFill>
          <a:blip r:embed="rId2"/>
          <a:stretch>
            <a:fillRect/>
          </a:stretch>
        </p:blipFill>
        <p:spPr>
          <a:xfrm>
            <a:off x="1456187" y="404664"/>
            <a:ext cx="6231626" cy="6858000"/>
          </a:xfrm>
          <a:prstGeom prst="rect">
            <a:avLst/>
          </a:prstGeom>
        </p:spPr>
      </p:pic>
      <p:sp>
        <p:nvSpPr>
          <p:cNvPr id="5" name="TextBox 4">
            <a:extLst>
              <a:ext uri="{FF2B5EF4-FFF2-40B4-BE49-F238E27FC236}">
                <a16:creationId xmlns:a16="http://schemas.microsoft.com/office/drawing/2014/main" id="{D86952E6-AD87-421B-A1E3-59EE2D279F31}"/>
              </a:ext>
            </a:extLst>
          </p:cNvPr>
          <p:cNvSpPr txBox="1"/>
          <p:nvPr/>
        </p:nvSpPr>
        <p:spPr>
          <a:xfrm>
            <a:off x="1907704" y="116632"/>
            <a:ext cx="3960440" cy="369332"/>
          </a:xfrm>
          <a:prstGeom prst="rect">
            <a:avLst/>
          </a:prstGeom>
          <a:noFill/>
        </p:spPr>
        <p:txBody>
          <a:bodyPr wrap="square" rtlCol="0">
            <a:spAutoFit/>
          </a:bodyPr>
          <a:lstStyle/>
          <a:p>
            <a:r>
              <a:rPr lang="en-GB" dirty="0">
                <a:hlinkClick r:id="rId3"/>
              </a:rPr>
              <a:t>UNIFROG SIGN IN</a:t>
            </a:r>
            <a:endParaRPr lang="en-GB" dirty="0"/>
          </a:p>
        </p:txBody>
      </p:sp>
      <p:sp>
        <p:nvSpPr>
          <p:cNvPr id="6" name="TextBox 5">
            <a:extLst>
              <a:ext uri="{FF2B5EF4-FFF2-40B4-BE49-F238E27FC236}">
                <a16:creationId xmlns:a16="http://schemas.microsoft.com/office/drawing/2014/main" id="{3A7E807A-5423-40F5-A76D-65243A8BB7D2}"/>
              </a:ext>
            </a:extLst>
          </p:cNvPr>
          <p:cNvSpPr txBox="1"/>
          <p:nvPr/>
        </p:nvSpPr>
        <p:spPr>
          <a:xfrm>
            <a:off x="6012160" y="116632"/>
            <a:ext cx="2880320" cy="369332"/>
          </a:xfrm>
          <a:prstGeom prst="rect">
            <a:avLst/>
          </a:prstGeom>
          <a:noFill/>
        </p:spPr>
        <p:txBody>
          <a:bodyPr wrap="square" rtlCol="0">
            <a:spAutoFit/>
          </a:bodyPr>
          <a:lstStyle/>
          <a:p>
            <a:r>
              <a:rPr lang="en-GB" b="1" dirty="0"/>
              <a:t>ICT ROOM OPPORTUNITY</a:t>
            </a:r>
          </a:p>
        </p:txBody>
      </p:sp>
    </p:spTree>
    <p:extLst>
      <p:ext uri="{BB962C8B-B14F-4D97-AF65-F5344CB8AC3E}">
        <p14:creationId xmlns:p14="http://schemas.microsoft.com/office/powerpoint/2010/main" val="341300658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60000" r="100000" b="200000"/>
          </a:path>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16380</TotalTime>
  <Words>3321</Words>
  <Application>Microsoft Office PowerPoint</Application>
  <PresentationFormat>On-screen Show (4:3)</PresentationFormat>
  <Paragraphs>531</Paragraphs>
  <Slides>44</Slides>
  <Notes>15</Notes>
  <HiddenSlides>0</HiddenSlides>
  <MMClips>0</MMClips>
  <ScaleCrop>false</ScaleCrop>
  <HeadingPairs>
    <vt:vector size="6" baseType="variant">
      <vt:variant>
        <vt:lpstr>Fonts Used</vt:lpstr>
      </vt:variant>
      <vt:variant>
        <vt:i4>7</vt:i4>
      </vt:variant>
      <vt:variant>
        <vt:lpstr>Theme</vt:lpstr>
      </vt:variant>
      <vt:variant>
        <vt:i4>3</vt:i4>
      </vt:variant>
      <vt:variant>
        <vt:lpstr>Slide Titles</vt:lpstr>
      </vt:variant>
      <vt:variant>
        <vt:i4>44</vt:i4>
      </vt:variant>
    </vt:vector>
  </HeadingPairs>
  <TitlesOfParts>
    <vt:vector size="54" baseType="lpstr">
      <vt:lpstr>Arial</vt:lpstr>
      <vt:lpstr>BacktalkSerif BTN</vt:lpstr>
      <vt:lpstr>Calibri</vt:lpstr>
      <vt:lpstr>Calibri Light</vt:lpstr>
      <vt:lpstr>Gill Sans MT</vt:lpstr>
      <vt:lpstr>Open Sans</vt:lpstr>
      <vt:lpstr>Verdana</vt:lpstr>
      <vt:lpstr>Office Theme</vt:lpstr>
      <vt:lpstr>1_Office Theme</vt:lpstr>
      <vt:lpstr>2_Office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You will need to forward a CV to your employer in advance of you starting your Work Experience.  What is a CV?        </vt:lpstr>
      <vt:lpstr>PowerPoint Presentation</vt:lpstr>
      <vt:lpstr>PowerPoint Presentation</vt:lpstr>
      <vt:lpstr>PowerPoint Presentation</vt:lpstr>
      <vt:lpstr>PowerPoint Presentation</vt:lpstr>
      <vt:lpstr>Writing your CV</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Ulverston Victoria High School</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Samuel Graham</dc:creator>
  <cp:lastModifiedBy>J Adams</cp:lastModifiedBy>
  <cp:revision>77</cp:revision>
  <cp:lastPrinted>2021-11-24T09:07:32Z</cp:lastPrinted>
  <dcterms:created xsi:type="dcterms:W3CDTF">2014-01-16T10:54:40Z</dcterms:created>
  <dcterms:modified xsi:type="dcterms:W3CDTF">2022-02-28T15:28:56Z</dcterms:modified>
</cp:coreProperties>
</file>