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86" r:id="rId3"/>
    <p:sldId id="258" r:id="rId4"/>
    <p:sldId id="291" r:id="rId5"/>
    <p:sldId id="292" r:id="rId6"/>
    <p:sldId id="261" r:id="rId7"/>
    <p:sldId id="281" r:id="rId8"/>
    <p:sldId id="280" r:id="rId9"/>
    <p:sldId id="293" r:id="rId10"/>
    <p:sldId id="287" r:id="rId11"/>
    <p:sldId id="294" r:id="rId12"/>
    <p:sldId id="277" r:id="rId13"/>
    <p:sldId id="278" r:id="rId14"/>
    <p:sldId id="279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0BBAB-D3DC-4906-A053-6ACF53D7852E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F633-D480-42B2-83AE-17A621F1F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7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they name </a:t>
            </a:r>
            <a:r>
              <a:rPr lang="en-GB" baseline="0" dirty="0"/>
              <a:t> 2 </a:t>
            </a:r>
            <a:r>
              <a:rPr lang="en-GB" dirty="0"/>
              <a:t>Cumbrian businesses for each sector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4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8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2 Sisters (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Cavrays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) – Looking for entrepreneurial staff to drive change and new ideas to become a leader in the food industry – if want a career in Food Manufacturing. </a:t>
            </a: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BAE, Barrow – employ 5,200 staff</a:t>
            </a: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Sellafield – 9,800 staff – largest ‘private’ employer in the county</a:t>
            </a: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Nestle – 8,000 people over 20 sites including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Dalston</a:t>
            </a:r>
            <a:r>
              <a:rPr lang="en-GB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(cappuccino &amp; Coffee Mate products)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York, Halifax (Polo, Quality Street &amp;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Kitkat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), Liverpool. Brands include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Kitkat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(chocolate) &amp; Purina – pet food so jobs can include Vet Advisers, Sales Assistants, Shift Engineers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Pirelli – 5</a:t>
            </a:r>
            <a:r>
              <a:rPr lang="en-GB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largest tyre manufacturer in the world. In Carlisle Pirelli make tyres for Audi, Jaguar Land Rover, Mercedes, Porsche &amp; Volvo. Currently expanding</a:t>
            </a:r>
          </a:p>
          <a:p>
            <a:pPr defTabSz="1110925">
              <a:defRPr/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Innovia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Wigton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– Produce polypropylene and cellulose films – think £5 and £10 notes, Quality Street wrappers – made of paper to look like plastic – fully biodegradable</a:t>
            </a: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Crown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Bevcan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– Metal Box – employ 335 and produce 1,400 can per minute for beer,</a:t>
            </a:r>
            <a:r>
              <a:rPr lang="en-GB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cider and soft drinks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Pladis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– formerly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McVities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– In Carlisle make ginger nuts, fruit shortcake and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Carrs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Table Water biscuits</a:t>
            </a: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Asda – 180,000 employees known as ‘colleagues’ in stores, HR and distribution centres</a:t>
            </a: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Heinz – factory in Kendal – Baby foods</a:t>
            </a: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NHS – one of the largest employer in Cumbria – has over 350 different job roles including psychiatrists, physiotherapists,</a:t>
            </a:r>
            <a:r>
              <a:rPr lang="en-GB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HR staff, cleaners, porters, doctors, dentists, nurses</a:t>
            </a:r>
          </a:p>
          <a:p>
            <a:pPr defTabSz="1110925">
              <a:defRPr/>
            </a:pPr>
            <a:r>
              <a:rPr lang="en-GB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Cumbria County Council – largest employer in Cumbria – includes schools, libraries, youth services, social services, highway maintenance, waste disposal, emergency planning, consumer protection, town &amp; country planning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10925"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Many of these firms are local, national and international – need to do your research.</a:t>
            </a:r>
          </a:p>
          <a:p>
            <a:pPr defTabSz="1110925"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56F7A-9DBD-4FC0-A7F4-16A6FAE65E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each sector ad give info</a:t>
            </a:r>
            <a:r>
              <a:rPr lang="en-GB" baseline="0" dirty="0"/>
              <a:t> about Cumbria current labour market picture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F633-D480-42B2-83AE-17A621F1F8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5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4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5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4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A9632-AEF8-5940-9056-3108D4CFD2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1847589"/>
            <a:ext cx="10058401" cy="4261472"/>
          </a:xfrm>
        </p:spPr>
        <p:txBody>
          <a:bodyPr/>
          <a:lstStyle>
            <a:lvl1pPr>
              <a:buClr>
                <a:srgbClr val="ED6E4F"/>
              </a:buClr>
              <a:defRPr/>
            </a:lvl1pPr>
            <a:lvl2pPr>
              <a:buClr>
                <a:srgbClr val="ED6E4F"/>
              </a:buClr>
              <a:defRPr/>
            </a:lvl2pPr>
            <a:lvl3pPr>
              <a:buClr>
                <a:srgbClr val="ED6E4F"/>
              </a:buClr>
              <a:defRPr/>
            </a:lvl3pPr>
            <a:lvl4pPr>
              <a:buClr>
                <a:srgbClr val="ED6E4F"/>
              </a:buClr>
              <a:defRPr/>
            </a:lvl4pPr>
            <a:lvl5pPr>
              <a:buClr>
                <a:srgbClr val="ED6E4F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D82AA2-5FCB-CA44-9636-9F3382B3046E}"/>
              </a:ext>
            </a:extLst>
          </p:cNvPr>
          <p:cNvCxnSpPr/>
          <p:nvPr userDrawn="1"/>
        </p:nvCxnSpPr>
        <p:spPr>
          <a:xfrm>
            <a:off x="456148" y="155917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6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6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4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0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1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C44E-650B-452A-9FD8-749E9D0B6B1D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8645-D59B-4D41-B68C-C50AE0312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google.co.uk/url?url=http://www.bedfactorydirect.co.uk/sealy-memory-support-divan-bed&amp;rct=j&amp;frm=1&amp;q=&amp;esrc=s&amp;sa=U&amp;ved=0ahUKEwj7pLmSitzWAhVBbFAKHfS1B4sQwW4IGDAB&amp;usg=AOvVaw0oWq63aBWw0gJHNlqapCEP" TargetMode="External"/><Relationship Id="rId18" Type="http://schemas.openxmlformats.org/officeDocument/2006/relationships/image" Target="../media/image29.jpeg"/><Relationship Id="rId26" Type="http://schemas.openxmlformats.org/officeDocument/2006/relationships/image" Target="../media/image35.png"/><Relationship Id="rId3" Type="http://schemas.openxmlformats.org/officeDocument/2006/relationships/hyperlink" Target="https://www.google.co.uk/url?url=https://www.flickr.com/photos/nestle/5537492450&amp;rct=j&amp;frm=1&amp;q=&amp;esrc=s&amp;sa=U&amp;ved=0ahUKEwiS2KyLiNzWAhWBKVAKHRObDegQwW4IJDAH&amp;usg=AOvVaw1n6QfqP9ebwvd_VScAsKjf" TargetMode="External"/><Relationship Id="rId21" Type="http://schemas.openxmlformats.org/officeDocument/2006/relationships/hyperlink" Target="http://www.google.co.uk/url?url=http://1000logos.net/heinz-logo/&amp;rct=j&amp;frm=1&amp;q=&amp;esrc=s&amp;sa=U&amp;ved=0ahUKEwj3-d6Ui9zWAhVFb1AKHQZcD5MQwW4IHDAD&amp;usg=AOvVaw2Dk46gUa4G9mKSfw36sFoy" TargetMode="External"/><Relationship Id="rId7" Type="http://schemas.openxmlformats.org/officeDocument/2006/relationships/hyperlink" Target="https://www.google.co.uk/url?url=https://au.gradconnection.com/employers/bae-systems/&amp;rct=j&amp;frm=1&amp;q=&amp;esrc=s&amp;sa=U&amp;ved=0ahUKEwiFr_K0iNzWAhWDY1AKHSirCWMQwW4IHjAE&amp;usg=AOvVaw03PG9YQo0Ki12YnBAe9dTL" TargetMode="External"/><Relationship Id="rId12" Type="http://schemas.openxmlformats.org/officeDocument/2006/relationships/image" Target="../media/image26.jpeg"/><Relationship Id="rId17" Type="http://schemas.openxmlformats.org/officeDocument/2006/relationships/hyperlink" Target="https://www.google.co.uk/url?url=https://www.indeed.com/cmp/Crown-Cork-%26-Seal/jobs&amp;rct=j&amp;frm=1&amp;q=&amp;esrc=s&amp;sa=U&amp;ved=0ahUKEwicisLVitzWAhXRKlAKHZhGAmwQwW4IFjAA&amp;usg=AOvVaw28qNgi3HTmWXSaSQiPDaEK" TargetMode="External"/><Relationship Id="rId25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https://www.google.co.uk/url?url=https://peopleshistorynhs.org/museumobjects/nhs-logo/&amp;rct=j&amp;frm=1&amp;q=&amp;esrc=s&amp;sa=U&amp;ved=0ahUKEwiXvo75idzWAhUPKFAKHdsEDkQQwW4IGjAC&amp;usg=AOvVaw3znx4OVzMHjK7bHp2K6p2O" TargetMode="External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hyperlink" Target="https://www.google.co.uk/url?url=https://commons.wikimedia.org/wiki/File:Logo_Pirelli.svg&amp;rct=j&amp;frm=1&amp;q=&amp;esrc=s&amp;sa=U&amp;ved=0ahUKEwjOl8ioiNzWAhUGJVAKHW6DAs0QwW4IGDAB&amp;usg=AOvVaw2N7F-weHLSsHl040TXX1rt" TargetMode="External"/><Relationship Id="rId15" Type="http://schemas.openxmlformats.org/officeDocument/2006/relationships/hyperlink" Target="http://www.google.co.uk/url?url=http://www.labelsandlabeling.com/news/latest/innovia-sells-cellophane-futamura-chemicals-effort-strengthen-focus-films&amp;rct=j&amp;frm=1&amp;q=&amp;esrc=s&amp;sa=U&amp;ved=0ahUKEwjmzJ67itzWAhUDb1AKHTGkCPgQwW4IFjAA&amp;usg=AOvVaw0-jqpOoY2VMkBV20EqkNqo" TargetMode="External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25.jpeg"/><Relationship Id="rId19" Type="http://schemas.openxmlformats.org/officeDocument/2006/relationships/hyperlink" Target="http://www.google.co.uk/url?url=http://www.unitedbiscuits.com/news/worlds-best-loved-biscuit-and-confectionery-brands-unite-to-form-new-global-business/&amp;rct=j&amp;frm=1&amp;q=&amp;esrc=s&amp;sa=U&amp;ved=0ahUKEwjLk63xitzWAhXNKVAKHVAuC6kQwW4IGDAB&amp;usg=AOvVaw3qppRfyDPyqkLk1lz0-5OW" TargetMode="External"/><Relationship Id="rId31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hyperlink" Target="https://www.google.co.uk/url?url=https://en.wikipedia.org/wiki/2_Sisters_Food_Group&amp;rct=j&amp;frm=1&amp;q=&amp;esrc=s&amp;sa=U&amp;ved=0ahUKEwjBo9jpiNzWAhUIbFAKHffUCKsQwW4IFjAA&amp;usg=AOvVaw2nXaqvLGeuD63gKonr0J74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366" y="2859484"/>
            <a:ext cx="9005455" cy="1650671"/>
          </a:xfrm>
          <a:solidFill>
            <a:srgbClr val="009999"/>
          </a:solidFill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Cumbria  Labour Market Information </a:t>
            </a:r>
          </a:p>
          <a:p>
            <a:r>
              <a:rPr lang="en-GB" sz="4000" dirty="0">
                <a:solidFill>
                  <a:schemeClr val="bg1"/>
                </a:solidFill>
              </a:rPr>
              <a:t>Activity for Key Stage 4&amp;5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84" y="794638"/>
            <a:ext cx="8409432" cy="1563624"/>
          </a:xfrm>
          <a:prstGeom prst="rect">
            <a:avLst/>
          </a:prstGeom>
        </p:spPr>
      </p:pic>
      <p:pic>
        <p:nvPicPr>
          <p:cNvPr id="6" name="Picture 5" descr="C:\Users\tatej1\AppData\Local\Microsoft\Windows\INetCache\Content.Word\LOGO OPTIONS_Careers-yellow blue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06" y="5011377"/>
            <a:ext cx="2149433" cy="1954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11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0551" y="1077419"/>
            <a:ext cx="9366325" cy="524410"/>
          </a:xfrm>
        </p:spPr>
        <p:txBody>
          <a:bodyPr>
            <a:normAutofit fontScale="90000"/>
          </a:bodyPr>
          <a:lstStyle/>
          <a:p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in Cumbria</a:t>
            </a: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8341" y="4482265"/>
            <a:ext cx="8596313" cy="1571625"/>
          </a:xfrm>
        </p:spPr>
        <p:txBody>
          <a:bodyPr/>
          <a:lstStyle/>
          <a:p>
            <a:pPr defTabSz="944097">
              <a:buFont typeface="Wingdings" panose="05000000000000000000" pitchFamily="2" charset="2"/>
              <a:buChar char="Ø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34" indent="-354034" defTabSz="944097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nestle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0" y="1689457"/>
            <a:ext cx="1862812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relli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45" y="1892296"/>
            <a:ext cx="1735038" cy="6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ae systems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63" y="1967241"/>
            <a:ext cx="1985812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2 sisters 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7" y="2918665"/>
            <a:ext cx="1859965" cy="9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nhs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6" y="3109537"/>
            <a:ext cx="13906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ealy beds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67" y="2954430"/>
            <a:ext cx="1419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innovia logo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28" y="5480546"/>
            <a:ext cx="2167651" cy="11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rown cork logo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74" y="4390496"/>
            <a:ext cx="1808417" cy="6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pladis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94" y="4215565"/>
            <a:ext cx="1428750" cy="13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heinz logo 2017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818" y="4361878"/>
            <a:ext cx="1428750" cy="10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21" y="5218850"/>
            <a:ext cx="1499613" cy="92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83" y="5304712"/>
            <a:ext cx="1416853" cy="1273575"/>
          </a:xfrm>
          <a:prstGeom prst="rect">
            <a:avLst/>
          </a:prstGeom>
        </p:spPr>
      </p:pic>
      <p:pic>
        <p:nvPicPr>
          <p:cNvPr id="7" name="Picture 2" descr="Image result for story construction cumbria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72" y="1289869"/>
            <a:ext cx="1149081" cy="1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4601" y="5753141"/>
            <a:ext cx="2676525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87136" y="1622180"/>
            <a:ext cx="1017922" cy="10179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8"/>
          <a:srcRect l="8518" t="37127" r="2249" b="31808"/>
          <a:stretch/>
        </p:blipFill>
        <p:spPr>
          <a:xfrm>
            <a:off x="7148563" y="1372019"/>
            <a:ext cx="2085816" cy="573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54224" y="3296544"/>
            <a:ext cx="2340844" cy="429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79007" y="2915383"/>
            <a:ext cx="1255647" cy="1329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4975" y="4222033"/>
            <a:ext cx="2190460" cy="1109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85324" y="4215565"/>
            <a:ext cx="2048994" cy="5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156A18E-1F46-B540-9CCE-6F592B45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921" y="2239617"/>
            <a:ext cx="1929293" cy="1271425"/>
          </a:xfrm>
          <a:prstGeom prst="rect">
            <a:avLst/>
          </a:prstGeom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25730" y="3607597"/>
            <a:ext cx="1886400" cy="540000"/>
          </a:xfrm>
          <a:prstGeom prst="rect">
            <a:avLst/>
          </a:prstGeom>
          <a:solidFill>
            <a:srgbClr val="E8B46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Health Care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045199" y="3607598"/>
            <a:ext cx="1886400" cy="539999"/>
          </a:xfrm>
          <a:prstGeom prst="rect">
            <a:avLst/>
          </a:prstGeom>
          <a:solidFill>
            <a:srgbClr val="ED6E4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kumimoji="0" lang="en-US" altLang="en-US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173280" y="3607597"/>
            <a:ext cx="1886400" cy="540000"/>
          </a:xfrm>
          <a:prstGeom prst="rect">
            <a:avLst/>
          </a:prstGeom>
          <a:solidFill>
            <a:srgbClr val="E8B46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Manufacturing</a:t>
            </a:r>
            <a:r>
              <a:rPr kumimoji="0" lang="en-US" altLang="en-US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298970" y="3607597"/>
            <a:ext cx="1886400" cy="540000"/>
          </a:xfrm>
          <a:prstGeom prst="rect">
            <a:avLst/>
          </a:prstGeom>
          <a:solidFill>
            <a:srgbClr val="ED6E4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&amp; Clean Energy</a:t>
            </a:r>
            <a:r>
              <a:rPr kumimoji="0" lang="en-US" altLang="en-US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900D3-BBB5-7B4B-98CF-7896BB2A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top 10 Growth Areas/Sectors in Cumbria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8FF259E3-3647-9142-8C0F-27ED7C9D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894" y="3626361"/>
            <a:ext cx="1886400" cy="540000"/>
          </a:xfrm>
          <a:prstGeom prst="rect">
            <a:avLst/>
          </a:prstGeom>
          <a:solidFill>
            <a:srgbClr val="E8B46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70F60D31-626B-CD46-873A-7C2EC1EAD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82" y="5731550"/>
            <a:ext cx="1886400" cy="540000"/>
          </a:xfrm>
          <a:prstGeom prst="rect">
            <a:avLst/>
          </a:prstGeom>
          <a:solidFill>
            <a:srgbClr val="ED6E4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Tourism &amp; The Visitor Economy 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EC00F995-E6C2-B647-8B32-530CB8B84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198" y="5731550"/>
            <a:ext cx="1886400" cy="540000"/>
          </a:xfrm>
          <a:prstGeom prst="rect">
            <a:avLst/>
          </a:prstGeom>
          <a:solidFill>
            <a:srgbClr val="E8B46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&amp; Logistics 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2F31361F-B5C6-FC48-9D99-07CDBD4C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226" y="5731550"/>
            <a:ext cx="1886400" cy="540000"/>
          </a:xfrm>
          <a:prstGeom prst="rect">
            <a:avLst/>
          </a:prstGeom>
          <a:solidFill>
            <a:srgbClr val="ED6E4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Services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B7A55A2A-2B88-544A-8C26-3C00700A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868" y="5731550"/>
            <a:ext cx="1886400" cy="540000"/>
          </a:xfrm>
          <a:prstGeom prst="rect">
            <a:avLst/>
          </a:prstGeom>
          <a:solidFill>
            <a:srgbClr val="E8B46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&amp; Cultural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47C9EAC0-C18D-1B4C-A6FE-581DF941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678" y="5731550"/>
            <a:ext cx="1886400" cy="540000"/>
          </a:xfrm>
          <a:prstGeom prst="rect">
            <a:avLst/>
          </a:prstGeom>
          <a:solidFill>
            <a:srgbClr val="ED6E4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Rural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2BD508-FF4D-3F4F-A430-CED147F8F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80" y="2530262"/>
            <a:ext cx="1463384" cy="8215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A068D2-A73E-D44A-A04F-287FC389C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755" y="4437481"/>
            <a:ext cx="1815718" cy="9205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F848E2-081D-8349-BBCC-EC3F15792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797" y="4331718"/>
            <a:ext cx="1129032" cy="11948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08EC0B-FA82-F041-B34F-37169F3BB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802" y="4413632"/>
            <a:ext cx="1732395" cy="3850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1B7BB9-7CCF-2E42-94A0-395F44D15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4277" y="5035826"/>
            <a:ext cx="1690983" cy="5171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32ADF9-A94B-6E40-8432-3A9DF06A1583}"/>
              </a:ext>
            </a:extLst>
          </p:cNvPr>
          <p:cNvGrpSpPr/>
          <p:nvPr/>
        </p:nvGrpSpPr>
        <p:grpSpPr>
          <a:xfrm>
            <a:off x="5207977" y="1942596"/>
            <a:ext cx="1852587" cy="1544562"/>
            <a:chOff x="5086302" y="1680303"/>
            <a:chExt cx="2230771" cy="18598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9346AAD-6582-3343-B38F-4BB5598D2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34999" y="1680303"/>
              <a:ext cx="1186395" cy="61459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1DBD520-65C2-274D-B527-426E7F1D1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5262" y="1742057"/>
              <a:ext cx="925067" cy="45798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B0D7DC-CD9B-EA4D-9327-5E343EE70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81118" y="2267788"/>
              <a:ext cx="1084006" cy="39418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2E12481-56F7-6640-80DC-2BFA690DC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86302" y="2635821"/>
              <a:ext cx="1235092" cy="55864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DC8FEF0-8C16-F745-8A74-E95A083EE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91216" y="2230051"/>
              <a:ext cx="737931" cy="37575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E75B492-55C4-DB4D-AA0F-D1D9F67A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15164" y="2693228"/>
              <a:ext cx="745261" cy="56766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0FB146C-6103-4F44-8E8C-7405FD74F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81118" y="3167003"/>
              <a:ext cx="937413" cy="3683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B662B1B-5FE6-7F46-B904-6483ABCB1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14428" t="21873" r="9112" b="32396"/>
            <a:stretch/>
          </p:blipFill>
          <p:spPr>
            <a:xfrm>
              <a:off x="6085039" y="3155159"/>
              <a:ext cx="1232034" cy="385010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CFB4E1B0-8580-214A-98BD-14E5030944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2745" y="2123908"/>
            <a:ext cx="1414395" cy="12741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11B704-D710-0049-9BC3-82D0BE69D3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87756" y="2255137"/>
            <a:ext cx="1152244" cy="11461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45010D1-B4B3-2949-82F2-858C5A7890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83473" y="4269343"/>
            <a:ext cx="789883" cy="79464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7E84815-C2E6-7744-99E3-40060F85B7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6348" y="5167861"/>
            <a:ext cx="1686525" cy="4270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E61B59C-FBD1-AB4B-87E3-FB814F1F548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69739" y="4988285"/>
            <a:ext cx="1553612" cy="4270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787566-121C-7342-9C2D-8390CDEEF405}"/>
              </a:ext>
            </a:extLst>
          </p:cNvPr>
          <p:cNvCxnSpPr/>
          <p:nvPr/>
        </p:nvCxnSpPr>
        <p:spPr>
          <a:xfrm>
            <a:off x="925730" y="4269343"/>
            <a:ext cx="103813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80E363-C59B-DD4D-A7D4-C3F0F7293A24}"/>
              </a:ext>
            </a:extLst>
          </p:cNvPr>
          <p:cNvCxnSpPr/>
          <p:nvPr/>
        </p:nvCxnSpPr>
        <p:spPr>
          <a:xfrm>
            <a:off x="2912678" y="1798770"/>
            <a:ext cx="0" cy="44727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B07F3A3-B840-B242-B937-53553E540BED}"/>
              </a:ext>
            </a:extLst>
          </p:cNvPr>
          <p:cNvCxnSpPr/>
          <p:nvPr/>
        </p:nvCxnSpPr>
        <p:spPr>
          <a:xfrm>
            <a:off x="5033026" y="1798770"/>
            <a:ext cx="0" cy="44727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6848BB-E4A4-9243-A072-D53EE88FCEF9}"/>
              </a:ext>
            </a:extLst>
          </p:cNvPr>
          <p:cNvCxnSpPr/>
          <p:nvPr/>
        </p:nvCxnSpPr>
        <p:spPr>
          <a:xfrm>
            <a:off x="7166626" y="1798770"/>
            <a:ext cx="0" cy="44727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769968-0313-3E4B-9A24-76E35753BBED}"/>
              </a:ext>
            </a:extLst>
          </p:cNvPr>
          <p:cNvCxnSpPr/>
          <p:nvPr/>
        </p:nvCxnSpPr>
        <p:spPr>
          <a:xfrm>
            <a:off x="9286974" y="1798770"/>
            <a:ext cx="0" cy="44727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3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056" t="8701" r="7831" b="12516"/>
          <a:stretch/>
        </p:blipFill>
        <p:spPr bwMode="auto">
          <a:xfrm>
            <a:off x="285135" y="973394"/>
            <a:ext cx="11493910" cy="448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3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9999"/>
                </a:solidFill>
              </a:rPr>
              <a:t>What do you need to know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9319"/>
            <a:ext cx="5181600" cy="4351338"/>
          </a:xfrm>
          <a:solidFill>
            <a:srgbClr val="009999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Routes into the sectors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Skills &amp; experience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Salary range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Progression opportunities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Local opportunities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Regional opportunities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National Opportunities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International opportunities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9319"/>
            <a:ext cx="5181600" cy="4351338"/>
          </a:xfrm>
          <a:solidFill>
            <a:srgbClr val="009999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Could you be your own boss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Where should I look to find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What is the work place culture of the company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C:\Users\tatej1\AppData\Local\Microsoft\Windows\INetCache\Content.Word\LOGO OPTIONS_Careers-yellow blue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59" y="5462442"/>
            <a:ext cx="1531917" cy="142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8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035" t="11829" r="5053" b="15502"/>
          <a:stretch/>
        </p:blipFill>
        <p:spPr bwMode="auto">
          <a:xfrm>
            <a:off x="551933" y="385916"/>
            <a:ext cx="11484077" cy="6086168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575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Basin College: Career and Advising Center - Career Pathway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" y="17820"/>
            <a:ext cx="2733368" cy="1451282"/>
          </a:xfrm>
          <a:prstGeom prst="rect">
            <a:avLst/>
          </a:prstGeom>
        </p:spPr>
      </p:pic>
      <p:pic>
        <p:nvPicPr>
          <p:cNvPr id="4" name="Picture 3" descr="Spotlight on careers: Research Manager | Psychology@L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7" y="4306529"/>
            <a:ext cx="3622626" cy="2320413"/>
          </a:xfrm>
          <a:prstGeom prst="rect">
            <a:avLst/>
          </a:prstGeom>
        </p:spPr>
      </p:pic>
      <p:pic>
        <p:nvPicPr>
          <p:cNvPr id="5" name="Picture 4" descr="Illustration vector of various careers and professions | Free vector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4" y="1630152"/>
            <a:ext cx="3447657" cy="3217729"/>
          </a:xfrm>
          <a:prstGeom prst="rect">
            <a:avLst/>
          </a:prstGeom>
        </p:spPr>
      </p:pic>
      <p:pic>
        <p:nvPicPr>
          <p:cNvPr id="6" name="Picture 5" descr="Careers in Retail | Retail Manageme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29" y="1833507"/>
            <a:ext cx="4188542" cy="2643085"/>
          </a:xfrm>
          <a:prstGeom prst="rect">
            <a:avLst/>
          </a:prstGeom>
        </p:spPr>
      </p:pic>
      <p:pic>
        <p:nvPicPr>
          <p:cNvPr id="7" name="Picture 6" descr="Career Management - Tablet 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25" y="1956461"/>
            <a:ext cx="3324532" cy="2216355"/>
          </a:xfrm>
          <a:prstGeom prst="rect">
            <a:avLst/>
          </a:prstGeom>
        </p:spPr>
      </p:pic>
      <p:pic>
        <p:nvPicPr>
          <p:cNvPr id="8" name="Picture 7" descr="Explainer: when should children start to think about their careers?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86" y="17820"/>
            <a:ext cx="3533371" cy="1740628"/>
          </a:xfrm>
          <a:prstGeom prst="rect">
            <a:avLst/>
          </a:prstGeom>
        </p:spPr>
      </p:pic>
      <p:pic>
        <p:nvPicPr>
          <p:cNvPr id="9" name="Picture 8" descr="How to Launch Your Career Successfully? 5 Best Tips for Students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49" y="17820"/>
            <a:ext cx="5348748" cy="1677345"/>
          </a:xfrm>
          <a:prstGeom prst="rect">
            <a:avLst/>
          </a:prstGeom>
        </p:spPr>
      </p:pic>
      <p:pic>
        <p:nvPicPr>
          <p:cNvPr id="11" name="Picture 10" descr="Getting more women into technology careers. Now. | Pursuit by The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12" y="4847881"/>
            <a:ext cx="3016775" cy="1583807"/>
          </a:xfrm>
          <a:prstGeom prst="rect">
            <a:avLst/>
          </a:prstGeom>
        </p:spPr>
      </p:pic>
      <p:pic>
        <p:nvPicPr>
          <p:cNvPr id="12" name="Picture 11" descr="C:\Users\tatej1\AppData\Local\Microsoft\Windows\INetCache\Content.Word\LOGO OPTIONS_Careers-yellow blue logo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6" y="5018077"/>
            <a:ext cx="2114628" cy="1962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86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009999"/>
                </a:solidFill>
              </a:rPr>
              <a:t>Aims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1587"/>
            <a:ext cx="10515600" cy="3893574"/>
          </a:xfrm>
          <a:solidFill>
            <a:srgbClr val="009999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000" dirty="0">
                <a:solidFill>
                  <a:schemeClr val="bg1"/>
                </a:solidFill>
              </a:rPr>
              <a:t>To develop your understanding of the labour market in Cumbria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>
                <a:solidFill>
                  <a:schemeClr val="bg1"/>
                </a:solidFill>
              </a:rPr>
              <a:t>To identify the growth areas in Cumbria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>
                <a:solidFill>
                  <a:schemeClr val="bg1"/>
                </a:solidFill>
              </a:rPr>
              <a:t>To match the Cumbria employers to the growth sectors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C:\Users\tatej1\AppData\Local\Microsoft\Windows\INetCache\Content.Word\LOGO OPTIONS_Careers-yellow blue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05" y="5481545"/>
            <a:ext cx="1531917" cy="142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74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9999"/>
                </a:solidFill>
              </a:rPr>
              <a:t>Labour Market Information – What is it 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7119" t="19656" r="5599" b="9709"/>
          <a:stretch/>
        </p:blipFill>
        <p:spPr bwMode="auto">
          <a:xfrm>
            <a:off x="1316582" y="1825625"/>
            <a:ext cx="9558836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99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365125"/>
            <a:ext cx="8229600" cy="1325563"/>
          </a:xfrm>
          <a:solidFill>
            <a:srgbClr val="009999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What is the “labour market”?</a:t>
            </a:r>
            <a:br>
              <a:rPr lang="en-GB" sz="3600" dirty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Labour market information can tell you: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en-GB" dirty="0"/>
              <a:t>The number of people in certain types of jobs.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en-GB" dirty="0"/>
              <a:t>Which industries are recruiting and where they are located.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en-GB" dirty="0"/>
              <a:t>What jobs and skills employers are looking for.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en-GB" dirty="0"/>
              <a:t>Growing or declining job areas and general employment trends.</a:t>
            </a:r>
          </a:p>
          <a:p>
            <a:pPr marL="0" indent="0" fontAlgn="base">
              <a:buNone/>
            </a:pPr>
            <a:br>
              <a:rPr lang="en-GB" dirty="0"/>
            </a:br>
            <a:r>
              <a:rPr lang="en-GB" dirty="0"/>
              <a:t>When thinking about career ideas it is useful to consider what is happening in the labour market and to have ‘back up’ ideas.</a:t>
            </a:r>
          </a:p>
          <a:p>
            <a:endParaRPr lang="en-GB" dirty="0"/>
          </a:p>
        </p:txBody>
      </p:sp>
      <p:pic>
        <p:nvPicPr>
          <p:cNvPr id="5" name="Picture 4" descr="C:\Users\tatej1\AppData\Local\Microsoft\Windows\INetCache\Content.Word\LOGO OPTIONS_Careers-yellow blue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1" y="5462442"/>
            <a:ext cx="1531917" cy="142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12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033" y="609600"/>
            <a:ext cx="9427751" cy="1348509"/>
          </a:xfrm>
          <a:solidFill>
            <a:srgbClr val="00999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Why do I need to know about that?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5926" y="2184416"/>
            <a:ext cx="38862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Knowing certain information  makes decision making easier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answers questions such as:-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Will I need to go to university?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much will I earn?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would I do each day?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54" y="2291052"/>
            <a:ext cx="3886200" cy="3297197"/>
          </a:xfrm>
        </p:spPr>
      </p:pic>
      <p:pic>
        <p:nvPicPr>
          <p:cNvPr id="7" name="Picture 6" descr="C:\Users\tatej1\AppData\Local\Microsoft\Windows\INetCache\Content.Word\LOGO OPTIONS_Careers-yellow blue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84" y="5514376"/>
            <a:ext cx="1531917" cy="142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77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9999"/>
                </a:solidFill>
              </a:rPr>
              <a:t>Demand versus Supply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9999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Prices change according to the demand for goods.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   This is the same in the jobs market –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Some skills and qualifications are in demand so employers will pay people more who have these.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Some skills and qualifications are not needed as much anymore so demand  is reduced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This is called </a:t>
            </a:r>
            <a:r>
              <a:rPr lang="en-GB" b="1" u="sng" dirty="0">
                <a:solidFill>
                  <a:schemeClr val="bg1"/>
                </a:solidFill>
              </a:rPr>
              <a:t>Supply and Demand </a:t>
            </a:r>
            <a:r>
              <a:rPr lang="en-GB" dirty="0">
                <a:solidFill>
                  <a:schemeClr val="bg1"/>
                </a:solidFill>
              </a:rPr>
              <a:t>and this has a big impact on the jobs market.</a:t>
            </a:r>
            <a:endParaRPr lang="en-GB" dirty="0"/>
          </a:p>
        </p:txBody>
      </p:sp>
      <p:pic>
        <p:nvPicPr>
          <p:cNvPr id="4" name="Picture 3" descr="C:\Users\tatej1\AppData\Local\Microsoft\Windows\INetCache\Content.Word\LOGO OPTIONS_Careers-yellow blue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31" y="5597379"/>
            <a:ext cx="1531917" cy="142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73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009999"/>
                </a:solidFill>
              </a:rPr>
              <a:t>What about Cumbria?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Cumbria UK landscape with lake and mountains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4736" cy="2576052"/>
          </a:xfrm>
          <a:prstGeom prst="rect">
            <a:avLst/>
          </a:prstGeom>
        </p:spPr>
      </p:pic>
      <p:pic>
        <p:nvPicPr>
          <p:cNvPr id="5" name="Picture 4" descr="Free Stock photo of View from the scenic A591 at Legburthwait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90" y="104879"/>
            <a:ext cx="4630994" cy="2300748"/>
          </a:xfrm>
          <a:prstGeom prst="rect">
            <a:avLst/>
          </a:prstGeom>
        </p:spPr>
      </p:pic>
      <p:pic>
        <p:nvPicPr>
          <p:cNvPr id="6" name="Picture 5" descr="River Derwent looking towards the Borrowdale Fells. Cumbria. | Flick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39" y="0"/>
            <a:ext cx="3696929" cy="2466545"/>
          </a:xfrm>
          <a:prstGeom prst="rect">
            <a:avLst/>
          </a:prstGeom>
        </p:spPr>
      </p:pic>
      <p:pic>
        <p:nvPicPr>
          <p:cNvPr id="7" name="Picture 6" descr="Cumbria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37" y="3602038"/>
            <a:ext cx="4078765" cy="2447259"/>
          </a:xfrm>
          <a:prstGeom prst="rect">
            <a:avLst/>
          </a:prstGeom>
        </p:spPr>
      </p:pic>
      <p:pic>
        <p:nvPicPr>
          <p:cNvPr id="8" name="Picture 7" descr="Life in Northern Towns : Carlisle, Cumbr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9" y="3698415"/>
            <a:ext cx="2678471" cy="2678471"/>
          </a:xfrm>
          <a:prstGeom prst="rect">
            <a:avLst/>
          </a:prstGeom>
        </p:spPr>
      </p:pic>
      <p:pic>
        <p:nvPicPr>
          <p:cNvPr id="9" name="Picture 8" descr="Life in Northern Towns : Maryport, Cumbr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45" y="3509963"/>
            <a:ext cx="2917723" cy="29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4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10740" y="850737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Health Care </a:t>
            </a: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95102" y="337328"/>
            <a:ext cx="108017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sng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top 10 Growth</a:t>
            </a:r>
            <a:r>
              <a:rPr kumimoji="0" lang="en-GB" altLang="en-US" sz="2000" b="1" i="0" u="sng" strike="noStrike" cap="none" normalizeH="0" dirty="0">
                <a:ln>
                  <a:noFill/>
                </a:ln>
                <a:solidFill>
                  <a:srgbClr val="0099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Areas/Sectors in Cumbria</a:t>
            </a:r>
            <a:endParaRPr kumimoji="0" lang="en-GB" altLang="en-US" sz="2000" b="1" i="0" u="sng" strike="noStrike" cap="none" normalizeH="0" baseline="0" dirty="0">
              <a:ln>
                <a:noFill/>
              </a:ln>
              <a:solidFill>
                <a:srgbClr val="009999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045199" y="860258"/>
            <a:ext cx="1607488" cy="13385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Social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Care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074395" y="841216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Advanced Manufacturing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225346" y="860259"/>
            <a:ext cx="1920240" cy="25230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Nuclear &amp; Clean Energy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483835" y="829787"/>
            <a:ext cx="1920240" cy="25534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Construction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23924" y="4285454"/>
            <a:ext cx="1920240" cy="22474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Tourism &amp; The Visitor Economy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045198" y="4285453"/>
            <a:ext cx="1920240" cy="2324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Transport &amp; Logistics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111889" y="7102474"/>
            <a:ext cx="2351471" cy="155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400159" y="4285453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Creative &amp; Cultural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9483835" y="4285453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Rural 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" name="Picture 2" descr="Health Care Car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331772"/>
            <a:ext cx="1886100" cy="20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social  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91" y="1425908"/>
            <a:ext cx="1607489" cy="19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manufactu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888" y="1529557"/>
            <a:ext cx="1909352" cy="1853723"/>
          </a:xfrm>
          <a:prstGeom prst="rect">
            <a:avLst/>
          </a:prstGeom>
        </p:spPr>
      </p:pic>
      <p:pic>
        <p:nvPicPr>
          <p:cNvPr id="13326" name="Picture 14" descr="Image result for wind turb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80" y="1529557"/>
            <a:ext cx="1987206" cy="18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835" y="1482317"/>
            <a:ext cx="1948627" cy="194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24" y="5212080"/>
            <a:ext cx="1920240" cy="132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692" y="4927600"/>
            <a:ext cx="1903746" cy="1682195"/>
          </a:xfrm>
          <a:prstGeom prst="rect">
            <a:avLst/>
          </a:prstGeom>
        </p:spPr>
      </p:pic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244400" y="4285452"/>
            <a:ext cx="1920240" cy="2247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endParaRPr kumimoji="0" lang="en-US" altLang="en-US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6472" y="4927600"/>
            <a:ext cx="1891908" cy="1682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0159" y="4927600"/>
            <a:ext cx="1920240" cy="1682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3835" y="4927599"/>
            <a:ext cx="1948627" cy="16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10740" y="850737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Health Care </a:t>
            </a: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95102" y="337328"/>
            <a:ext cx="108017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top 10 Growth</a:t>
            </a:r>
            <a:r>
              <a:rPr kumimoji="0" lang="en-GB" altLang="en-US" sz="2000" b="1" i="0" u="sng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Areas/Sectors in Cumbria</a:t>
            </a:r>
            <a:endParaRPr kumimoji="0" lang="en-GB" altLang="en-US" sz="2000" b="1" i="0" u="sng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045199" y="860258"/>
            <a:ext cx="1607488" cy="2532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Social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Care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074395" y="841216"/>
            <a:ext cx="1920240" cy="2542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Advanced Manufacturing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225346" y="860259"/>
            <a:ext cx="1920240" cy="25230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Nuclear &amp; Clean Energy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483835" y="829787"/>
            <a:ext cx="1920240" cy="25534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Construction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23924" y="4285454"/>
            <a:ext cx="1920240" cy="22474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Tourism &amp; The Visitor Economy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045198" y="4285453"/>
            <a:ext cx="1920240" cy="2324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Transport &amp; Logistics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111889" y="7102474"/>
            <a:ext cx="2351471" cy="155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Professional Services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400159" y="4285453"/>
            <a:ext cx="1920240" cy="2324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Creative &amp; Cultural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9576657" y="4246996"/>
            <a:ext cx="1920240" cy="2324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Rural 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AutoShape 6" descr="Image result for manufactu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244400" y="4285452"/>
            <a:ext cx="1920240" cy="2324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u="sng" dirty="0">
                <a:latin typeface="Arial" panose="020B0604020202020204" pitchFamily="34" charset="0"/>
              </a:rPr>
              <a:t>Professional Services</a:t>
            </a:r>
            <a:endParaRPr kumimoji="0" lang="en-US" altLang="en-US" b="1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7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750</Words>
  <Application>Microsoft Office PowerPoint</Application>
  <PresentationFormat>Widescreen</PresentationFormat>
  <Paragraphs>96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Aims of the presentation</vt:lpstr>
      <vt:lpstr>Labour Market Information – What is it ?</vt:lpstr>
      <vt:lpstr>What is the “labour market”? </vt:lpstr>
      <vt:lpstr>Why do I need to know about that?</vt:lpstr>
      <vt:lpstr>Demand versus Supply </vt:lpstr>
      <vt:lpstr>What about Cumbria?</vt:lpstr>
      <vt:lpstr>PowerPoint Presentation</vt:lpstr>
      <vt:lpstr>PowerPoint Presentation</vt:lpstr>
      <vt:lpstr> Employers in Cumbria  </vt:lpstr>
      <vt:lpstr>The top 10 Growth Areas/Sectors in Cumbria</vt:lpstr>
      <vt:lpstr>PowerPoint Presentation</vt:lpstr>
      <vt:lpstr>What do you need to know ?</vt:lpstr>
      <vt:lpstr>PowerPoint Presentation</vt:lpstr>
      <vt:lpstr>PowerPoint Presentation</vt:lpstr>
    </vt:vector>
  </TitlesOfParts>
  <Company>Cumbria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Tate, Jo</dc:creator>
  <cp:lastModifiedBy>Dutton, Cath</cp:lastModifiedBy>
  <cp:revision>32</cp:revision>
  <dcterms:created xsi:type="dcterms:W3CDTF">2022-06-08T12:14:19Z</dcterms:created>
  <dcterms:modified xsi:type="dcterms:W3CDTF">2024-01-14T12:35:17Z</dcterms:modified>
</cp:coreProperties>
</file>