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1423" autoAdjust="0"/>
  </p:normalViewPr>
  <p:slideViewPr>
    <p:cSldViewPr snapToGrid="0">
      <p:cViewPr varScale="1">
        <p:scale>
          <a:sx n="61" d="100"/>
          <a:sy n="61" d="100"/>
        </p:scale>
        <p:origin x="14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153831-341E-44E6-94E2-F9B291CC9BD5}" type="datetimeFigureOut">
              <a:rPr lang="en-GB" smtClean="0"/>
              <a:t>22/02/2024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35837-A40E-4610-80D3-DA823F0C34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0771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5837-A40E-4610-80D3-DA823F0C346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5422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8263-B048-4E7F-8EAC-E572AE955F15}" type="datetimeFigureOut">
              <a:rPr lang="en-GB" smtClean="0"/>
              <a:t>22/02/2024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93772-9B8A-4628-9247-A126D23F9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76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8263-B048-4E7F-8EAC-E572AE955F15}" type="datetimeFigureOut">
              <a:rPr lang="en-GB" smtClean="0"/>
              <a:t>22/02/2024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93772-9B8A-4628-9247-A126D23F9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932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8263-B048-4E7F-8EAC-E572AE955F15}" type="datetimeFigureOut">
              <a:rPr lang="en-GB" smtClean="0"/>
              <a:t>22/02/2024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93772-9B8A-4628-9247-A126D23F9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6409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8263-B048-4E7F-8EAC-E572AE955F15}" type="datetimeFigureOut">
              <a:rPr lang="en-GB" smtClean="0"/>
              <a:t>22/02/2024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93772-9B8A-4628-9247-A126D23F9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7937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8263-B048-4E7F-8EAC-E572AE955F15}" type="datetimeFigureOut">
              <a:rPr lang="en-GB" smtClean="0"/>
              <a:t>22/02/2024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93772-9B8A-4628-9247-A126D23F9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694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8263-B048-4E7F-8EAC-E572AE955F15}" type="datetimeFigureOut">
              <a:rPr lang="en-GB" smtClean="0"/>
              <a:t>22/02/2024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93772-9B8A-4628-9247-A126D23F9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298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8263-B048-4E7F-8EAC-E572AE955F15}" type="datetimeFigureOut">
              <a:rPr lang="en-GB" smtClean="0"/>
              <a:t>22/02/2024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93772-9B8A-4628-9247-A126D23F9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574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8263-B048-4E7F-8EAC-E572AE955F15}" type="datetimeFigureOut">
              <a:rPr lang="en-GB" smtClean="0"/>
              <a:t>22/02/2024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93772-9B8A-4628-9247-A126D23F9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6817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8263-B048-4E7F-8EAC-E572AE955F15}" type="datetimeFigureOut">
              <a:rPr lang="en-GB" smtClean="0"/>
              <a:t>22/02/2024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93772-9B8A-4628-9247-A126D23F9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359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8263-B048-4E7F-8EAC-E572AE955F15}" type="datetimeFigureOut">
              <a:rPr lang="en-GB" smtClean="0"/>
              <a:t>22/02/2024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93772-9B8A-4628-9247-A126D23F9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959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8263-B048-4E7F-8EAC-E572AE955F15}" type="datetimeFigureOut">
              <a:rPr lang="en-GB" smtClean="0"/>
              <a:t>22/02/2024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93772-9B8A-4628-9247-A126D23F9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1497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08263-B048-4E7F-8EAC-E572AE955F15}" type="datetimeFigureOut">
              <a:rPr lang="en-GB" smtClean="0"/>
              <a:t>22/02/2024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93772-9B8A-4628-9247-A126D23F9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0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520" y="2418079"/>
            <a:ext cx="7783830" cy="1696721"/>
          </a:xfrm>
          <a:solidFill>
            <a:srgbClr val="009999"/>
          </a:solidFill>
        </p:spPr>
        <p:txBody>
          <a:bodyPr>
            <a:normAutofit fontScale="92500" lnSpcReduction="20000"/>
          </a:bodyPr>
          <a:lstStyle/>
          <a:p>
            <a:endParaRPr lang="en-GB" dirty="0"/>
          </a:p>
          <a:p>
            <a:pPr marL="0" indent="0" algn="ctr">
              <a:buNone/>
            </a:pPr>
            <a:r>
              <a:rPr lang="en-GB" sz="5100" dirty="0">
                <a:solidFill>
                  <a:schemeClr val="bg1"/>
                </a:solidFill>
              </a:rPr>
              <a:t>Geography – Year 9  </a:t>
            </a:r>
          </a:p>
          <a:p>
            <a:pPr marL="0" indent="0" algn="ctr">
              <a:buNone/>
            </a:pPr>
            <a:r>
              <a:rPr lang="en-GB" sz="5100" dirty="0">
                <a:solidFill>
                  <a:schemeClr val="bg1"/>
                </a:solidFill>
              </a:rPr>
              <a:t>Improving our local roads task  </a:t>
            </a:r>
          </a:p>
        </p:txBody>
      </p:sp>
      <p:pic>
        <p:nvPicPr>
          <p:cNvPr id="5" name="Picture 4" descr="nockalm road, austria, alpine roads, austria, curves, drive, drivers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701" y="4277360"/>
            <a:ext cx="1659467" cy="2489200"/>
          </a:xfrm>
          <a:prstGeom prst="rect">
            <a:avLst/>
          </a:prstGeom>
          <a:ln>
            <a:solidFill>
              <a:srgbClr val="009999"/>
            </a:solidFill>
          </a:ln>
        </p:spPr>
      </p:pic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9C51651B-6A3E-02E1-1851-760107F367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538" y="212045"/>
            <a:ext cx="3700218" cy="68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923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2" y="0"/>
            <a:ext cx="9142367" cy="2164080"/>
          </a:xfrm>
          <a:solidFill>
            <a:srgbClr val="009999"/>
          </a:solidFill>
        </p:spPr>
        <p:txBody>
          <a:bodyPr>
            <a:norm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+mn-lt"/>
              </a:rPr>
              <a:t>Based on the presentations, which improvements do we think should be implemented?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10" y="2257425"/>
            <a:ext cx="5955440" cy="43719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028" y="3028949"/>
            <a:ext cx="2681287" cy="268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678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2777"/>
          </a:xfrm>
          <a:solidFill>
            <a:srgbClr val="009999"/>
          </a:solidFill>
        </p:spPr>
        <p:txBody>
          <a:bodyPr/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+mn-lt"/>
              </a:rPr>
              <a:t>Where in the world is this major road?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66" y="901337"/>
            <a:ext cx="4284615" cy="27693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748" y="901337"/>
            <a:ext cx="4376058" cy="27693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565" y="3797005"/>
            <a:ext cx="4284615" cy="28258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9748" y="3797005"/>
            <a:ext cx="4376058" cy="282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410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88199" y="314324"/>
            <a:ext cx="8593727" cy="6143625"/>
          </a:xfrm>
          <a:ln w="190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u="sng" dirty="0">
                <a:solidFill>
                  <a:srgbClr val="009999"/>
                </a:solidFill>
              </a:rPr>
              <a:t>Lesson Aim: </a:t>
            </a:r>
          </a:p>
          <a:p>
            <a:pPr marL="0" indent="0">
              <a:buNone/>
            </a:pPr>
            <a:r>
              <a:rPr lang="en-GB" dirty="0"/>
              <a:t>To conduct an enquiry into the A590 and how to improve this road.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u="sng" dirty="0">
                <a:solidFill>
                  <a:srgbClr val="009999"/>
                </a:solidFill>
              </a:rPr>
              <a:t>Lesson Outcomes: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All students will produce a presentation that outlines the challenges of the A590 and explain the improvements to make it safer.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All students will develop a greater understanding of the roles in industry and potential careers opportunities available to them in the future. 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7647" y="1348377"/>
            <a:ext cx="2493554" cy="161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123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26" y="1"/>
            <a:ext cx="9117874" cy="914400"/>
          </a:xfrm>
          <a:solidFill>
            <a:srgbClr val="009999"/>
          </a:solidFill>
        </p:spPr>
        <p:txBody>
          <a:bodyPr/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+mn-lt"/>
              </a:rPr>
              <a:t>A590 – Background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199" y="1058093"/>
            <a:ext cx="8593727" cy="2285999"/>
          </a:xfrm>
          <a:ln w="19050">
            <a:solidFill>
              <a:srgbClr val="009999"/>
            </a:solidFill>
          </a:ln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The A590 is a major road that starts at Junction 36 of the M6 and ends in the town of Barrow-in-Furness.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It is 34.9 miles in length.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Millions of visitors use this road to access the Lake District.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98" y="3487784"/>
            <a:ext cx="5759905" cy="3108959"/>
          </a:xfrm>
          <a:prstGeom prst="rect">
            <a:avLst/>
          </a:prstGeom>
          <a:ln>
            <a:solidFill>
              <a:srgbClr val="009999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675" y="3487784"/>
            <a:ext cx="2719251" cy="3108959"/>
          </a:xfrm>
          <a:prstGeom prst="rect">
            <a:avLst/>
          </a:prstGeom>
          <a:solidFill>
            <a:srgbClr val="009999"/>
          </a:solidFill>
        </p:spPr>
      </p:pic>
    </p:spTree>
    <p:extLst>
      <p:ext uri="{BB962C8B-B14F-4D97-AF65-F5344CB8AC3E}">
        <p14:creationId xmlns:p14="http://schemas.microsoft.com/office/powerpoint/2010/main" val="2443996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" y="-1"/>
            <a:ext cx="9169653" cy="6858001"/>
            <a:chOff x="-1" y="-1"/>
            <a:chExt cx="9169653" cy="68580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-1"/>
              <a:ext cx="9169653" cy="6858001"/>
            </a:xfrm>
            <a:prstGeom prst="rect">
              <a:avLst/>
            </a:prstGeom>
          </p:spPr>
        </p:pic>
        <p:sp>
          <p:nvSpPr>
            <p:cNvPr id="11" name="Freeform 10"/>
            <p:cNvSpPr/>
            <p:nvPr/>
          </p:nvSpPr>
          <p:spPr>
            <a:xfrm>
              <a:off x="2194560" y="731520"/>
              <a:ext cx="6008914" cy="4219303"/>
            </a:xfrm>
            <a:custGeom>
              <a:avLst/>
              <a:gdLst>
                <a:gd name="connsiteX0" fmla="*/ 13063 w 6008914"/>
                <a:gd name="connsiteY0" fmla="*/ 4219303 h 4219303"/>
                <a:gd name="connsiteX1" fmla="*/ 0 w 6008914"/>
                <a:gd name="connsiteY1" fmla="*/ 4153989 h 4219303"/>
                <a:gd name="connsiteX2" fmla="*/ 26126 w 6008914"/>
                <a:gd name="connsiteY2" fmla="*/ 3905794 h 4219303"/>
                <a:gd name="connsiteX3" fmla="*/ 39189 w 6008914"/>
                <a:gd name="connsiteY3" fmla="*/ 3566160 h 4219303"/>
                <a:gd name="connsiteX4" fmla="*/ 65314 w 6008914"/>
                <a:gd name="connsiteY4" fmla="*/ 3526971 h 4219303"/>
                <a:gd name="connsiteX5" fmla="*/ 117566 w 6008914"/>
                <a:gd name="connsiteY5" fmla="*/ 3409406 h 4219303"/>
                <a:gd name="connsiteX6" fmla="*/ 143691 w 6008914"/>
                <a:gd name="connsiteY6" fmla="*/ 3200400 h 4219303"/>
                <a:gd name="connsiteX7" fmla="*/ 156754 w 6008914"/>
                <a:gd name="connsiteY7" fmla="*/ 3161211 h 4219303"/>
                <a:gd name="connsiteX8" fmla="*/ 195943 w 6008914"/>
                <a:gd name="connsiteY8" fmla="*/ 3148149 h 4219303"/>
                <a:gd name="connsiteX9" fmla="*/ 261257 w 6008914"/>
                <a:gd name="connsiteY9" fmla="*/ 3095897 h 4219303"/>
                <a:gd name="connsiteX10" fmla="*/ 300446 w 6008914"/>
                <a:gd name="connsiteY10" fmla="*/ 3056709 h 4219303"/>
                <a:gd name="connsiteX11" fmla="*/ 339634 w 6008914"/>
                <a:gd name="connsiteY11" fmla="*/ 3030583 h 4219303"/>
                <a:gd name="connsiteX12" fmla="*/ 404949 w 6008914"/>
                <a:gd name="connsiteY12" fmla="*/ 2978331 h 4219303"/>
                <a:gd name="connsiteX13" fmla="*/ 470263 w 6008914"/>
                <a:gd name="connsiteY13" fmla="*/ 2913017 h 4219303"/>
                <a:gd name="connsiteX14" fmla="*/ 548640 w 6008914"/>
                <a:gd name="connsiteY14" fmla="*/ 2886891 h 4219303"/>
                <a:gd name="connsiteX15" fmla="*/ 587829 w 6008914"/>
                <a:gd name="connsiteY15" fmla="*/ 2873829 h 4219303"/>
                <a:gd name="connsiteX16" fmla="*/ 627017 w 6008914"/>
                <a:gd name="connsiteY16" fmla="*/ 2847703 h 4219303"/>
                <a:gd name="connsiteX17" fmla="*/ 836023 w 6008914"/>
                <a:gd name="connsiteY17" fmla="*/ 2834640 h 4219303"/>
                <a:gd name="connsiteX18" fmla="*/ 953589 w 6008914"/>
                <a:gd name="connsiteY18" fmla="*/ 2782389 h 4219303"/>
                <a:gd name="connsiteX19" fmla="*/ 1045029 w 6008914"/>
                <a:gd name="connsiteY19" fmla="*/ 2664823 h 4219303"/>
                <a:gd name="connsiteX20" fmla="*/ 1071154 w 6008914"/>
                <a:gd name="connsiteY20" fmla="*/ 2625634 h 4219303"/>
                <a:gd name="connsiteX21" fmla="*/ 1188720 w 6008914"/>
                <a:gd name="connsiteY21" fmla="*/ 2560320 h 4219303"/>
                <a:gd name="connsiteX22" fmla="*/ 1227909 w 6008914"/>
                <a:gd name="connsiteY22" fmla="*/ 2534194 h 4219303"/>
                <a:gd name="connsiteX23" fmla="*/ 1254034 w 6008914"/>
                <a:gd name="connsiteY23" fmla="*/ 2495006 h 4219303"/>
                <a:gd name="connsiteX24" fmla="*/ 1332411 w 6008914"/>
                <a:gd name="connsiteY24" fmla="*/ 2468880 h 4219303"/>
                <a:gd name="connsiteX25" fmla="*/ 1371600 w 6008914"/>
                <a:gd name="connsiteY25" fmla="*/ 2442754 h 4219303"/>
                <a:gd name="connsiteX26" fmla="*/ 1423851 w 6008914"/>
                <a:gd name="connsiteY26" fmla="*/ 2364377 h 4219303"/>
                <a:gd name="connsiteX27" fmla="*/ 1449977 w 6008914"/>
                <a:gd name="connsiteY27" fmla="*/ 2325189 h 4219303"/>
                <a:gd name="connsiteX28" fmla="*/ 1502229 w 6008914"/>
                <a:gd name="connsiteY28" fmla="*/ 2259874 h 4219303"/>
                <a:gd name="connsiteX29" fmla="*/ 1515291 w 6008914"/>
                <a:gd name="connsiteY29" fmla="*/ 2220686 h 4219303"/>
                <a:gd name="connsiteX30" fmla="*/ 1554480 w 6008914"/>
                <a:gd name="connsiteY30" fmla="*/ 2181497 h 4219303"/>
                <a:gd name="connsiteX31" fmla="*/ 1619794 w 6008914"/>
                <a:gd name="connsiteY31" fmla="*/ 2129246 h 4219303"/>
                <a:gd name="connsiteX32" fmla="*/ 1658983 w 6008914"/>
                <a:gd name="connsiteY32" fmla="*/ 2090057 h 4219303"/>
                <a:gd name="connsiteX33" fmla="*/ 1737360 w 6008914"/>
                <a:gd name="connsiteY33" fmla="*/ 2037806 h 4219303"/>
                <a:gd name="connsiteX34" fmla="*/ 1776549 w 6008914"/>
                <a:gd name="connsiteY34" fmla="*/ 2011680 h 4219303"/>
                <a:gd name="connsiteX35" fmla="*/ 1815737 w 6008914"/>
                <a:gd name="connsiteY35" fmla="*/ 1985554 h 4219303"/>
                <a:gd name="connsiteX36" fmla="*/ 1854926 w 6008914"/>
                <a:gd name="connsiteY36" fmla="*/ 1959429 h 4219303"/>
                <a:gd name="connsiteX37" fmla="*/ 1933303 w 6008914"/>
                <a:gd name="connsiteY37" fmla="*/ 1894114 h 4219303"/>
                <a:gd name="connsiteX38" fmla="*/ 1985554 w 6008914"/>
                <a:gd name="connsiteY38" fmla="*/ 1737360 h 4219303"/>
                <a:gd name="connsiteX39" fmla="*/ 1998617 w 6008914"/>
                <a:gd name="connsiteY39" fmla="*/ 1698171 h 4219303"/>
                <a:gd name="connsiteX40" fmla="*/ 2024743 w 6008914"/>
                <a:gd name="connsiteY40" fmla="*/ 1658983 h 4219303"/>
                <a:gd name="connsiteX41" fmla="*/ 2076994 w 6008914"/>
                <a:gd name="connsiteY41" fmla="*/ 1502229 h 4219303"/>
                <a:gd name="connsiteX42" fmla="*/ 2090057 w 6008914"/>
                <a:gd name="connsiteY42" fmla="*/ 1463040 h 4219303"/>
                <a:gd name="connsiteX43" fmla="*/ 2103120 w 6008914"/>
                <a:gd name="connsiteY43" fmla="*/ 1423851 h 4219303"/>
                <a:gd name="connsiteX44" fmla="*/ 2155371 w 6008914"/>
                <a:gd name="connsiteY44" fmla="*/ 1345474 h 4219303"/>
                <a:gd name="connsiteX45" fmla="*/ 2194560 w 6008914"/>
                <a:gd name="connsiteY45" fmla="*/ 1227909 h 4219303"/>
                <a:gd name="connsiteX46" fmla="*/ 2220686 w 6008914"/>
                <a:gd name="connsiteY46" fmla="*/ 1149531 h 4219303"/>
                <a:gd name="connsiteX47" fmla="*/ 2233749 w 6008914"/>
                <a:gd name="connsiteY47" fmla="*/ 1110343 h 4219303"/>
                <a:gd name="connsiteX48" fmla="*/ 2246811 w 6008914"/>
                <a:gd name="connsiteY48" fmla="*/ 1058091 h 4219303"/>
                <a:gd name="connsiteX49" fmla="*/ 2272937 w 6008914"/>
                <a:gd name="connsiteY49" fmla="*/ 979714 h 4219303"/>
                <a:gd name="connsiteX50" fmla="*/ 2272937 w 6008914"/>
                <a:gd name="connsiteY50" fmla="*/ 796834 h 4219303"/>
                <a:gd name="connsiteX51" fmla="*/ 2286000 w 6008914"/>
                <a:gd name="connsiteY51" fmla="*/ 757646 h 4219303"/>
                <a:gd name="connsiteX52" fmla="*/ 2325189 w 6008914"/>
                <a:gd name="connsiteY52" fmla="*/ 744583 h 4219303"/>
                <a:gd name="connsiteX53" fmla="*/ 2403566 w 6008914"/>
                <a:gd name="connsiteY53" fmla="*/ 692331 h 4219303"/>
                <a:gd name="connsiteX54" fmla="*/ 2481943 w 6008914"/>
                <a:gd name="connsiteY54" fmla="*/ 666206 h 4219303"/>
                <a:gd name="connsiteX55" fmla="*/ 2560320 w 6008914"/>
                <a:gd name="connsiteY55" fmla="*/ 627017 h 4219303"/>
                <a:gd name="connsiteX56" fmla="*/ 2782389 w 6008914"/>
                <a:gd name="connsiteY56" fmla="*/ 653143 h 4219303"/>
                <a:gd name="connsiteX57" fmla="*/ 2913017 w 6008914"/>
                <a:gd name="connsiteY57" fmla="*/ 666206 h 4219303"/>
                <a:gd name="connsiteX58" fmla="*/ 2952206 w 6008914"/>
                <a:gd name="connsiteY58" fmla="*/ 653143 h 4219303"/>
                <a:gd name="connsiteX59" fmla="*/ 2965269 w 6008914"/>
                <a:gd name="connsiteY59" fmla="*/ 613954 h 4219303"/>
                <a:gd name="connsiteX60" fmla="*/ 2991394 w 6008914"/>
                <a:gd name="connsiteY60" fmla="*/ 444137 h 4219303"/>
                <a:gd name="connsiteX61" fmla="*/ 3017520 w 6008914"/>
                <a:gd name="connsiteY61" fmla="*/ 365760 h 4219303"/>
                <a:gd name="connsiteX62" fmla="*/ 3030583 w 6008914"/>
                <a:gd name="connsiteY62" fmla="*/ 326571 h 4219303"/>
                <a:gd name="connsiteX63" fmla="*/ 3056709 w 6008914"/>
                <a:gd name="connsiteY63" fmla="*/ 222069 h 4219303"/>
                <a:gd name="connsiteX64" fmla="*/ 3095897 w 6008914"/>
                <a:gd name="connsiteY64" fmla="*/ 195943 h 4219303"/>
                <a:gd name="connsiteX65" fmla="*/ 3200400 w 6008914"/>
                <a:gd name="connsiteY65" fmla="*/ 222069 h 4219303"/>
                <a:gd name="connsiteX66" fmla="*/ 3239589 w 6008914"/>
                <a:gd name="connsiteY66" fmla="*/ 248194 h 4219303"/>
                <a:gd name="connsiteX67" fmla="*/ 3291840 w 6008914"/>
                <a:gd name="connsiteY67" fmla="*/ 313509 h 4219303"/>
                <a:gd name="connsiteX68" fmla="*/ 3317966 w 6008914"/>
                <a:gd name="connsiteY68" fmla="*/ 352697 h 4219303"/>
                <a:gd name="connsiteX69" fmla="*/ 3370217 w 6008914"/>
                <a:gd name="connsiteY69" fmla="*/ 391886 h 4219303"/>
                <a:gd name="connsiteX70" fmla="*/ 3435531 w 6008914"/>
                <a:gd name="connsiteY70" fmla="*/ 470263 h 4219303"/>
                <a:gd name="connsiteX71" fmla="*/ 3474720 w 6008914"/>
                <a:gd name="connsiteY71" fmla="*/ 509451 h 4219303"/>
                <a:gd name="connsiteX72" fmla="*/ 3526971 w 6008914"/>
                <a:gd name="connsiteY72" fmla="*/ 587829 h 4219303"/>
                <a:gd name="connsiteX73" fmla="*/ 3579223 w 6008914"/>
                <a:gd name="connsiteY73" fmla="*/ 666206 h 4219303"/>
                <a:gd name="connsiteX74" fmla="*/ 3696789 w 6008914"/>
                <a:gd name="connsiteY74" fmla="*/ 770709 h 4219303"/>
                <a:gd name="connsiteX75" fmla="*/ 3735977 w 6008914"/>
                <a:gd name="connsiteY75" fmla="*/ 849086 h 4219303"/>
                <a:gd name="connsiteX76" fmla="*/ 3762103 w 6008914"/>
                <a:gd name="connsiteY76" fmla="*/ 888274 h 4219303"/>
                <a:gd name="connsiteX77" fmla="*/ 3827417 w 6008914"/>
                <a:gd name="connsiteY77" fmla="*/ 1084217 h 4219303"/>
                <a:gd name="connsiteX78" fmla="*/ 3853543 w 6008914"/>
                <a:gd name="connsiteY78" fmla="*/ 1162594 h 4219303"/>
                <a:gd name="connsiteX79" fmla="*/ 3866606 w 6008914"/>
                <a:gd name="connsiteY79" fmla="*/ 1201783 h 4219303"/>
                <a:gd name="connsiteX80" fmla="*/ 3905794 w 6008914"/>
                <a:gd name="connsiteY80" fmla="*/ 1227909 h 4219303"/>
                <a:gd name="connsiteX81" fmla="*/ 3931920 w 6008914"/>
                <a:gd name="connsiteY81" fmla="*/ 1267097 h 4219303"/>
                <a:gd name="connsiteX82" fmla="*/ 3971109 w 6008914"/>
                <a:gd name="connsiteY82" fmla="*/ 1293223 h 4219303"/>
                <a:gd name="connsiteX83" fmla="*/ 4023360 w 6008914"/>
                <a:gd name="connsiteY83" fmla="*/ 1371600 h 4219303"/>
                <a:gd name="connsiteX84" fmla="*/ 4036423 w 6008914"/>
                <a:gd name="connsiteY84" fmla="*/ 1410789 h 4219303"/>
                <a:gd name="connsiteX85" fmla="*/ 4114800 w 6008914"/>
                <a:gd name="connsiteY85" fmla="*/ 1449977 h 4219303"/>
                <a:gd name="connsiteX86" fmla="*/ 4193177 w 6008914"/>
                <a:gd name="connsiteY86" fmla="*/ 1410789 h 4219303"/>
                <a:gd name="connsiteX87" fmla="*/ 4271554 w 6008914"/>
                <a:gd name="connsiteY87" fmla="*/ 1358537 h 4219303"/>
                <a:gd name="connsiteX88" fmla="*/ 4310743 w 6008914"/>
                <a:gd name="connsiteY88" fmla="*/ 1319349 h 4219303"/>
                <a:gd name="connsiteX89" fmla="*/ 4349931 w 6008914"/>
                <a:gd name="connsiteY89" fmla="*/ 1293223 h 4219303"/>
                <a:gd name="connsiteX90" fmla="*/ 4402183 w 6008914"/>
                <a:gd name="connsiteY90" fmla="*/ 1214846 h 4219303"/>
                <a:gd name="connsiteX91" fmla="*/ 4415246 w 6008914"/>
                <a:gd name="connsiteY91" fmla="*/ 1175657 h 4219303"/>
                <a:gd name="connsiteX92" fmla="*/ 4441371 w 6008914"/>
                <a:gd name="connsiteY92" fmla="*/ 1136469 h 4219303"/>
                <a:gd name="connsiteX93" fmla="*/ 4493623 w 6008914"/>
                <a:gd name="connsiteY93" fmla="*/ 1018903 h 4219303"/>
                <a:gd name="connsiteX94" fmla="*/ 4558937 w 6008914"/>
                <a:gd name="connsiteY94" fmla="*/ 901337 h 4219303"/>
                <a:gd name="connsiteX95" fmla="*/ 4585063 w 6008914"/>
                <a:gd name="connsiteY95" fmla="*/ 862149 h 4219303"/>
                <a:gd name="connsiteX96" fmla="*/ 4624251 w 6008914"/>
                <a:gd name="connsiteY96" fmla="*/ 836023 h 4219303"/>
                <a:gd name="connsiteX97" fmla="*/ 4689566 w 6008914"/>
                <a:gd name="connsiteY97" fmla="*/ 718457 h 4219303"/>
                <a:gd name="connsiteX98" fmla="*/ 4728754 w 6008914"/>
                <a:gd name="connsiteY98" fmla="*/ 692331 h 4219303"/>
                <a:gd name="connsiteX99" fmla="*/ 4741817 w 6008914"/>
                <a:gd name="connsiteY99" fmla="*/ 653143 h 4219303"/>
                <a:gd name="connsiteX100" fmla="*/ 4820194 w 6008914"/>
                <a:gd name="connsiteY100" fmla="*/ 600891 h 4219303"/>
                <a:gd name="connsiteX101" fmla="*/ 4846320 w 6008914"/>
                <a:gd name="connsiteY101" fmla="*/ 561703 h 4219303"/>
                <a:gd name="connsiteX102" fmla="*/ 4885509 w 6008914"/>
                <a:gd name="connsiteY102" fmla="*/ 548640 h 4219303"/>
                <a:gd name="connsiteX103" fmla="*/ 4924697 w 6008914"/>
                <a:gd name="connsiteY103" fmla="*/ 509451 h 4219303"/>
                <a:gd name="connsiteX104" fmla="*/ 4963886 w 6008914"/>
                <a:gd name="connsiteY104" fmla="*/ 431074 h 4219303"/>
                <a:gd name="connsiteX105" fmla="*/ 5042263 w 6008914"/>
                <a:gd name="connsiteY105" fmla="*/ 378823 h 4219303"/>
                <a:gd name="connsiteX106" fmla="*/ 5081451 w 6008914"/>
                <a:gd name="connsiteY106" fmla="*/ 352697 h 4219303"/>
                <a:gd name="connsiteX107" fmla="*/ 5120640 w 6008914"/>
                <a:gd name="connsiteY107" fmla="*/ 313509 h 4219303"/>
                <a:gd name="connsiteX108" fmla="*/ 5251269 w 6008914"/>
                <a:gd name="connsiteY108" fmla="*/ 326571 h 4219303"/>
                <a:gd name="connsiteX109" fmla="*/ 5368834 w 6008914"/>
                <a:gd name="connsiteY109" fmla="*/ 352697 h 4219303"/>
                <a:gd name="connsiteX110" fmla="*/ 5408023 w 6008914"/>
                <a:gd name="connsiteY110" fmla="*/ 378823 h 4219303"/>
                <a:gd name="connsiteX111" fmla="*/ 5434149 w 6008914"/>
                <a:gd name="connsiteY111" fmla="*/ 339634 h 4219303"/>
                <a:gd name="connsiteX112" fmla="*/ 5473337 w 6008914"/>
                <a:gd name="connsiteY112" fmla="*/ 313509 h 4219303"/>
                <a:gd name="connsiteX113" fmla="*/ 5486400 w 6008914"/>
                <a:gd name="connsiteY113" fmla="*/ 274320 h 4219303"/>
                <a:gd name="connsiteX114" fmla="*/ 5525589 w 6008914"/>
                <a:gd name="connsiteY114" fmla="*/ 195943 h 4219303"/>
                <a:gd name="connsiteX115" fmla="*/ 5538651 w 6008914"/>
                <a:gd name="connsiteY115" fmla="*/ 143691 h 4219303"/>
                <a:gd name="connsiteX116" fmla="*/ 5577840 w 6008914"/>
                <a:gd name="connsiteY116" fmla="*/ 39189 h 4219303"/>
                <a:gd name="connsiteX117" fmla="*/ 5656217 w 6008914"/>
                <a:gd name="connsiteY117" fmla="*/ 0 h 4219303"/>
                <a:gd name="connsiteX118" fmla="*/ 5708469 w 6008914"/>
                <a:gd name="connsiteY118" fmla="*/ 65314 h 4219303"/>
                <a:gd name="connsiteX119" fmla="*/ 5721531 w 6008914"/>
                <a:gd name="connsiteY119" fmla="*/ 104503 h 4219303"/>
                <a:gd name="connsiteX120" fmla="*/ 5747657 w 6008914"/>
                <a:gd name="connsiteY120" fmla="*/ 143691 h 4219303"/>
                <a:gd name="connsiteX121" fmla="*/ 5786846 w 6008914"/>
                <a:gd name="connsiteY121" fmla="*/ 222069 h 4219303"/>
                <a:gd name="connsiteX122" fmla="*/ 5812971 w 6008914"/>
                <a:gd name="connsiteY122" fmla="*/ 300446 h 4219303"/>
                <a:gd name="connsiteX123" fmla="*/ 5826034 w 6008914"/>
                <a:gd name="connsiteY123" fmla="*/ 339634 h 4219303"/>
                <a:gd name="connsiteX124" fmla="*/ 5865223 w 6008914"/>
                <a:gd name="connsiteY124" fmla="*/ 418011 h 4219303"/>
                <a:gd name="connsiteX125" fmla="*/ 5930537 w 6008914"/>
                <a:gd name="connsiteY125" fmla="*/ 496389 h 4219303"/>
                <a:gd name="connsiteX126" fmla="*/ 5956663 w 6008914"/>
                <a:gd name="connsiteY126" fmla="*/ 535577 h 4219303"/>
                <a:gd name="connsiteX127" fmla="*/ 5969726 w 6008914"/>
                <a:gd name="connsiteY127" fmla="*/ 574766 h 4219303"/>
                <a:gd name="connsiteX128" fmla="*/ 6008914 w 6008914"/>
                <a:gd name="connsiteY128" fmla="*/ 600891 h 421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6008914" h="4219303">
                  <a:moveTo>
                    <a:pt x="13063" y="4219303"/>
                  </a:moveTo>
                  <a:cubicBezTo>
                    <a:pt x="8709" y="4197532"/>
                    <a:pt x="0" y="4176192"/>
                    <a:pt x="0" y="4153989"/>
                  </a:cubicBezTo>
                  <a:cubicBezTo>
                    <a:pt x="0" y="4022187"/>
                    <a:pt x="6398" y="4004435"/>
                    <a:pt x="26126" y="3905794"/>
                  </a:cubicBezTo>
                  <a:cubicBezTo>
                    <a:pt x="30480" y="3792583"/>
                    <a:pt x="27531" y="3678854"/>
                    <a:pt x="39189" y="3566160"/>
                  </a:cubicBezTo>
                  <a:cubicBezTo>
                    <a:pt x="40804" y="3550544"/>
                    <a:pt x="58938" y="3541317"/>
                    <a:pt x="65314" y="3526971"/>
                  </a:cubicBezTo>
                  <a:cubicBezTo>
                    <a:pt x="127490" y="3387073"/>
                    <a:pt x="58443" y="3498089"/>
                    <a:pt x="117566" y="3409406"/>
                  </a:cubicBezTo>
                  <a:cubicBezTo>
                    <a:pt x="152007" y="3306084"/>
                    <a:pt x="115454" y="3426303"/>
                    <a:pt x="143691" y="3200400"/>
                  </a:cubicBezTo>
                  <a:cubicBezTo>
                    <a:pt x="145399" y="3186737"/>
                    <a:pt x="147017" y="3170947"/>
                    <a:pt x="156754" y="3161211"/>
                  </a:cubicBezTo>
                  <a:cubicBezTo>
                    <a:pt x="166491" y="3151475"/>
                    <a:pt x="182880" y="3152503"/>
                    <a:pt x="195943" y="3148149"/>
                  </a:cubicBezTo>
                  <a:cubicBezTo>
                    <a:pt x="254372" y="3060506"/>
                    <a:pt x="185543" y="3146373"/>
                    <a:pt x="261257" y="3095897"/>
                  </a:cubicBezTo>
                  <a:cubicBezTo>
                    <a:pt x="276628" y="3085650"/>
                    <a:pt x="286254" y="3068536"/>
                    <a:pt x="300446" y="3056709"/>
                  </a:cubicBezTo>
                  <a:cubicBezTo>
                    <a:pt x="312507" y="3046658"/>
                    <a:pt x="326571" y="3039292"/>
                    <a:pt x="339634" y="3030583"/>
                  </a:cubicBezTo>
                  <a:cubicBezTo>
                    <a:pt x="414507" y="2918273"/>
                    <a:pt x="314811" y="3050441"/>
                    <a:pt x="404949" y="2978331"/>
                  </a:cubicBezTo>
                  <a:cubicBezTo>
                    <a:pt x="475708" y="2921724"/>
                    <a:pt x="382085" y="2952208"/>
                    <a:pt x="470263" y="2913017"/>
                  </a:cubicBezTo>
                  <a:cubicBezTo>
                    <a:pt x="495428" y="2901832"/>
                    <a:pt x="522514" y="2895599"/>
                    <a:pt x="548640" y="2886891"/>
                  </a:cubicBezTo>
                  <a:lnTo>
                    <a:pt x="587829" y="2873829"/>
                  </a:lnTo>
                  <a:cubicBezTo>
                    <a:pt x="600892" y="2865120"/>
                    <a:pt x="611510" y="2850152"/>
                    <a:pt x="627017" y="2847703"/>
                  </a:cubicBezTo>
                  <a:cubicBezTo>
                    <a:pt x="695967" y="2836816"/>
                    <a:pt x="766859" y="2844072"/>
                    <a:pt x="836023" y="2834640"/>
                  </a:cubicBezTo>
                  <a:cubicBezTo>
                    <a:pt x="876881" y="2829068"/>
                    <a:pt x="921366" y="2809241"/>
                    <a:pt x="953589" y="2782389"/>
                  </a:cubicBezTo>
                  <a:cubicBezTo>
                    <a:pt x="999628" y="2744023"/>
                    <a:pt x="1008622" y="2719434"/>
                    <a:pt x="1045029" y="2664823"/>
                  </a:cubicBezTo>
                  <a:cubicBezTo>
                    <a:pt x="1053738" y="2651760"/>
                    <a:pt x="1056260" y="2630599"/>
                    <a:pt x="1071154" y="2625634"/>
                  </a:cubicBezTo>
                  <a:cubicBezTo>
                    <a:pt x="1140131" y="2602642"/>
                    <a:pt x="1098886" y="2620209"/>
                    <a:pt x="1188720" y="2560320"/>
                  </a:cubicBezTo>
                  <a:lnTo>
                    <a:pt x="1227909" y="2534194"/>
                  </a:lnTo>
                  <a:cubicBezTo>
                    <a:pt x="1236617" y="2521131"/>
                    <a:pt x="1240721" y="2503327"/>
                    <a:pt x="1254034" y="2495006"/>
                  </a:cubicBezTo>
                  <a:cubicBezTo>
                    <a:pt x="1277387" y="2480410"/>
                    <a:pt x="1309497" y="2484156"/>
                    <a:pt x="1332411" y="2468880"/>
                  </a:cubicBezTo>
                  <a:lnTo>
                    <a:pt x="1371600" y="2442754"/>
                  </a:lnTo>
                  <a:lnTo>
                    <a:pt x="1423851" y="2364377"/>
                  </a:lnTo>
                  <a:lnTo>
                    <a:pt x="1449977" y="2325189"/>
                  </a:lnTo>
                  <a:cubicBezTo>
                    <a:pt x="1482811" y="2226686"/>
                    <a:pt x="1434701" y="2344285"/>
                    <a:pt x="1502229" y="2259874"/>
                  </a:cubicBezTo>
                  <a:cubicBezTo>
                    <a:pt x="1510831" y="2249122"/>
                    <a:pt x="1507653" y="2232143"/>
                    <a:pt x="1515291" y="2220686"/>
                  </a:cubicBezTo>
                  <a:cubicBezTo>
                    <a:pt x="1525538" y="2205315"/>
                    <a:pt x="1542653" y="2195689"/>
                    <a:pt x="1554480" y="2181497"/>
                  </a:cubicBezTo>
                  <a:cubicBezTo>
                    <a:pt x="1599931" y="2126957"/>
                    <a:pt x="1555462" y="2150691"/>
                    <a:pt x="1619794" y="2129246"/>
                  </a:cubicBezTo>
                  <a:cubicBezTo>
                    <a:pt x="1632857" y="2116183"/>
                    <a:pt x="1644401" y="2101399"/>
                    <a:pt x="1658983" y="2090057"/>
                  </a:cubicBezTo>
                  <a:cubicBezTo>
                    <a:pt x="1683768" y="2070780"/>
                    <a:pt x="1711234" y="2055223"/>
                    <a:pt x="1737360" y="2037806"/>
                  </a:cubicBezTo>
                  <a:lnTo>
                    <a:pt x="1776549" y="2011680"/>
                  </a:lnTo>
                  <a:lnTo>
                    <a:pt x="1815737" y="1985554"/>
                  </a:lnTo>
                  <a:cubicBezTo>
                    <a:pt x="1828800" y="1976845"/>
                    <a:pt x="1843825" y="1970530"/>
                    <a:pt x="1854926" y="1959429"/>
                  </a:cubicBezTo>
                  <a:cubicBezTo>
                    <a:pt x="1905215" y="1909138"/>
                    <a:pt x="1878743" y="1930487"/>
                    <a:pt x="1933303" y="1894114"/>
                  </a:cubicBezTo>
                  <a:lnTo>
                    <a:pt x="1985554" y="1737360"/>
                  </a:lnTo>
                  <a:cubicBezTo>
                    <a:pt x="1989908" y="1724297"/>
                    <a:pt x="1990979" y="1709628"/>
                    <a:pt x="1998617" y="1698171"/>
                  </a:cubicBezTo>
                  <a:lnTo>
                    <a:pt x="2024743" y="1658983"/>
                  </a:lnTo>
                  <a:lnTo>
                    <a:pt x="2076994" y="1502229"/>
                  </a:lnTo>
                  <a:lnTo>
                    <a:pt x="2090057" y="1463040"/>
                  </a:lnTo>
                  <a:cubicBezTo>
                    <a:pt x="2094411" y="1449977"/>
                    <a:pt x="2095482" y="1435308"/>
                    <a:pt x="2103120" y="1423851"/>
                  </a:cubicBezTo>
                  <a:cubicBezTo>
                    <a:pt x="2120537" y="1397725"/>
                    <a:pt x="2145442" y="1375262"/>
                    <a:pt x="2155371" y="1345474"/>
                  </a:cubicBezTo>
                  <a:lnTo>
                    <a:pt x="2194560" y="1227909"/>
                  </a:lnTo>
                  <a:lnTo>
                    <a:pt x="2220686" y="1149531"/>
                  </a:lnTo>
                  <a:cubicBezTo>
                    <a:pt x="2225040" y="1136468"/>
                    <a:pt x="2230410" y="1123701"/>
                    <a:pt x="2233749" y="1110343"/>
                  </a:cubicBezTo>
                  <a:cubicBezTo>
                    <a:pt x="2238103" y="1092926"/>
                    <a:pt x="2241652" y="1075287"/>
                    <a:pt x="2246811" y="1058091"/>
                  </a:cubicBezTo>
                  <a:cubicBezTo>
                    <a:pt x="2254724" y="1031713"/>
                    <a:pt x="2272937" y="979714"/>
                    <a:pt x="2272937" y="979714"/>
                  </a:cubicBezTo>
                  <a:cubicBezTo>
                    <a:pt x="2254524" y="887649"/>
                    <a:pt x="2253191" y="915310"/>
                    <a:pt x="2272937" y="796834"/>
                  </a:cubicBezTo>
                  <a:cubicBezTo>
                    <a:pt x="2275201" y="783252"/>
                    <a:pt x="2276264" y="767382"/>
                    <a:pt x="2286000" y="757646"/>
                  </a:cubicBezTo>
                  <a:cubicBezTo>
                    <a:pt x="2295737" y="747910"/>
                    <a:pt x="2312126" y="748937"/>
                    <a:pt x="2325189" y="744583"/>
                  </a:cubicBezTo>
                  <a:cubicBezTo>
                    <a:pt x="2363731" y="686768"/>
                    <a:pt x="2333272" y="713419"/>
                    <a:pt x="2403566" y="692331"/>
                  </a:cubicBezTo>
                  <a:cubicBezTo>
                    <a:pt x="2429943" y="684418"/>
                    <a:pt x="2481943" y="666206"/>
                    <a:pt x="2481943" y="666206"/>
                  </a:cubicBezTo>
                  <a:cubicBezTo>
                    <a:pt x="2501757" y="652996"/>
                    <a:pt x="2533278" y="627017"/>
                    <a:pt x="2560320" y="627017"/>
                  </a:cubicBezTo>
                  <a:cubicBezTo>
                    <a:pt x="2608700" y="627017"/>
                    <a:pt x="2727054" y="645238"/>
                    <a:pt x="2782389" y="653143"/>
                  </a:cubicBezTo>
                  <a:cubicBezTo>
                    <a:pt x="2870810" y="682617"/>
                    <a:pt x="2838605" y="687467"/>
                    <a:pt x="2913017" y="666206"/>
                  </a:cubicBezTo>
                  <a:cubicBezTo>
                    <a:pt x="2926257" y="662423"/>
                    <a:pt x="2939143" y="657497"/>
                    <a:pt x="2952206" y="653143"/>
                  </a:cubicBezTo>
                  <a:cubicBezTo>
                    <a:pt x="2956560" y="640080"/>
                    <a:pt x="2962569" y="627456"/>
                    <a:pt x="2965269" y="613954"/>
                  </a:cubicBezTo>
                  <a:cubicBezTo>
                    <a:pt x="2973559" y="572501"/>
                    <a:pt x="2980596" y="487329"/>
                    <a:pt x="2991394" y="444137"/>
                  </a:cubicBezTo>
                  <a:cubicBezTo>
                    <a:pt x="2998073" y="417420"/>
                    <a:pt x="3008811" y="391886"/>
                    <a:pt x="3017520" y="365760"/>
                  </a:cubicBezTo>
                  <a:cubicBezTo>
                    <a:pt x="3021874" y="352697"/>
                    <a:pt x="3027883" y="340073"/>
                    <a:pt x="3030583" y="326571"/>
                  </a:cubicBezTo>
                  <a:cubicBezTo>
                    <a:pt x="3031234" y="323317"/>
                    <a:pt x="3045997" y="235459"/>
                    <a:pt x="3056709" y="222069"/>
                  </a:cubicBezTo>
                  <a:cubicBezTo>
                    <a:pt x="3066516" y="209810"/>
                    <a:pt x="3082834" y="204652"/>
                    <a:pt x="3095897" y="195943"/>
                  </a:cubicBezTo>
                  <a:cubicBezTo>
                    <a:pt x="3120741" y="200912"/>
                    <a:pt x="3173620" y="208680"/>
                    <a:pt x="3200400" y="222069"/>
                  </a:cubicBezTo>
                  <a:cubicBezTo>
                    <a:pt x="3214442" y="229090"/>
                    <a:pt x="3226526" y="239486"/>
                    <a:pt x="3239589" y="248194"/>
                  </a:cubicBezTo>
                  <a:cubicBezTo>
                    <a:pt x="3265017" y="324485"/>
                    <a:pt x="3232755" y="254424"/>
                    <a:pt x="3291840" y="313509"/>
                  </a:cubicBezTo>
                  <a:cubicBezTo>
                    <a:pt x="3302941" y="324610"/>
                    <a:pt x="3306865" y="341596"/>
                    <a:pt x="3317966" y="352697"/>
                  </a:cubicBezTo>
                  <a:cubicBezTo>
                    <a:pt x="3333361" y="368092"/>
                    <a:pt x="3353687" y="377717"/>
                    <a:pt x="3370217" y="391886"/>
                  </a:cubicBezTo>
                  <a:cubicBezTo>
                    <a:pt x="3437012" y="449139"/>
                    <a:pt x="3385133" y="409785"/>
                    <a:pt x="3435531" y="470263"/>
                  </a:cubicBezTo>
                  <a:cubicBezTo>
                    <a:pt x="3447358" y="484455"/>
                    <a:pt x="3461657" y="496388"/>
                    <a:pt x="3474720" y="509451"/>
                  </a:cubicBezTo>
                  <a:cubicBezTo>
                    <a:pt x="3499702" y="584398"/>
                    <a:pt x="3469893" y="514443"/>
                    <a:pt x="3526971" y="587829"/>
                  </a:cubicBezTo>
                  <a:cubicBezTo>
                    <a:pt x="3546248" y="612614"/>
                    <a:pt x="3553097" y="648789"/>
                    <a:pt x="3579223" y="666206"/>
                  </a:cubicBezTo>
                  <a:cubicBezTo>
                    <a:pt x="3626341" y="697618"/>
                    <a:pt x="3660998" y="717021"/>
                    <a:pt x="3696789" y="770709"/>
                  </a:cubicBezTo>
                  <a:cubicBezTo>
                    <a:pt x="3771665" y="883024"/>
                    <a:pt x="3681890" y="740914"/>
                    <a:pt x="3735977" y="849086"/>
                  </a:cubicBezTo>
                  <a:cubicBezTo>
                    <a:pt x="3742998" y="863128"/>
                    <a:pt x="3753394" y="875211"/>
                    <a:pt x="3762103" y="888274"/>
                  </a:cubicBezTo>
                  <a:lnTo>
                    <a:pt x="3827417" y="1084217"/>
                  </a:lnTo>
                  <a:lnTo>
                    <a:pt x="3853543" y="1162594"/>
                  </a:lnTo>
                  <a:cubicBezTo>
                    <a:pt x="3857897" y="1175657"/>
                    <a:pt x="3855149" y="1194145"/>
                    <a:pt x="3866606" y="1201783"/>
                  </a:cubicBezTo>
                  <a:lnTo>
                    <a:pt x="3905794" y="1227909"/>
                  </a:lnTo>
                  <a:cubicBezTo>
                    <a:pt x="3914503" y="1240972"/>
                    <a:pt x="3920819" y="1255996"/>
                    <a:pt x="3931920" y="1267097"/>
                  </a:cubicBezTo>
                  <a:cubicBezTo>
                    <a:pt x="3943022" y="1278198"/>
                    <a:pt x="3960771" y="1281408"/>
                    <a:pt x="3971109" y="1293223"/>
                  </a:cubicBezTo>
                  <a:cubicBezTo>
                    <a:pt x="3991785" y="1316853"/>
                    <a:pt x="4013431" y="1341812"/>
                    <a:pt x="4023360" y="1371600"/>
                  </a:cubicBezTo>
                  <a:cubicBezTo>
                    <a:pt x="4027714" y="1384663"/>
                    <a:pt x="4027821" y="1400037"/>
                    <a:pt x="4036423" y="1410789"/>
                  </a:cubicBezTo>
                  <a:cubicBezTo>
                    <a:pt x="4054839" y="1433809"/>
                    <a:pt x="4088985" y="1441372"/>
                    <a:pt x="4114800" y="1449977"/>
                  </a:cubicBezTo>
                  <a:cubicBezTo>
                    <a:pt x="4154075" y="1436885"/>
                    <a:pt x="4159414" y="1438924"/>
                    <a:pt x="4193177" y="1410789"/>
                  </a:cubicBezTo>
                  <a:cubicBezTo>
                    <a:pt x="4258411" y="1356427"/>
                    <a:pt x="4202684" y="1381494"/>
                    <a:pt x="4271554" y="1358537"/>
                  </a:cubicBezTo>
                  <a:cubicBezTo>
                    <a:pt x="4284617" y="1345474"/>
                    <a:pt x="4296551" y="1331176"/>
                    <a:pt x="4310743" y="1319349"/>
                  </a:cubicBezTo>
                  <a:cubicBezTo>
                    <a:pt x="4322804" y="1309298"/>
                    <a:pt x="4339593" y="1305038"/>
                    <a:pt x="4349931" y="1293223"/>
                  </a:cubicBezTo>
                  <a:cubicBezTo>
                    <a:pt x="4370608" y="1269593"/>
                    <a:pt x="4402183" y="1214846"/>
                    <a:pt x="4402183" y="1214846"/>
                  </a:cubicBezTo>
                  <a:cubicBezTo>
                    <a:pt x="4406537" y="1201783"/>
                    <a:pt x="4409088" y="1187973"/>
                    <a:pt x="4415246" y="1175657"/>
                  </a:cubicBezTo>
                  <a:cubicBezTo>
                    <a:pt x="4422267" y="1161615"/>
                    <a:pt x="4434995" y="1150815"/>
                    <a:pt x="4441371" y="1136469"/>
                  </a:cubicBezTo>
                  <a:cubicBezTo>
                    <a:pt x="4503549" y="996568"/>
                    <a:pt x="4434499" y="1107587"/>
                    <a:pt x="4493623" y="1018903"/>
                  </a:cubicBezTo>
                  <a:cubicBezTo>
                    <a:pt x="4516615" y="949927"/>
                    <a:pt x="4499049" y="991169"/>
                    <a:pt x="4558937" y="901337"/>
                  </a:cubicBezTo>
                  <a:cubicBezTo>
                    <a:pt x="4567646" y="888274"/>
                    <a:pt x="4572000" y="870858"/>
                    <a:pt x="4585063" y="862149"/>
                  </a:cubicBezTo>
                  <a:lnTo>
                    <a:pt x="4624251" y="836023"/>
                  </a:lnTo>
                  <a:cubicBezTo>
                    <a:pt x="4637864" y="795185"/>
                    <a:pt x="4651064" y="744125"/>
                    <a:pt x="4689566" y="718457"/>
                  </a:cubicBezTo>
                  <a:lnTo>
                    <a:pt x="4728754" y="692331"/>
                  </a:lnTo>
                  <a:cubicBezTo>
                    <a:pt x="4733108" y="679268"/>
                    <a:pt x="4732081" y="662879"/>
                    <a:pt x="4741817" y="653143"/>
                  </a:cubicBezTo>
                  <a:cubicBezTo>
                    <a:pt x="4764020" y="630940"/>
                    <a:pt x="4820194" y="600891"/>
                    <a:pt x="4820194" y="600891"/>
                  </a:cubicBezTo>
                  <a:cubicBezTo>
                    <a:pt x="4828903" y="587828"/>
                    <a:pt x="4834061" y="571510"/>
                    <a:pt x="4846320" y="561703"/>
                  </a:cubicBezTo>
                  <a:cubicBezTo>
                    <a:pt x="4857072" y="553101"/>
                    <a:pt x="4874052" y="556278"/>
                    <a:pt x="4885509" y="548640"/>
                  </a:cubicBezTo>
                  <a:cubicBezTo>
                    <a:pt x="4900880" y="538393"/>
                    <a:pt x="4911634" y="522514"/>
                    <a:pt x="4924697" y="509451"/>
                  </a:cubicBezTo>
                  <a:cubicBezTo>
                    <a:pt x="4934015" y="481498"/>
                    <a:pt x="4940053" y="451928"/>
                    <a:pt x="4963886" y="431074"/>
                  </a:cubicBezTo>
                  <a:cubicBezTo>
                    <a:pt x="4987516" y="410398"/>
                    <a:pt x="5016137" y="396240"/>
                    <a:pt x="5042263" y="378823"/>
                  </a:cubicBezTo>
                  <a:cubicBezTo>
                    <a:pt x="5055326" y="370114"/>
                    <a:pt x="5070350" y="363798"/>
                    <a:pt x="5081451" y="352697"/>
                  </a:cubicBezTo>
                  <a:lnTo>
                    <a:pt x="5120640" y="313509"/>
                  </a:lnTo>
                  <a:cubicBezTo>
                    <a:pt x="5164183" y="317863"/>
                    <a:pt x="5207893" y="320788"/>
                    <a:pt x="5251269" y="326571"/>
                  </a:cubicBezTo>
                  <a:cubicBezTo>
                    <a:pt x="5286804" y="331309"/>
                    <a:pt x="5333358" y="343828"/>
                    <a:pt x="5368834" y="352697"/>
                  </a:cubicBezTo>
                  <a:cubicBezTo>
                    <a:pt x="5381897" y="361406"/>
                    <a:pt x="5392628" y="381902"/>
                    <a:pt x="5408023" y="378823"/>
                  </a:cubicBezTo>
                  <a:cubicBezTo>
                    <a:pt x="5423418" y="375744"/>
                    <a:pt x="5423048" y="350735"/>
                    <a:pt x="5434149" y="339634"/>
                  </a:cubicBezTo>
                  <a:cubicBezTo>
                    <a:pt x="5445250" y="328533"/>
                    <a:pt x="5460274" y="322217"/>
                    <a:pt x="5473337" y="313509"/>
                  </a:cubicBezTo>
                  <a:cubicBezTo>
                    <a:pt x="5477691" y="300446"/>
                    <a:pt x="5480242" y="286636"/>
                    <a:pt x="5486400" y="274320"/>
                  </a:cubicBezTo>
                  <a:cubicBezTo>
                    <a:pt x="5524564" y="197992"/>
                    <a:pt x="5503702" y="272549"/>
                    <a:pt x="5525589" y="195943"/>
                  </a:cubicBezTo>
                  <a:cubicBezTo>
                    <a:pt x="5530521" y="178680"/>
                    <a:pt x="5534756" y="161217"/>
                    <a:pt x="5538651" y="143691"/>
                  </a:cubicBezTo>
                  <a:cubicBezTo>
                    <a:pt x="5549332" y="95625"/>
                    <a:pt x="5543259" y="73769"/>
                    <a:pt x="5577840" y="39189"/>
                  </a:cubicBezTo>
                  <a:cubicBezTo>
                    <a:pt x="5603163" y="13866"/>
                    <a:pt x="5624344" y="10625"/>
                    <a:pt x="5656217" y="0"/>
                  </a:cubicBezTo>
                  <a:cubicBezTo>
                    <a:pt x="5689052" y="98505"/>
                    <a:pt x="5640940" y="-19098"/>
                    <a:pt x="5708469" y="65314"/>
                  </a:cubicBezTo>
                  <a:cubicBezTo>
                    <a:pt x="5717071" y="76066"/>
                    <a:pt x="5715373" y="92187"/>
                    <a:pt x="5721531" y="104503"/>
                  </a:cubicBezTo>
                  <a:cubicBezTo>
                    <a:pt x="5728552" y="118545"/>
                    <a:pt x="5738948" y="130628"/>
                    <a:pt x="5747657" y="143691"/>
                  </a:cubicBezTo>
                  <a:cubicBezTo>
                    <a:pt x="5795300" y="286619"/>
                    <a:pt x="5719316" y="70125"/>
                    <a:pt x="5786846" y="222069"/>
                  </a:cubicBezTo>
                  <a:cubicBezTo>
                    <a:pt x="5798030" y="247234"/>
                    <a:pt x="5804263" y="274320"/>
                    <a:pt x="5812971" y="300446"/>
                  </a:cubicBezTo>
                  <a:cubicBezTo>
                    <a:pt x="5817325" y="313509"/>
                    <a:pt x="5818396" y="328177"/>
                    <a:pt x="5826034" y="339634"/>
                  </a:cubicBezTo>
                  <a:cubicBezTo>
                    <a:pt x="5900909" y="451946"/>
                    <a:pt x="5811140" y="309845"/>
                    <a:pt x="5865223" y="418011"/>
                  </a:cubicBezTo>
                  <a:cubicBezTo>
                    <a:pt x="5889547" y="466659"/>
                    <a:pt x="5894426" y="453056"/>
                    <a:pt x="5930537" y="496389"/>
                  </a:cubicBezTo>
                  <a:cubicBezTo>
                    <a:pt x="5940588" y="508450"/>
                    <a:pt x="5947954" y="522514"/>
                    <a:pt x="5956663" y="535577"/>
                  </a:cubicBezTo>
                  <a:cubicBezTo>
                    <a:pt x="5961017" y="548640"/>
                    <a:pt x="5961124" y="564014"/>
                    <a:pt x="5969726" y="574766"/>
                  </a:cubicBezTo>
                  <a:cubicBezTo>
                    <a:pt x="5979533" y="587025"/>
                    <a:pt x="6008914" y="600891"/>
                    <a:pt x="6008914" y="600891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190411" y="1345474"/>
              <a:ext cx="182880" cy="365760"/>
            </a:xfrm>
            <a:custGeom>
              <a:avLst/>
              <a:gdLst>
                <a:gd name="connsiteX0" fmla="*/ 0 w 182880"/>
                <a:gd name="connsiteY0" fmla="*/ 0 h 365760"/>
                <a:gd name="connsiteX1" fmla="*/ 26126 w 182880"/>
                <a:gd name="connsiteY1" fmla="*/ 104503 h 365760"/>
                <a:gd name="connsiteX2" fmla="*/ 52252 w 182880"/>
                <a:gd name="connsiteY2" fmla="*/ 143692 h 365760"/>
                <a:gd name="connsiteX3" fmla="*/ 91440 w 182880"/>
                <a:gd name="connsiteY3" fmla="*/ 300446 h 365760"/>
                <a:gd name="connsiteX4" fmla="*/ 182880 w 182880"/>
                <a:gd name="connsiteY4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80" h="365760">
                  <a:moveTo>
                    <a:pt x="0" y="0"/>
                  </a:moveTo>
                  <a:cubicBezTo>
                    <a:pt x="4969" y="24844"/>
                    <a:pt x="12736" y="77723"/>
                    <a:pt x="26126" y="104503"/>
                  </a:cubicBezTo>
                  <a:cubicBezTo>
                    <a:pt x="33147" y="118545"/>
                    <a:pt x="43543" y="130629"/>
                    <a:pt x="52252" y="143692"/>
                  </a:cubicBezTo>
                  <a:cubicBezTo>
                    <a:pt x="55325" y="162128"/>
                    <a:pt x="72034" y="287509"/>
                    <a:pt x="91440" y="300446"/>
                  </a:cubicBezTo>
                  <a:cubicBezTo>
                    <a:pt x="174942" y="356113"/>
                    <a:pt x="147616" y="330493"/>
                    <a:pt x="182880" y="36576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59429" y="4937760"/>
              <a:ext cx="248194" cy="378823"/>
            </a:xfrm>
            <a:custGeom>
              <a:avLst/>
              <a:gdLst>
                <a:gd name="connsiteX0" fmla="*/ 248194 w 248194"/>
                <a:gd name="connsiteY0" fmla="*/ 0 h 378823"/>
                <a:gd name="connsiteX1" fmla="*/ 209005 w 248194"/>
                <a:gd name="connsiteY1" fmla="*/ 65314 h 378823"/>
                <a:gd name="connsiteX2" fmla="*/ 182880 w 248194"/>
                <a:gd name="connsiteY2" fmla="*/ 143691 h 378823"/>
                <a:gd name="connsiteX3" fmla="*/ 156754 w 248194"/>
                <a:gd name="connsiteY3" fmla="*/ 182880 h 378823"/>
                <a:gd name="connsiteX4" fmla="*/ 91440 w 248194"/>
                <a:gd name="connsiteY4" fmla="*/ 300446 h 378823"/>
                <a:gd name="connsiteX5" fmla="*/ 39188 w 248194"/>
                <a:gd name="connsiteY5" fmla="*/ 352697 h 378823"/>
                <a:gd name="connsiteX6" fmla="*/ 0 w 248194"/>
                <a:gd name="connsiteY6" fmla="*/ 378823 h 37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194" h="378823">
                  <a:moveTo>
                    <a:pt x="248194" y="0"/>
                  </a:moveTo>
                  <a:cubicBezTo>
                    <a:pt x="235131" y="21771"/>
                    <a:pt x="219511" y="42200"/>
                    <a:pt x="209005" y="65314"/>
                  </a:cubicBezTo>
                  <a:cubicBezTo>
                    <a:pt x="197609" y="90384"/>
                    <a:pt x="198156" y="120777"/>
                    <a:pt x="182880" y="143691"/>
                  </a:cubicBezTo>
                  <a:cubicBezTo>
                    <a:pt x="174171" y="156754"/>
                    <a:pt x="163130" y="168533"/>
                    <a:pt x="156754" y="182880"/>
                  </a:cubicBezTo>
                  <a:cubicBezTo>
                    <a:pt x="105605" y="297964"/>
                    <a:pt x="162968" y="228917"/>
                    <a:pt x="91440" y="300446"/>
                  </a:cubicBezTo>
                  <a:cubicBezTo>
                    <a:pt x="70539" y="363148"/>
                    <a:pt x="94923" y="324829"/>
                    <a:pt x="39188" y="352697"/>
                  </a:cubicBezTo>
                  <a:cubicBezTo>
                    <a:pt x="25146" y="359718"/>
                    <a:pt x="0" y="378823"/>
                    <a:pt x="0" y="378823"/>
                  </a:cubicBezTo>
                </a:path>
              </a:pathLst>
            </a:cu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40394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solidFill>
            <a:srgbClr val="009999"/>
          </a:solidFill>
        </p:spPr>
        <p:txBody>
          <a:bodyPr/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+mn-lt"/>
              </a:rPr>
              <a:t>So why are we interested in improving the A590?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49" y="1456192"/>
            <a:ext cx="5000087" cy="27500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0049" y="3563471"/>
            <a:ext cx="4996791" cy="31062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6" y="4381381"/>
            <a:ext cx="3245716" cy="21132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4676" y="1456192"/>
            <a:ext cx="3492164" cy="197665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465729" y="2068295"/>
            <a:ext cx="6212542" cy="3079376"/>
          </a:xfrm>
          <a:prstGeom prst="roundRect">
            <a:avLst/>
          </a:prstGeom>
          <a:solidFill>
            <a:srgbClr val="00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/>
              <a:t>Since 2018, there have been 263 crashes. There were 97 crashes in 2019 alone!</a:t>
            </a:r>
          </a:p>
        </p:txBody>
      </p:sp>
    </p:spTree>
    <p:extLst>
      <p:ext uri="{BB962C8B-B14F-4D97-AF65-F5344CB8AC3E}">
        <p14:creationId xmlns:p14="http://schemas.microsoft.com/office/powerpoint/2010/main" val="250154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2" y="1"/>
            <a:ext cx="9142367" cy="849086"/>
          </a:xfrm>
          <a:solidFill>
            <a:srgbClr val="009999"/>
          </a:solidFill>
        </p:spPr>
        <p:txBody>
          <a:bodyPr/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+mn-lt"/>
              </a:rPr>
              <a:t>Your task…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890" y="1148080"/>
            <a:ext cx="8535669" cy="5527039"/>
          </a:xfrm>
          <a:ln w="22225">
            <a:solidFill>
              <a:srgbClr val="009999"/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You will be working in groups of 4-5 students to investigate some of the major problems on the A590.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rgbClr val="009999"/>
                </a:solidFill>
              </a:rPr>
              <a:t>You will each have a designated role linked to a particular career sector (designing roads, environment/sustainability, project manager, archaeology and Lake District National Park).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You will need to use your resource pack to produce a group presentation on what you think should be done to improve the A590, why you think these improvements should be made and how much these improvements will cost. </a:t>
            </a:r>
          </a:p>
        </p:txBody>
      </p:sp>
    </p:spTree>
    <p:extLst>
      <p:ext uri="{BB962C8B-B14F-4D97-AF65-F5344CB8AC3E}">
        <p14:creationId xmlns:p14="http://schemas.microsoft.com/office/powerpoint/2010/main" val="1498916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2" y="1"/>
            <a:ext cx="9142367" cy="849086"/>
          </a:xfrm>
          <a:solidFill>
            <a:srgbClr val="009999"/>
          </a:solidFill>
        </p:spPr>
        <p:txBody>
          <a:bodyPr/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+mn-lt"/>
              </a:rPr>
              <a:t>Presentations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91" y="1056639"/>
            <a:ext cx="8609647" cy="3872549"/>
          </a:xfrm>
          <a:ln w="22225">
            <a:solidFill>
              <a:srgbClr val="009999"/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Each group will have 3-4 minutes to present their improvements for the A590.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b="1" u="sng" dirty="0">
                <a:solidFill>
                  <a:srgbClr val="009999"/>
                </a:solidFill>
              </a:rPr>
              <a:t>Whilst each group is presenting, you must ensure that you are listening carefully and not talking over them.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Each group also has a feedback sheet to complete as each group is presenting.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b="1" u="sng" dirty="0">
                <a:solidFill>
                  <a:srgbClr val="009999"/>
                </a:solidFill>
              </a:rPr>
              <a:t>There will be time for questions at the end of each presentation – each group should try to think of 2 questions to ask.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79" y="5029198"/>
            <a:ext cx="2581275" cy="1771650"/>
          </a:xfrm>
          <a:prstGeom prst="rect">
            <a:avLst/>
          </a:prstGeom>
          <a:ln>
            <a:solidFill>
              <a:srgbClr val="009999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2681" r="7826"/>
          <a:stretch/>
        </p:blipFill>
        <p:spPr>
          <a:xfrm>
            <a:off x="3552854" y="5126147"/>
            <a:ext cx="2039920" cy="1577751"/>
          </a:xfrm>
          <a:prstGeom prst="rect">
            <a:avLst/>
          </a:prstGeom>
          <a:ln>
            <a:solidFill>
              <a:srgbClr val="009999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688" y="5136740"/>
            <a:ext cx="1671635" cy="1567158"/>
          </a:xfrm>
          <a:prstGeom prst="rect">
            <a:avLst/>
          </a:prstGeom>
          <a:ln>
            <a:solidFill>
              <a:srgbClr val="009999"/>
            </a:solidFill>
          </a:ln>
        </p:spPr>
      </p:pic>
    </p:spTree>
    <p:extLst>
      <p:ext uri="{BB962C8B-B14F-4D97-AF65-F5344CB8AC3E}">
        <p14:creationId xmlns:p14="http://schemas.microsoft.com/office/powerpoint/2010/main" val="2717481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2" y="1"/>
            <a:ext cx="9142367" cy="1185862"/>
          </a:xfrm>
          <a:solidFill>
            <a:srgbClr val="009999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+mn-lt"/>
              </a:rPr>
              <a:t>Please complete these feedback sheets as each group presents: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5913" t="30604" r="37953" b="13348"/>
          <a:stretch/>
        </p:blipFill>
        <p:spPr>
          <a:xfrm>
            <a:off x="221224" y="1185863"/>
            <a:ext cx="8731047" cy="5460018"/>
          </a:xfrm>
          <a:prstGeom prst="rect">
            <a:avLst/>
          </a:prstGeom>
          <a:ln>
            <a:solidFill>
              <a:srgbClr val="009999"/>
            </a:solidFill>
          </a:ln>
        </p:spPr>
      </p:pic>
    </p:spTree>
    <p:extLst>
      <p:ext uri="{BB962C8B-B14F-4D97-AF65-F5344CB8AC3E}">
        <p14:creationId xmlns:p14="http://schemas.microsoft.com/office/powerpoint/2010/main" val="3895743444"/>
      </p:ext>
    </p:extLst>
  </p:cSld>
  <p:clrMapOvr>
    <a:masterClrMapping/>
  </p:clrMapOvr>
</p:sld>
</file>

<file path=ppt/theme/theme1.xml><?xml version="1.0" encoding="utf-8"?>
<a:theme xmlns:a="http://schemas.openxmlformats.org/drawingml/2006/main" name="Dowdales Defaul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wdales Default" id="{E260F746-17A4-4B8C-B01F-758B67FD4135}" vid="{06E8996D-B4D6-4997-84C9-099EE5A9F86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805</TotalTime>
  <Words>349</Words>
  <Application>Microsoft Office PowerPoint</Application>
  <PresentationFormat>On-screen Show (4:3)</PresentationFormat>
  <Paragraphs>29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Wingdings</vt:lpstr>
      <vt:lpstr>Dowdales Default</vt:lpstr>
      <vt:lpstr>PowerPoint Presentation</vt:lpstr>
      <vt:lpstr>Where in the world is this major road?</vt:lpstr>
      <vt:lpstr>PowerPoint Presentation</vt:lpstr>
      <vt:lpstr>A590 – Background </vt:lpstr>
      <vt:lpstr>PowerPoint Presentation</vt:lpstr>
      <vt:lpstr>So why are we interested in improving the A590? </vt:lpstr>
      <vt:lpstr>Your task…</vt:lpstr>
      <vt:lpstr>Presentations</vt:lpstr>
      <vt:lpstr>Please complete these feedback sheets as each group presents:</vt:lpstr>
      <vt:lpstr>Based on the presentations, which improvements do we think should be implemented?</vt:lpstr>
    </vt:vector>
  </TitlesOfParts>
  <Company>Dowdales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Where in the world is this major road?</dc:title>
  <dc:creator>L Edmenson</dc:creator>
  <cp:lastModifiedBy>Dutton, Cath</cp:lastModifiedBy>
  <cp:revision>15</cp:revision>
  <dcterms:created xsi:type="dcterms:W3CDTF">2023-05-01T08:32:20Z</dcterms:created>
  <dcterms:modified xsi:type="dcterms:W3CDTF">2024-02-22T17:35:59Z</dcterms:modified>
</cp:coreProperties>
</file>