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6" r:id="rId1"/>
  </p:sldMasterIdLst>
  <p:notesMasterIdLst>
    <p:notesMasterId r:id="rId15"/>
  </p:notesMasterIdLst>
  <p:handoutMasterIdLst>
    <p:handoutMasterId r:id="rId16"/>
  </p:handoutMasterIdLst>
  <p:sldIdLst>
    <p:sldId id="288" r:id="rId2"/>
    <p:sldId id="287" r:id="rId3"/>
    <p:sldId id="289" r:id="rId4"/>
    <p:sldId id="345" r:id="rId5"/>
    <p:sldId id="290" r:id="rId6"/>
    <p:sldId id="294" r:id="rId7"/>
    <p:sldId id="322" r:id="rId8"/>
    <p:sldId id="321" r:id="rId9"/>
    <p:sldId id="344" r:id="rId10"/>
    <p:sldId id="343" r:id="rId11"/>
    <p:sldId id="302" r:id="rId12"/>
    <p:sldId id="303" r:id="rId13"/>
    <p:sldId id="32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3">
          <p15:clr>
            <a:srgbClr val="A4A3A4"/>
          </p15:clr>
        </p15:guide>
        <p15:guide id="2" orient="horz" pos="4319">
          <p15:clr>
            <a:srgbClr val="A4A3A4"/>
          </p15:clr>
        </p15:guide>
        <p15:guide id="3" orient="horz" pos="505">
          <p15:clr>
            <a:srgbClr val="A4A3A4"/>
          </p15:clr>
        </p15:guide>
        <p15:guide id="4" orient="horz" pos="2429">
          <p15:clr>
            <a:srgbClr val="A4A3A4"/>
          </p15:clr>
        </p15:guide>
        <p15:guide id="5" orient="horz" pos="3857">
          <p15:clr>
            <a:srgbClr val="A4A3A4"/>
          </p15:clr>
        </p15:guide>
        <p15:guide id="6" orient="horz" pos="1627">
          <p15:clr>
            <a:srgbClr val="A4A3A4"/>
          </p15:clr>
        </p15:guide>
        <p15:guide id="7" orient="horz" pos="2714">
          <p15:clr>
            <a:srgbClr val="A4A3A4"/>
          </p15:clr>
        </p15:guide>
        <p15:guide id="8" orient="horz" pos="1719">
          <p15:clr>
            <a:srgbClr val="A4A3A4"/>
          </p15:clr>
        </p15:guide>
        <p15:guide id="9" orient="horz" pos="2102">
          <p15:clr>
            <a:srgbClr val="A4A3A4"/>
          </p15:clr>
        </p15:guide>
        <p15:guide id="10" orient="horz" pos="919">
          <p15:clr>
            <a:srgbClr val="A4A3A4"/>
          </p15:clr>
        </p15:guide>
        <p15:guide id="11" orient="horz" pos="796">
          <p15:clr>
            <a:srgbClr val="A4A3A4"/>
          </p15:clr>
        </p15:guide>
        <p15:guide id="12" orient="horz" pos="252">
          <p15:clr>
            <a:srgbClr val="A4A3A4"/>
          </p15:clr>
        </p15:guide>
        <p15:guide id="13" orient="horz" pos="701">
          <p15:clr>
            <a:srgbClr val="A4A3A4"/>
          </p15:clr>
        </p15:guide>
        <p15:guide id="14" orient="horz" pos="836">
          <p15:clr>
            <a:srgbClr val="A4A3A4"/>
          </p15:clr>
        </p15:guide>
        <p15:guide id="15" orient="horz" pos="1459">
          <p15:clr>
            <a:srgbClr val="A4A3A4"/>
          </p15:clr>
        </p15:guide>
        <p15:guide id="16" pos="2997">
          <p15:clr>
            <a:srgbClr val="A4A3A4"/>
          </p15:clr>
        </p15:guide>
        <p15:guide id="17" pos="315">
          <p15:clr>
            <a:srgbClr val="A4A3A4"/>
          </p15:clr>
        </p15:guide>
        <p15:guide id="18" pos="5759">
          <p15:clr>
            <a:srgbClr val="A4A3A4"/>
          </p15:clr>
        </p15:guide>
        <p15:guide id="19" pos="5467">
          <p15:clr>
            <a:srgbClr val="A4A3A4"/>
          </p15:clr>
        </p15:guide>
        <p15:guide id="20" pos="599">
          <p15:clr>
            <a:srgbClr val="A4A3A4"/>
          </p15:clr>
        </p15:guide>
        <p15:guide id="21" pos="2799">
          <p15:clr>
            <a:srgbClr val="A4A3A4"/>
          </p15:clr>
        </p15:guide>
        <p15:guide id="22" pos="2271">
          <p15:clr>
            <a:srgbClr val="A4A3A4"/>
          </p15:clr>
        </p15:guide>
        <p15:guide id="23" pos="2096">
          <p15:clr>
            <a:srgbClr val="A4A3A4"/>
          </p15:clr>
        </p15:guide>
        <p15:guide id="24" pos="1635">
          <p15:clr>
            <a:srgbClr val="A4A3A4"/>
          </p15:clr>
        </p15:guide>
        <p15:guide id="25" pos="127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99"/>
    <a:srgbClr val="9E2A35"/>
    <a:srgbClr val="69923A"/>
    <a:srgbClr val="5D3754"/>
    <a:srgbClr val="156570"/>
    <a:srgbClr val="E5CBB1"/>
    <a:srgbClr val="007C92"/>
    <a:srgbClr val="774A39"/>
    <a:srgbClr val="9D5116"/>
    <a:srgbClr val="8796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CC4FBB-CE2E-4E87-ACB3-184475F172D5}" v="11" dt="2023-06-09T13:53:33.0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93" autoAdjust="0"/>
    <p:restoredTop sz="91954" autoAdjust="0"/>
  </p:normalViewPr>
  <p:slideViewPr>
    <p:cSldViewPr snapToGrid="0" snapToObjects="1" showGuides="1">
      <p:cViewPr varScale="1">
        <p:scale>
          <a:sx n="61" d="100"/>
          <a:sy n="61" d="100"/>
        </p:scale>
        <p:origin x="1576" y="28"/>
      </p:cViewPr>
      <p:guideLst>
        <p:guide orient="horz" pos="2153"/>
        <p:guide orient="horz" pos="4319"/>
        <p:guide orient="horz" pos="505"/>
        <p:guide orient="horz" pos="2429"/>
        <p:guide orient="horz" pos="3857"/>
        <p:guide orient="horz" pos="1627"/>
        <p:guide orient="horz" pos="2714"/>
        <p:guide orient="horz" pos="1719"/>
        <p:guide orient="horz" pos="2102"/>
        <p:guide orient="horz" pos="919"/>
        <p:guide orient="horz" pos="796"/>
        <p:guide orient="horz" pos="252"/>
        <p:guide orient="horz" pos="701"/>
        <p:guide orient="horz" pos="836"/>
        <p:guide orient="horz" pos="1459"/>
        <p:guide pos="2997"/>
        <p:guide pos="315"/>
        <p:guide pos="5759"/>
        <p:guide pos="5467"/>
        <p:guide pos="599"/>
        <p:guide pos="2799"/>
        <p:guide pos="2271"/>
        <p:guide pos="2096"/>
        <p:guide pos="1635"/>
        <p:guide pos="1275"/>
      </p:guideLst>
    </p:cSldViewPr>
  </p:slideViewPr>
  <p:outlineViewPr>
    <p:cViewPr>
      <p:scale>
        <a:sx n="33" d="100"/>
        <a:sy n="33" d="100"/>
      </p:scale>
      <p:origin x="0" y="426"/>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83" d="100"/>
          <a:sy n="83" d="100"/>
        </p:scale>
        <p:origin x="-198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637B744-DF5E-F34D-A10A-63711D87C31B}" type="datetime1">
              <a:rPr lang="en-GB" smtClean="0"/>
              <a:pPr/>
              <a:t>22/02/2024</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5728E3-54C6-4FFD-97C7-BEB1CC670EF7}" type="slidenum">
              <a:rPr lang="en-GB" smtClean="0"/>
              <a:pPr/>
              <a:t>‹#›</a:t>
            </a:fld>
            <a:endParaRPr lang="en-GB" dirty="0"/>
          </a:p>
        </p:txBody>
      </p:sp>
    </p:spTree>
    <p:extLst>
      <p:ext uri="{BB962C8B-B14F-4D97-AF65-F5344CB8AC3E}">
        <p14:creationId xmlns:p14="http://schemas.microsoft.com/office/powerpoint/2010/main" val="8460733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2DA0D9-9335-4E4E-8501-DD9BD5D4BCF7}" type="datetime1">
              <a:rPr lang="en-GB" smtClean="0"/>
              <a:pPr/>
              <a:t>22/02/2024</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AFA771-7F47-4ED5-95FC-D96BF1B820FE}" type="slidenum">
              <a:rPr lang="en-GB" smtClean="0"/>
              <a:pPr/>
              <a:t>‹#›</a:t>
            </a:fld>
            <a:endParaRPr lang="en-GB" dirty="0"/>
          </a:p>
        </p:txBody>
      </p:sp>
    </p:spTree>
    <p:extLst>
      <p:ext uri="{BB962C8B-B14F-4D97-AF65-F5344CB8AC3E}">
        <p14:creationId xmlns:p14="http://schemas.microsoft.com/office/powerpoint/2010/main" val="161185007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AFA771-7F47-4ED5-95FC-D96BF1B820FE}" type="slidenum">
              <a:rPr lang="en-GB" smtClean="0"/>
              <a:pPr/>
              <a:t>1</a:t>
            </a:fld>
            <a:endParaRPr lang="en-GB" dirty="0"/>
          </a:p>
        </p:txBody>
      </p:sp>
    </p:spTree>
    <p:extLst>
      <p:ext uri="{BB962C8B-B14F-4D97-AF65-F5344CB8AC3E}">
        <p14:creationId xmlns:p14="http://schemas.microsoft.com/office/powerpoint/2010/main" val="3273218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Talk through the three stages</a:t>
            </a:r>
          </a:p>
        </p:txBody>
      </p:sp>
      <p:sp>
        <p:nvSpPr>
          <p:cNvPr id="4" name="Slide Number Placeholder 3"/>
          <p:cNvSpPr>
            <a:spLocks noGrp="1"/>
          </p:cNvSpPr>
          <p:nvPr>
            <p:ph type="sldNum" sz="quarter" idx="10"/>
          </p:nvPr>
        </p:nvSpPr>
        <p:spPr/>
        <p:txBody>
          <a:bodyPr/>
          <a:lstStyle/>
          <a:p>
            <a:fld id="{9AAFA771-7F47-4ED5-95FC-D96BF1B820FE}" type="slidenum">
              <a:rPr lang="en-GB" smtClean="0"/>
              <a:pPr/>
              <a:t>11</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AAFA771-7F47-4ED5-95FC-D96BF1B820FE}" type="slidenum">
              <a:rPr lang="en-GB" smtClean="0"/>
              <a:pPr/>
              <a:t>12</a:t>
            </a:fld>
            <a:endParaRPr lang="en-GB" dirty="0"/>
          </a:p>
        </p:txBody>
      </p:sp>
    </p:spTree>
    <p:extLst>
      <p:ext uri="{BB962C8B-B14F-4D97-AF65-F5344CB8AC3E}">
        <p14:creationId xmlns:p14="http://schemas.microsoft.com/office/powerpoint/2010/main" val="3473236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AAFA771-7F47-4ED5-95FC-D96BF1B820FE}" type="slidenum">
              <a:rPr lang="en-GB" smtClean="0"/>
              <a:pPr/>
              <a:t>13</a:t>
            </a:fld>
            <a:endParaRPr lang="en-GB" dirty="0"/>
          </a:p>
        </p:txBody>
      </p:sp>
    </p:spTree>
    <p:extLst>
      <p:ext uri="{BB962C8B-B14F-4D97-AF65-F5344CB8AC3E}">
        <p14:creationId xmlns:p14="http://schemas.microsoft.com/office/powerpoint/2010/main" val="1325627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AAFA771-7F47-4ED5-95FC-D96BF1B820FE}" type="slidenum">
              <a:rPr lang="en-GB" smtClean="0"/>
              <a:pPr/>
              <a:t>2</a:t>
            </a:fld>
            <a:endParaRPr lang="en-GB" dirty="0"/>
          </a:p>
        </p:txBody>
      </p:sp>
    </p:spTree>
    <p:extLst>
      <p:ext uri="{BB962C8B-B14F-4D97-AF65-F5344CB8AC3E}">
        <p14:creationId xmlns:p14="http://schemas.microsoft.com/office/powerpoint/2010/main" val="994770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a:t>
            </a:r>
            <a:r>
              <a:rPr lang="en-GB" baseline="0" dirty="0"/>
              <a:t> group for their thoughts</a:t>
            </a:r>
            <a:endParaRPr lang="en-GB" dirty="0"/>
          </a:p>
        </p:txBody>
      </p:sp>
      <p:sp>
        <p:nvSpPr>
          <p:cNvPr id="4" name="Slide Number Placeholder 3"/>
          <p:cNvSpPr>
            <a:spLocks noGrp="1"/>
          </p:cNvSpPr>
          <p:nvPr>
            <p:ph type="sldNum" sz="quarter" idx="10"/>
          </p:nvPr>
        </p:nvSpPr>
        <p:spPr/>
        <p:txBody>
          <a:bodyPr/>
          <a:lstStyle/>
          <a:p>
            <a:fld id="{9AAFA771-7F47-4ED5-95FC-D96BF1B820FE}" type="slidenum">
              <a:rPr lang="en-GB" smtClean="0"/>
              <a:pPr/>
              <a:t>3</a:t>
            </a:fld>
            <a:endParaRPr lang="en-GB" dirty="0"/>
          </a:p>
        </p:txBody>
      </p:sp>
    </p:spTree>
    <p:extLst>
      <p:ext uri="{BB962C8B-B14F-4D97-AF65-F5344CB8AC3E}">
        <p14:creationId xmlns:p14="http://schemas.microsoft.com/office/powerpoint/2010/main" val="2299804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AAFA771-7F47-4ED5-95FC-D96BF1B820FE}" type="slidenum">
              <a:rPr lang="en-GB" smtClean="0"/>
              <a:pPr/>
              <a:t>5</a:t>
            </a:fld>
            <a:endParaRPr lang="en-GB" dirty="0"/>
          </a:p>
        </p:txBody>
      </p:sp>
    </p:spTree>
    <p:extLst>
      <p:ext uri="{BB962C8B-B14F-4D97-AF65-F5344CB8AC3E}">
        <p14:creationId xmlns:p14="http://schemas.microsoft.com/office/powerpoint/2010/main" val="426493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AAFA771-7F47-4ED5-95FC-D96BF1B820FE}" type="slidenum">
              <a:rPr lang="en-GB" smtClean="0"/>
              <a:pPr/>
              <a:t>6</a:t>
            </a:fld>
            <a:endParaRPr lang="en-GB" dirty="0"/>
          </a:p>
        </p:txBody>
      </p:sp>
    </p:spTree>
    <p:extLst>
      <p:ext uri="{BB962C8B-B14F-4D97-AF65-F5344CB8AC3E}">
        <p14:creationId xmlns:p14="http://schemas.microsoft.com/office/powerpoint/2010/main" val="3741057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if anyone recognises this structure?</a:t>
            </a:r>
          </a:p>
        </p:txBody>
      </p:sp>
      <p:sp>
        <p:nvSpPr>
          <p:cNvPr id="4" name="Slide Number Placeholder 3"/>
          <p:cNvSpPr>
            <a:spLocks noGrp="1"/>
          </p:cNvSpPr>
          <p:nvPr>
            <p:ph type="sldNum" sz="quarter" idx="10"/>
          </p:nvPr>
        </p:nvSpPr>
        <p:spPr/>
        <p:txBody>
          <a:bodyPr/>
          <a:lstStyle/>
          <a:p>
            <a:fld id="{9AAFA771-7F47-4ED5-95FC-D96BF1B820FE}" type="slidenum">
              <a:rPr lang="en-GB" smtClean="0"/>
              <a:pPr/>
              <a:t>7</a:t>
            </a:fld>
            <a:endParaRPr lang="en-GB" dirty="0"/>
          </a:p>
        </p:txBody>
      </p:sp>
    </p:spTree>
    <p:extLst>
      <p:ext uri="{BB962C8B-B14F-4D97-AF65-F5344CB8AC3E}">
        <p14:creationId xmlns:p14="http://schemas.microsoft.com/office/powerpoint/2010/main" val="2770675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AAFA771-7F47-4ED5-95FC-D96BF1B820FE}" type="slidenum">
              <a:rPr lang="en-GB" smtClean="0"/>
              <a:pPr/>
              <a:t>8</a:t>
            </a:fld>
            <a:endParaRPr lang="en-GB" dirty="0"/>
          </a:p>
        </p:txBody>
      </p:sp>
    </p:spTree>
    <p:extLst>
      <p:ext uri="{BB962C8B-B14F-4D97-AF65-F5344CB8AC3E}">
        <p14:creationId xmlns:p14="http://schemas.microsoft.com/office/powerpoint/2010/main" val="3101674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if anyone recognises this structure?</a:t>
            </a:r>
          </a:p>
        </p:txBody>
      </p:sp>
      <p:sp>
        <p:nvSpPr>
          <p:cNvPr id="4" name="Slide Number Placeholder 3"/>
          <p:cNvSpPr>
            <a:spLocks noGrp="1"/>
          </p:cNvSpPr>
          <p:nvPr>
            <p:ph type="sldNum" sz="quarter" idx="10"/>
          </p:nvPr>
        </p:nvSpPr>
        <p:spPr/>
        <p:txBody>
          <a:bodyPr/>
          <a:lstStyle/>
          <a:p>
            <a:fld id="{9AAFA771-7F47-4ED5-95FC-D96BF1B820FE}" type="slidenum">
              <a:rPr lang="en-GB" smtClean="0"/>
              <a:pPr/>
              <a:t>9</a:t>
            </a:fld>
            <a:endParaRPr lang="en-GB" dirty="0"/>
          </a:p>
        </p:txBody>
      </p:sp>
    </p:spTree>
    <p:extLst>
      <p:ext uri="{BB962C8B-B14F-4D97-AF65-F5344CB8AC3E}">
        <p14:creationId xmlns:p14="http://schemas.microsoft.com/office/powerpoint/2010/main" val="1845662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AAFA771-7F47-4ED5-95FC-D96BF1B820FE}" type="slidenum">
              <a:rPr lang="en-GB" smtClean="0"/>
              <a:pPr/>
              <a:t>10</a:t>
            </a:fld>
            <a:endParaRPr lang="en-GB" dirty="0"/>
          </a:p>
        </p:txBody>
      </p:sp>
    </p:spTree>
    <p:extLst>
      <p:ext uri="{BB962C8B-B14F-4D97-AF65-F5344CB8AC3E}">
        <p14:creationId xmlns:p14="http://schemas.microsoft.com/office/powerpoint/2010/main" val="41888037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Chicago skyline">
    <p:spTree>
      <p:nvGrpSpPr>
        <p:cNvPr id="1" name=""/>
        <p:cNvGrpSpPr/>
        <p:nvPr/>
      </p:nvGrpSpPr>
      <p:grpSpPr>
        <a:xfrm>
          <a:off x="0" y="0"/>
          <a:ext cx="0" cy="0"/>
          <a:chOff x="0" y="0"/>
          <a:chExt cx="0" cy="0"/>
        </a:xfrm>
      </p:grpSpPr>
      <p:pic>
        <p:nvPicPr>
          <p:cNvPr id="1026" name="Chicago skyline" descr="https://upload.wikimedia.org/wikipedia/commons/7/77/Chicago.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1" y="2217045"/>
            <a:ext cx="9152467" cy="3600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cover-white-mask_ppoint.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066800"/>
            <a:ext cx="9144000" cy="5993488"/>
          </a:xfrm>
          <a:prstGeom prst="rect">
            <a:avLst/>
          </a:prstGeom>
        </p:spPr>
      </p:pic>
      <p:sp>
        <p:nvSpPr>
          <p:cNvPr id="23" name="Rectangle 22"/>
          <p:cNvSpPr/>
          <p:nvPr userDrawn="1"/>
        </p:nvSpPr>
        <p:spPr>
          <a:xfrm>
            <a:off x="0" y="5791200"/>
            <a:ext cx="9152467" cy="1066800"/>
          </a:xfrm>
          <a:prstGeom prst="rect">
            <a:avLst/>
          </a:prstGeom>
          <a:solidFill>
            <a:srgbClr val="69923A"/>
          </a:solidFill>
          <a:ln w="9525" cap="flat" cmpd="sng" algn="ctr">
            <a:noFill/>
            <a:prstDash val="solid"/>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txBody>
          <a:bodyPr rot="0" spcFirstLastPara="0" vert="horz" wrap="none" lIns="91440" tIns="4572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 name="Text Box 15"/>
          <p:cNvSpPr txBox="1"/>
          <p:nvPr userDrawn="1"/>
        </p:nvSpPr>
        <p:spPr>
          <a:xfrm>
            <a:off x="630555" y="6329680"/>
            <a:ext cx="3670300" cy="280670"/>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0" tIns="0" rIns="91440" bIns="0" numCol="1" spcCol="0" rtlCol="0" fromWordArt="0" anchor="t" anchorCtr="0" forceAA="0" compatLnSpc="1">
            <a:prstTxWarp prst="textNoShape">
              <a:avLst/>
            </a:prstTxWarp>
            <a:noAutofit/>
          </a:bodyPr>
          <a:lstStyle/>
          <a:p>
            <a:pPr>
              <a:lnSpc>
                <a:spcPct val="115000"/>
              </a:lnSpc>
              <a:spcAft>
                <a:spcPts val="100"/>
              </a:spcAft>
            </a:pPr>
            <a:r>
              <a:rPr lang="en-GB" sz="700" dirty="0">
                <a:solidFill>
                  <a:srgbClr val="FFFFFF"/>
                </a:solidFill>
                <a:effectLst/>
                <a:latin typeface="Arial"/>
                <a:ea typeface="Calibri"/>
                <a:cs typeface="Arial"/>
              </a:rPr>
              <a:t>Design Create Solve Innovate is a supporting brand of the Institution of Civil Engineers.</a:t>
            </a:r>
            <a:endParaRPr lang="en-GB" sz="700" dirty="0">
              <a:effectLst/>
              <a:latin typeface="Arial"/>
              <a:ea typeface="Calibri"/>
              <a:cs typeface="Arial"/>
            </a:endParaRPr>
          </a:p>
          <a:p>
            <a:pPr>
              <a:lnSpc>
                <a:spcPct val="115000"/>
              </a:lnSpc>
              <a:spcAft>
                <a:spcPts val="100"/>
              </a:spcAft>
            </a:pPr>
            <a:r>
              <a:rPr lang="en-GB" sz="700" dirty="0">
                <a:solidFill>
                  <a:srgbClr val="FFFFFF"/>
                </a:solidFill>
                <a:effectLst/>
                <a:latin typeface="Arial"/>
                <a:ea typeface="Calibri"/>
                <a:cs typeface="Arial"/>
              </a:rPr>
              <a:t>Registered charity number 210252. Charity registered in Scotland number SC038629.</a:t>
            </a:r>
          </a:p>
          <a:p>
            <a:pPr>
              <a:lnSpc>
                <a:spcPct val="115000"/>
              </a:lnSpc>
              <a:spcAft>
                <a:spcPts val="100"/>
              </a:spcAft>
            </a:pPr>
            <a:r>
              <a:rPr lang="en-GB" sz="700" kern="1200" dirty="0">
                <a:solidFill>
                  <a:srgbClr val="FFFFFF"/>
                </a:solidFill>
                <a:effectLst/>
                <a:latin typeface="Arial"/>
                <a:ea typeface="Calibri"/>
                <a:cs typeface="Arial"/>
              </a:rPr>
              <a:t>Image: </a:t>
            </a:r>
            <a:r>
              <a:rPr lang="en-GB" sz="700" kern="1200" dirty="0">
                <a:solidFill>
                  <a:srgbClr val="FFFFFF"/>
                </a:solidFill>
                <a:effectLst/>
                <a:latin typeface="+mn-lt"/>
                <a:ea typeface="Calibri"/>
                <a:cs typeface="Arial"/>
              </a:rPr>
              <a:t>Daniel </a:t>
            </a:r>
            <a:r>
              <a:rPr lang="en-GB" sz="700" kern="1200" dirty="0" err="1">
                <a:solidFill>
                  <a:srgbClr val="FFFFFF"/>
                </a:solidFill>
                <a:effectLst/>
                <a:latin typeface="+mn-lt"/>
                <a:ea typeface="Calibri"/>
                <a:cs typeface="Arial"/>
              </a:rPr>
              <a:t>Schwen</a:t>
            </a:r>
            <a:r>
              <a:rPr lang="en-GB" sz="700" kern="1200" dirty="0">
                <a:solidFill>
                  <a:srgbClr val="FFFFFF"/>
                </a:solidFill>
                <a:effectLst/>
                <a:latin typeface="+mn-lt"/>
                <a:ea typeface="Calibri"/>
                <a:cs typeface="Arial"/>
              </a:rPr>
              <a:t>, </a:t>
            </a:r>
            <a:r>
              <a:rPr lang="en-GB" sz="700" kern="1200" dirty="0">
                <a:solidFill>
                  <a:srgbClr val="FFFFFF"/>
                </a:solidFill>
                <a:effectLst/>
                <a:latin typeface="Arial"/>
                <a:ea typeface="Calibri"/>
                <a:cs typeface="Arial"/>
              </a:rPr>
              <a:t>Wikimedia Commons, CC BY-SA 4.0 l</a:t>
            </a:r>
            <a:r>
              <a:rPr lang="en-GB" sz="700" kern="1200" dirty="0">
                <a:solidFill>
                  <a:schemeClr val="bg1"/>
                </a:solidFill>
                <a:effectLst/>
                <a:latin typeface="Arial"/>
                <a:ea typeface="Calibri"/>
                <a:cs typeface="Arial"/>
              </a:rPr>
              <a:t>icense.</a:t>
            </a:r>
          </a:p>
        </p:txBody>
      </p:sp>
      <p:sp>
        <p:nvSpPr>
          <p:cNvPr id="26" name="Text Box 16"/>
          <p:cNvSpPr txBox="1"/>
          <p:nvPr userDrawn="1"/>
        </p:nvSpPr>
        <p:spPr>
          <a:xfrm>
            <a:off x="630555" y="6049645"/>
            <a:ext cx="3458210" cy="251460"/>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0" tIns="0" rIns="91440" bIns="45720" numCol="1" spcCol="0" rtlCol="0" fromWordArt="0" anchor="t" anchorCtr="0" forceAA="0" compatLnSpc="1">
            <a:prstTxWarp prst="textNoShape">
              <a:avLst/>
            </a:prstTxWarp>
            <a:noAutofit/>
          </a:bodyPr>
          <a:lstStyle/>
          <a:p>
            <a:pPr>
              <a:lnSpc>
                <a:spcPct val="115000"/>
              </a:lnSpc>
              <a:spcAft>
                <a:spcPts val="1000"/>
              </a:spcAft>
            </a:pPr>
            <a:r>
              <a:rPr lang="en-GB" sz="1100" dirty="0">
                <a:solidFill>
                  <a:srgbClr val="FFFFFF"/>
                </a:solidFill>
                <a:effectLst/>
                <a:latin typeface="Arial"/>
                <a:ea typeface="Calibri"/>
                <a:cs typeface="Arial"/>
              </a:rPr>
              <a:t>Civil Engineers: Shaping the World</a:t>
            </a:r>
            <a:endParaRPr lang="en-GB" sz="1100" dirty="0">
              <a:effectLst/>
              <a:latin typeface="Arial"/>
              <a:ea typeface="Calibri"/>
              <a:cs typeface="Arial"/>
            </a:endParaRPr>
          </a:p>
        </p:txBody>
      </p:sp>
      <p:pic>
        <p:nvPicPr>
          <p:cNvPr id="24" name="ICE"/>
          <p:cNvPicPr/>
          <p:nvPr userDrawn="1"/>
        </p:nvPicPr>
        <p:blipFill>
          <a:blip r:embed="rId4" cstate="print">
            <a:extLst>
              <a:ext uri="{28A0092B-C50C-407E-A947-70E740481C1C}">
                <a14:useLocalDpi xmlns:a14="http://schemas.microsoft.com/office/drawing/2010/main" val="0"/>
              </a:ext>
            </a:extLst>
          </a:blip>
          <a:stretch>
            <a:fillRect/>
          </a:stretch>
        </p:blipFill>
        <p:spPr>
          <a:xfrm>
            <a:off x="7550150" y="6041603"/>
            <a:ext cx="817880" cy="538480"/>
          </a:xfrm>
          <a:prstGeom prst="rect">
            <a:avLst/>
          </a:prstGeom>
          <a:extLst>
            <a:ext uri="{FAA26D3D-D897-4be2-8F04-BA451C77F1D7}">
              <ma14:placeholderFlag xmlns:ma14="http://schemas.microsoft.com/office/mac/drawingml/2011/main" xmlns=""/>
            </a:ext>
          </a:extLst>
        </p:spPr>
      </p:pic>
      <p:sp>
        <p:nvSpPr>
          <p:cNvPr id="9" name="Text Placeholder 8"/>
          <p:cNvSpPr>
            <a:spLocks noGrp="1"/>
          </p:cNvSpPr>
          <p:nvPr>
            <p:ph type="body" sz="quarter" idx="11" hasCustomPrompt="1"/>
          </p:nvPr>
        </p:nvSpPr>
        <p:spPr>
          <a:xfrm>
            <a:off x="431999" y="1152000"/>
            <a:ext cx="4860000" cy="483129"/>
          </a:xfrm>
          <a:prstGeom prst="rect">
            <a:avLst/>
          </a:prstGeom>
        </p:spPr>
        <p:txBody>
          <a:bodyPr vert="horz" lIns="0" tIns="0" rIns="0" bIns="0"/>
          <a:lstStyle>
            <a:lvl1pPr marL="0" marR="0" indent="0" algn="l" defTabSz="914400" rtl="0" eaLnBrk="1" fontAlgn="auto" latinLnBrk="0" hangingPunct="1">
              <a:lnSpc>
                <a:spcPct val="100000"/>
              </a:lnSpc>
              <a:spcBef>
                <a:spcPts val="0"/>
              </a:spcBef>
              <a:spcAft>
                <a:spcPts val="1000"/>
              </a:spcAft>
              <a:buClrTx/>
              <a:buSzTx/>
              <a:buFontTx/>
              <a:buNone/>
              <a:tabLst/>
              <a:defRPr sz="1800" baseline="0">
                <a:solidFill>
                  <a:srgbClr val="007C92"/>
                </a:solidFill>
              </a:defRPr>
            </a:lvl1pPr>
          </a:lstStyle>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1800" b="0" i="0" u="none" strike="noStrike" kern="1200" cap="none" spc="0" normalizeH="0" baseline="0" noProof="0" dirty="0">
                <a:ln>
                  <a:noFill/>
                </a:ln>
                <a:solidFill>
                  <a:srgbClr val="156570"/>
                </a:solidFill>
                <a:effectLst/>
                <a:uLnTx/>
                <a:uFillTx/>
                <a:latin typeface="+mn-lt"/>
                <a:ea typeface="ＭＳ 明朝"/>
                <a:cs typeface="Times New Roman"/>
              </a:rPr>
              <a:t>Subtitle if required</a:t>
            </a:r>
            <a:endParaRPr kumimoji="0" lang="en-GB" sz="1100" b="0" i="0" u="none" strike="noStrike" kern="1200" cap="none" spc="0" normalizeH="0" baseline="0" noProof="0" dirty="0">
              <a:ln>
                <a:noFill/>
              </a:ln>
              <a:solidFill>
                <a:prstClr val="black"/>
              </a:solidFill>
              <a:effectLst/>
              <a:uLnTx/>
              <a:uFillTx/>
              <a:latin typeface="+mn-lt"/>
              <a:ea typeface="ＭＳ 明朝"/>
              <a:cs typeface="Times New Roman"/>
            </a:endParaRPr>
          </a:p>
        </p:txBody>
      </p:sp>
      <p:sp>
        <p:nvSpPr>
          <p:cNvPr id="10" name="Title 9"/>
          <p:cNvSpPr>
            <a:spLocks noGrp="1"/>
          </p:cNvSpPr>
          <p:nvPr>
            <p:ph type="title" hasCustomPrompt="1"/>
          </p:nvPr>
        </p:nvSpPr>
        <p:spPr>
          <a:xfrm>
            <a:off x="432000" y="432000"/>
            <a:ext cx="4860000" cy="720000"/>
          </a:xfrm>
          <a:prstGeom prst="rect">
            <a:avLst/>
          </a:prstGeom>
        </p:spPr>
        <p:txBody>
          <a:bodyPr vert="horz" lIns="0" tIns="0" rIns="0" bIns="0"/>
          <a:lstStyle>
            <a:lvl1pPr algn="l">
              <a:defRPr sz="4000" b="1">
                <a:solidFill>
                  <a:srgbClr val="69923A"/>
                </a:solidFill>
              </a:defRPr>
            </a:lvl1pPr>
          </a:lstStyle>
          <a:p>
            <a:r>
              <a:rPr lang="en-GB" dirty="0"/>
              <a:t>Click to add title</a:t>
            </a:r>
            <a:endParaRPr lang="en-US" dirty="0"/>
          </a:p>
        </p:txBody>
      </p:sp>
      <p:pic>
        <p:nvPicPr>
          <p:cNvPr id="15" name="DCSI"/>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706534" y="0"/>
            <a:ext cx="3437466" cy="2264830"/>
          </a:xfrm>
          <a:prstGeom prst="rect">
            <a:avLst/>
          </a:prstGeom>
        </p:spPr>
      </p:pic>
    </p:spTree>
    <p:extLst>
      <p:ext uri="{BB962C8B-B14F-4D97-AF65-F5344CB8AC3E}">
        <p14:creationId xmlns:p14="http://schemas.microsoft.com/office/powerpoint/2010/main" val="28062289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2"/>
          <p:cNvSpPr>
            <a:spLocks noGrp="1"/>
          </p:cNvSpPr>
          <p:nvPr>
            <p:ph idx="15"/>
          </p:nvPr>
        </p:nvSpPr>
        <p:spPr>
          <a:xfrm>
            <a:off x="432000" y="1332000"/>
            <a:ext cx="8280000" cy="4500000"/>
          </a:xfrm>
          <a:prstGeom prst="rect">
            <a:avLst/>
          </a:prstGeom>
        </p:spPr>
        <p:txBody>
          <a:bodyPr/>
          <a:lstStyle>
            <a:lvl1pPr marL="342900" indent="-342900">
              <a:buFont typeface="Wingdings" pitchFamily="2" charset="2"/>
              <a:buChar char="§"/>
              <a:defRPr sz="3000">
                <a:latin typeface="Arial" pitchFamily="34" charset="0"/>
                <a:cs typeface="Arial" pitchFamily="34" charset="0"/>
              </a:defRPr>
            </a:lvl1pPr>
            <a:lvl2pPr>
              <a:defRPr>
                <a:latin typeface="Arial" pitchFamily="34" charset="0"/>
                <a:cs typeface="Arial" pitchFamily="34" charset="0"/>
              </a:defRPr>
            </a:lvl2pPr>
            <a:lvl3pPr marL="1143000" indent="-228600">
              <a:buFont typeface="Wingdings" pitchFamily="2" charset="2"/>
              <a:buChar cha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extBox 1"/>
          <p:cNvSpPr txBox="1"/>
          <p:nvPr userDrawn="1"/>
        </p:nvSpPr>
        <p:spPr>
          <a:xfrm>
            <a:off x="1244600" y="6468533"/>
            <a:ext cx="914400" cy="914400"/>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none" lIns="0" tIns="0" rIns="91440" bIns="45720" numCol="1" spcCol="0" rtlCol="0" fromWordArt="0" anchor="t" anchorCtr="0" forceAA="0" compatLnSpc="1">
            <a:prstTxWarp prst="textNoShape">
              <a:avLst/>
            </a:prstTxWarp>
            <a:noAutofit/>
          </a:bodyPr>
          <a:lstStyle/>
          <a:p>
            <a:pPr>
              <a:spcAft>
                <a:spcPts val="1000"/>
              </a:spcAft>
            </a:pPr>
            <a:endParaRPr lang="en-US" sz="3400" dirty="0">
              <a:solidFill>
                <a:srgbClr val="699200"/>
              </a:solidFill>
              <a:effectLst/>
              <a:latin typeface="Arial"/>
              <a:ea typeface="ＭＳ 明朝"/>
              <a:cs typeface="Times New Roman"/>
            </a:endParaRPr>
          </a:p>
        </p:txBody>
      </p:sp>
      <p:sp>
        <p:nvSpPr>
          <p:cNvPr id="9" name="Title 8"/>
          <p:cNvSpPr>
            <a:spLocks noGrp="1"/>
          </p:cNvSpPr>
          <p:nvPr>
            <p:ph type="title" hasCustomPrompt="1"/>
          </p:nvPr>
        </p:nvSpPr>
        <p:spPr>
          <a:xfrm>
            <a:off x="432000" y="432000"/>
            <a:ext cx="8280000" cy="900000"/>
          </a:xfrm>
          <a:prstGeom prst="rect">
            <a:avLst/>
          </a:prstGeom>
        </p:spPr>
        <p:txBody>
          <a:bodyPr lIns="0" tIns="0" rIns="0" bIns="0" anchor="t" anchorCtr="0"/>
          <a:lstStyle>
            <a:lvl1pPr algn="l">
              <a:defRPr lang="en-GB" sz="4000" b="1" i="0" kern="1200" spc="0" baseline="0" dirty="0" smtClean="0">
                <a:solidFill>
                  <a:srgbClr val="69923A"/>
                </a:solidFill>
                <a:latin typeface="Arial" pitchFamily="34" charset="0"/>
                <a:ea typeface="+mn-ea"/>
                <a:cs typeface="Arial" pitchFamily="34" charset="0"/>
              </a:defRPr>
            </a:lvl1pPr>
          </a:lstStyle>
          <a:p>
            <a:pPr marL="0" lvl="0" indent="0" algn="l" defTabSz="914400" rtl="0" eaLnBrk="1" latinLnBrk="0" hangingPunct="1">
              <a:spcBef>
                <a:spcPts val="0"/>
              </a:spcBef>
              <a:buFont typeface="Arial" pitchFamily="34" charset="0"/>
              <a:buNone/>
            </a:pPr>
            <a:r>
              <a:rPr lang="en-US" dirty="0"/>
              <a:t>Click to add title</a:t>
            </a:r>
            <a:endParaRPr lang="en-GB" dirty="0"/>
          </a:p>
        </p:txBody>
      </p:sp>
    </p:spTree>
    <p:extLst>
      <p:ext uri="{BB962C8B-B14F-4D97-AF65-F5344CB8AC3E}">
        <p14:creationId xmlns:p14="http://schemas.microsoft.com/office/powerpoint/2010/main" val="1669111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 no footer">
    <p:spTree>
      <p:nvGrpSpPr>
        <p:cNvPr id="1" name=""/>
        <p:cNvGrpSpPr/>
        <p:nvPr/>
      </p:nvGrpSpPr>
      <p:grpSpPr>
        <a:xfrm>
          <a:off x="0" y="0"/>
          <a:ext cx="0" cy="0"/>
          <a:chOff x="0" y="0"/>
          <a:chExt cx="0" cy="0"/>
        </a:xfrm>
      </p:grpSpPr>
      <p:sp>
        <p:nvSpPr>
          <p:cNvPr id="6" name="Content Placeholder 2"/>
          <p:cNvSpPr>
            <a:spLocks noGrp="1"/>
          </p:cNvSpPr>
          <p:nvPr>
            <p:ph idx="15"/>
          </p:nvPr>
        </p:nvSpPr>
        <p:spPr>
          <a:xfrm>
            <a:off x="432000" y="1332000"/>
            <a:ext cx="8280000" cy="4500000"/>
          </a:xfrm>
          <a:prstGeom prst="rect">
            <a:avLst/>
          </a:prstGeom>
        </p:spPr>
        <p:txBody>
          <a:bodyPr/>
          <a:lstStyle>
            <a:lvl1pPr marL="342900" indent="-342900">
              <a:buFont typeface="Wingdings" pitchFamily="2" charset="2"/>
              <a:buChar char="§"/>
              <a:defRPr sz="3000">
                <a:latin typeface="Arial" pitchFamily="34" charset="0"/>
                <a:cs typeface="Arial" pitchFamily="34" charset="0"/>
              </a:defRPr>
            </a:lvl1pPr>
            <a:lvl2pPr>
              <a:defRPr>
                <a:latin typeface="Arial" pitchFamily="34" charset="0"/>
                <a:cs typeface="Arial" pitchFamily="34" charset="0"/>
              </a:defRPr>
            </a:lvl2pPr>
            <a:lvl3pPr marL="1143000" indent="-228600">
              <a:buFont typeface="Wingdings" pitchFamily="2" charset="2"/>
              <a:buChar cha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extBox 1"/>
          <p:cNvSpPr txBox="1"/>
          <p:nvPr userDrawn="1"/>
        </p:nvSpPr>
        <p:spPr>
          <a:xfrm>
            <a:off x="1244600" y="6468533"/>
            <a:ext cx="914400" cy="914400"/>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none" lIns="0" tIns="0" rIns="91440" bIns="45720" numCol="1" spcCol="0" rtlCol="0" fromWordArt="0" anchor="t" anchorCtr="0" forceAA="0" compatLnSpc="1">
            <a:prstTxWarp prst="textNoShape">
              <a:avLst/>
            </a:prstTxWarp>
            <a:noAutofit/>
          </a:bodyPr>
          <a:lstStyle/>
          <a:p>
            <a:pPr>
              <a:spcAft>
                <a:spcPts val="1000"/>
              </a:spcAft>
            </a:pPr>
            <a:endParaRPr lang="en-US" sz="3400" dirty="0">
              <a:solidFill>
                <a:srgbClr val="699200"/>
              </a:solidFill>
              <a:effectLst/>
              <a:latin typeface="Arial"/>
              <a:ea typeface="ＭＳ 明朝"/>
              <a:cs typeface="Times New Roman"/>
            </a:endParaRPr>
          </a:p>
        </p:txBody>
      </p:sp>
      <p:sp>
        <p:nvSpPr>
          <p:cNvPr id="9" name="Title 8"/>
          <p:cNvSpPr>
            <a:spLocks noGrp="1"/>
          </p:cNvSpPr>
          <p:nvPr>
            <p:ph type="title" hasCustomPrompt="1"/>
          </p:nvPr>
        </p:nvSpPr>
        <p:spPr>
          <a:xfrm>
            <a:off x="432000" y="432000"/>
            <a:ext cx="8280000" cy="900000"/>
          </a:xfrm>
          <a:prstGeom prst="rect">
            <a:avLst/>
          </a:prstGeom>
        </p:spPr>
        <p:txBody>
          <a:bodyPr lIns="0" tIns="0" rIns="0" bIns="0" anchor="t" anchorCtr="0"/>
          <a:lstStyle>
            <a:lvl1pPr algn="l">
              <a:defRPr lang="en-GB" sz="4000" b="1" i="0" kern="1200" spc="0" baseline="0" dirty="0" smtClean="0">
                <a:solidFill>
                  <a:srgbClr val="69923A"/>
                </a:solidFill>
                <a:latin typeface="Arial" pitchFamily="34" charset="0"/>
                <a:ea typeface="+mn-ea"/>
                <a:cs typeface="Arial" pitchFamily="34" charset="0"/>
              </a:defRPr>
            </a:lvl1pPr>
          </a:lstStyle>
          <a:p>
            <a:pPr marL="0" lvl="0" indent="0" algn="l" defTabSz="914400" rtl="0" eaLnBrk="1" latinLnBrk="0" hangingPunct="1">
              <a:spcBef>
                <a:spcPts val="0"/>
              </a:spcBef>
              <a:buFont typeface="Arial" pitchFamily="34" charset="0"/>
              <a:buNone/>
            </a:pPr>
            <a:r>
              <a:rPr lang="en-US" dirty="0"/>
              <a:t>Click to add title</a:t>
            </a:r>
            <a:endParaRPr lang="en-GB" dirty="0"/>
          </a:p>
        </p:txBody>
      </p:sp>
    </p:spTree>
    <p:extLst>
      <p:ext uri="{BB962C8B-B14F-4D97-AF65-F5344CB8AC3E}">
        <p14:creationId xmlns:p14="http://schemas.microsoft.com/office/powerpoint/2010/main" val="1669111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 The Shard">
    <p:spTree>
      <p:nvGrpSpPr>
        <p:cNvPr id="1" name=""/>
        <p:cNvGrpSpPr/>
        <p:nvPr/>
      </p:nvGrpSpPr>
      <p:grpSpPr>
        <a:xfrm>
          <a:off x="0" y="0"/>
          <a:ext cx="0" cy="0"/>
          <a:chOff x="0" y="0"/>
          <a:chExt cx="0" cy="0"/>
        </a:xfrm>
      </p:grpSpPr>
      <p:pic>
        <p:nvPicPr>
          <p:cNvPr id="2" name="The Shard - stocksnap.io - CC0"/>
          <p:cNvPicPr>
            <a:picLocks noChangeAspect="1"/>
          </p:cNvPicPr>
          <p:nvPr userDrawn="1"/>
        </p:nvPicPr>
        <p:blipFill rotWithShape="1">
          <a:blip r:embed="rId2" cstate="print">
            <a:extLst>
              <a:ext uri="{28A0092B-C50C-407E-A947-70E740481C1C}">
                <a14:useLocalDpi xmlns:a14="http://schemas.microsoft.com/office/drawing/2010/main" val="0"/>
              </a:ext>
            </a:extLst>
          </a:blip>
          <a:srcRect l="6586" r="6054"/>
          <a:stretch/>
        </p:blipFill>
        <p:spPr>
          <a:xfrm>
            <a:off x="5625289" y="931653"/>
            <a:ext cx="3518711" cy="5128632"/>
          </a:xfrm>
          <a:prstGeom prst="rect">
            <a:avLst/>
          </a:prstGeom>
        </p:spPr>
      </p:pic>
      <p:pic>
        <p:nvPicPr>
          <p:cNvPr id="31" name="Picture 30" descr="cover-white-mask_ppoint.png"/>
          <p:cNvPicPr>
            <a:picLocks/>
          </p:cNvPicPr>
          <p:nvPr userDrawn="1"/>
        </p:nvPicPr>
        <p:blipFill>
          <a:blip r:embed="rId3" cstate="print">
            <a:extLst>
              <a:ext uri="{28A0092B-C50C-407E-A947-70E740481C1C}">
                <a14:useLocalDpi xmlns:a14="http://schemas.microsoft.com/office/drawing/2010/main" val="0"/>
              </a:ext>
            </a:extLst>
          </a:blip>
          <a:srcRect/>
          <a:stretch>
            <a:fillRect/>
          </a:stretch>
        </p:blipFill>
        <p:spPr>
          <a:xfrm flipH="1">
            <a:off x="5607169" y="759125"/>
            <a:ext cx="3539954" cy="5616273"/>
          </a:xfrm>
          <a:prstGeom prst="rect">
            <a:avLst/>
          </a:prstGeom>
        </p:spPr>
      </p:pic>
      <p:sp>
        <p:nvSpPr>
          <p:cNvPr id="29" name="Title 9"/>
          <p:cNvSpPr>
            <a:spLocks noGrp="1"/>
          </p:cNvSpPr>
          <p:nvPr>
            <p:ph type="title" hasCustomPrompt="1"/>
          </p:nvPr>
        </p:nvSpPr>
        <p:spPr>
          <a:xfrm>
            <a:off x="432000" y="432000"/>
            <a:ext cx="6120000" cy="900000"/>
          </a:xfrm>
          <a:prstGeom prst="rect">
            <a:avLst/>
          </a:prstGeom>
        </p:spPr>
        <p:txBody>
          <a:bodyPr vert="horz" lIns="0" tIns="0" rIns="0" bIns="0"/>
          <a:lstStyle>
            <a:lvl1pPr algn="l">
              <a:defRPr sz="4000" b="1">
                <a:solidFill>
                  <a:srgbClr val="69923A"/>
                </a:solidFill>
              </a:defRPr>
            </a:lvl1pPr>
          </a:lstStyle>
          <a:p>
            <a:r>
              <a:rPr lang="en-GB" dirty="0"/>
              <a:t>Click to add title</a:t>
            </a:r>
            <a:endParaRPr lang="en-US" dirty="0"/>
          </a:p>
        </p:txBody>
      </p:sp>
      <p:sp>
        <p:nvSpPr>
          <p:cNvPr id="13" name="Content Placeholder 2"/>
          <p:cNvSpPr>
            <a:spLocks noGrp="1"/>
          </p:cNvSpPr>
          <p:nvPr>
            <p:ph idx="15"/>
          </p:nvPr>
        </p:nvSpPr>
        <p:spPr>
          <a:xfrm>
            <a:off x="431999" y="1332000"/>
            <a:ext cx="4824000" cy="4320000"/>
          </a:xfrm>
          <a:prstGeom prst="rect">
            <a:avLst/>
          </a:prstGeom>
        </p:spPr>
        <p:txBody>
          <a:bodyPr/>
          <a:lstStyle>
            <a:lvl1pPr marL="342900" indent="-342900">
              <a:buFont typeface="Wingdings" pitchFamily="2" charset="2"/>
              <a:buChar char="§"/>
              <a:defRPr sz="3000">
                <a:latin typeface="Arial" pitchFamily="34" charset="0"/>
                <a:cs typeface="Arial" pitchFamily="34" charset="0"/>
              </a:defRPr>
            </a:lvl1pPr>
            <a:lvl2pPr>
              <a:defRPr>
                <a:latin typeface="Arial" pitchFamily="34" charset="0"/>
                <a:cs typeface="Arial" pitchFamily="34" charset="0"/>
              </a:defRPr>
            </a:lvl2pPr>
            <a:lvl3pPr marL="1143000" indent="-228600">
              <a:buFont typeface="Wingdings" pitchFamily="2" charset="2"/>
              <a:buChar cha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Rectangle 16"/>
          <p:cNvSpPr/>
          <p:nvPr userDrawn="1"/>
        </p:nvSpPr>
        <p:spPr>
          <a:xfrm>
            <a:off x="5557857" y="6060285"/>
            <a:ext cx="180000" cy="360000"/>
          </a:xfrm>
          <a:prstGeom prst="rect">
            <a:avLst/>
          </a:prstGeom>
          <a:solidFill>
            <a:srgbClr val="699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7470474" y="508317"/>
            <a:ext cx="886803" cy="564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8157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 The Gherkin">
    <p:spTree>
      <p:nvGrpSpPr>
        <p:cNvPr id="1" name=""/>
        <p:cNvGrpSpPr/>
        <p:nvPr/>
      </p:nvGrpSpPr>
      <p:grpSpPr>
        <a:xfrm>
          <a:off x="0" y="0"/>
          <a:ext cx="0" cy="0"/>
          <a:chOff x="0" y="0"/>
          <a:chExt cx="0" cy="0"/>
        </a:xfrm>
      </p:grpSpPr>
      <p:pic>
        <p:nvPicPr>
          <p:cNvPr id="8" name="Gherkin - ICE"/>
          <p:cNvPicPr>
            <a:picLocks noChangeAspect="1"/>
          </p:cNvPicPr>
          <p:nvPr userDrawn="1"/>
        </p:nvPicPr>
        <p:blipFill rotWithShape="1">
          <a:blip r:embed="rId2" cstate="print">
            <a:extLst>
              <a:ext uri="{28A0092B-C50C-407E-A947-70E740481C1C}">
                <a14:useLocalDpi xmlns:a14="http://schemas.microsoft.com/office/drawing/2010/main" val="0"/>
              </a:ext>
            </a:extLst>
          </a:blip>
          <a:srcRect b="-1"/>
          <a:stretch/>
        </p:blipFill>
        <p:spPr>
          <a:xfrm>
            <a:off x="5607169" y="948906"/>
            <a:ext cx="3536830" cy="5111378"/>
          </a:xfrm>
          <a:prstGeom prst="rect">
            <a:avLst/>
          </a:prstGeom>
        </p:spPr>
      </p:pic>
      <p:pic>
        <p:nvPicPr>
          <p:cNvPr id="31" name="Picture 30" descr="cover-white-mask_ppoint.png"/>
          <p:cNvPicPr>
            <a:picLocks/>
          </p:cNvPicPr>
          <p:nvPr userDrawn="1"/>
        </p:nvPicPr>
        <p:blipFill>
          <a:blip r:embed="rId3" cstate="print">
            <a:extLst>
              <a:ext uri="{28A0092B-C50C-407E-A947-70E740481C1C}">
                <a14:useLocalDpi xmlns:a14="http://schemas.microsoft.com/office/drawing/2010/main" val="0"/>
              </a:ext>
            </a:extLst>
          </a:blip>
          <a:srcRect/>
          <a:stretch>
            <a:fillRect/>
          </a:stretch>
        </p:blipFill>
        <p:spPr>
          <a:xfrm flipH="1">
            <a:off x="5607169" y="759125"/>
            <a:ext cx="3539954" cy="5616273"/>
          </a:xfrm>
          <a:prstGeom prst="rect">
            <a:avLst/>
          </a:prstGeom>
        </p:spPr>
      </p:pic>
      <p:sp>
        <p:nvSpPr>
          <p:cNvPr id="29" name="Title 9"/>
          <p:cNvSpPr>
            <a:spLocks noGrp="1"/>
          </p:cNvSpPr>
          <p:nvPr>
            <p:ph type="title" hasCustomPrompt="1"/>
          </p:nvPr>
        </p:nvSpPr>
        <p:spPr>
          <a:xfrm>
            <a:off x="432000" y="432000"/>
            <a:ext cx="6120000" cy="900000"/>
          </a:xfrm>
          <a:prstGeom prst="rect">
            <a:avLst/>
          </a:prstGeom>
        </p:spPr>
        <p:txBody>
          <a:bodyPr vert="horz" lIns="0" tIns="0" rIns="0" bIns="0"/>
          <a:lstStyle>
            <a:lvl1pPr algn="l">
              <a:defRPr sz="4000" b="1">
                <a:solidFill>
                  <a:srgbClr val="69923A"/>
                </a:solidFill>
              </a:defRPr>
            </a:lvl1pPr>
          </a:lstStyle>
          <a:p>
            <a:r>
              <a:rPr lang="en-GB" dirty="0"/>
              <a:t>Click to add title</a:t>
            </a:r>
            <a:endParaRPr lang="en-US" dirty="0"/>
          </a:p>
        </p:txBody>
      </p:sp>
      <p:sp>
        <p:nvSpPr>
          <p:cNvPr id="13" name="Content Placeholder 2"/>
          <p:cNvSpPr>
            <a:spLocks noGrp="1"/>
          </p:cNvSpPr>
          <p:nvPr>
            <p:ph idx="15"/>
          </p:nvPr>
        </p:nvSpPr>
        <p:spPr>
          <a:xfrm>
            <a:off x="431999" y="1332000"/>
            <a:ext cx="4824000" cy="4320000"/>
          </a:xfrm>
          <a:prstGeom prst="rect">
            <a:avLst/>
          </a:prstGeom>
        </p:spPr>
        <p:txBody>
          <a:bodyPr/>
          <a:lstStyle>
            <a:lvl1pPr marL="342900" indent="-342900">
              <a:buFont typeface="Wingdings" pitchFamily="2" charset="2"/>
              <a:buChar char="§"/>
              <a:defRPr sz="3000">
                <a:latin typeface="Arial" pitchFamily="34" charset="0"/>
                <a:cs typeface="Arial" pitchFamily="34" charset="0"/>
              </a:defRPr>
            </a:lvl1pPr>
            <a:lvl2pPr>
              <a:defRPr>
                <a:latin typeface="Arial" pitchFamily="34" charset="0"/>
                <a:cs typeface="Arial" pitchFamily="34" charset="0"/>
              </a:defRPr>
            </a:lvl2pPr>
            <a:lvl3pPr marL="1143000" indent="-228600">
              <a:buFont typeface="Wingdings" pitchFamily="2" charset="2"/>
              <a:buChar cha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Rectangle 16"/>
          <p:cNvSpPr/>
          <p:nvPr userDrawn="1"/>
        </p:nvSpPr>
        <p:spPr>
          <a:xfrm>
            <a:off x="5557857" y="6060285"/>
            <a:ext cx="180000" cy="360000"/>
          </a:xfrm>
          <a:prstGeom prst="rect">
            <a:avLst/>
          </a:prstGeom>
          <a:solidFill>
            <a:srgbClr val="699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7470474" y="508317"/>
            <a:ext cx="886803" cy="564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178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23" name="Footer banner"/>
          <p:cNvSpPr/>
          <p:nvPr userDrawn="1"/>
        </p:nvSpPr>
        <p:spPr>
          <a:xfrm>
            <a:off x="0" y="5791200"/>
            <a:ext cx="9152467" cy="1066800"/>
          </a:xfrm>
          <a:prstGeom prst="rect">
            <a:avLst/>
          </a:prstGeom>
          <a:solidFill>
            <a:srgbClr val="69923A"/>
          </a:solidFill>
          <a:ln w="9525" cap="flat" cmpd="sng" algn="ctr">
            <a:noFill/>
            <a:prstDash val="solid"/>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txBody>
          <a:bodyPr rot="0" spcFirstLastPara="0" vert="horz" wrap="none" lIns="91440" tIns="4572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 name="Text Box 15"/>
          <p:cNvSpPr txBox="1"/>
          <p:nvPr userDrawn="1"/>
        </p:nvSpPr>
        <p:spPr>
          <a:xfrm>
            <a:off x="630555" y="6329680"/>
            <a:ext cx="3670300" cy="280670"/>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0" tIns="0" rIns="91440" bIns="0" numCol="1" spcCol="0" rtlCol="0" fromWordArt="0" anchor="t" anchorCtr="0" forceAA="0" compatLnSpc="1">
            <a:prstTxWarp prst="textNoShape">
              <a:avLst/>
            </a:prstTxWarp>
            <a:noAutofit/>
          </a:bodyPr>
          <a:lstStyle/>
          <a:p>
            <a:pPr>
              <a:lnSpc>
                <a:spcPct val="115000"/>
              </a:lnSpc>
              <a:spcAft>
                <a:spcPts val="100"/>
              </a:spcAft>
            </a:pPr>
            <a:r>
              <a:rPr lang="en-GB" sz="700" dirty="0">
                <a:solidFill>
                  <a:srgbClr val="FFFFFF"/>
                </a:solidFill>
                <a:effectLst/>
                <a:latin typeface="Arial"/>
                <a:ea typeface="Calibri"/>
                <a:cs typeface="Arial"/>
              </a:rPr>
              <a:t>Design Create Solve Innovate is a supporting brand of the Institution of Civil Engineers.</a:t>
            </a:r>
            <a:endParaRPr lang="en-GB" sz="700" dirty="0">
              <a:effectLst/>
              <a:latin typeface="Arial"/>
              <a:ea typeface="Calibri"/>
              <a:cs typeface="Arial"/>
            </a:endParaRPr>
          </a:p>
          <a:p>
            <a:pPr>
              <a:lnSpc>
                <a:spcPct val="115000"/>
              </a:lnSpc>
              <a:spcAft>
                <a:spcPts val="100"/>
              </a:spcAft>
            </a:pPr>
            <a:r>
              <a:rPr lang="en-GB" sz="700" dirty="0">
                <a:solidFill>
                  <a:srgbClr val="FFFFFF"/>
                </a:solidFill>
                <a:effectLst/>
                <a:latin typeface="Arial"/>
                <a:ea typeface="Calibri"/>
                <a:cs typeface="Arial"/>
              </a:rPr>
              <a:t>Registered charity number 210252. Charity registered in Scotland number SC038629.</a:t>
            </a:r>
          </a:p>
        </p:txBody>
      </p:sp>
      <p:sp>
        <p:nvSpPr>
          <p:cNvPr id="26" name="Text Box 16"/>
          <p:cNvSpPr txBox="1"/>
          <p:nvPr userDrawn="1"/>
        </p:nvSpPr>
        <p:spPr>
          <a:xfrm>
            <a:off x="630555" y="6049645"/>
            <a:ext cx="3458210" cy="251460"/>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0" tIns="0" rIns="91440" bIns="45720" numCol="1" spcCol="0" rtlCol="0" fromWordArt="0" anchor="t" anchorCtr="0" forceAA="0" compatLnSpc="1">
            <a:prstTxWarp prst="textNoShape">
              <a:avLst/>
            </a:prstTxWarp>
            <a:noAutofit/>
          </a:bodyPr>
          <a:lstStyle/>
          <a:p>
            <a:pPr>
              <a:lnSpc>
                <a:spcPct val="115000"/>
              </a:lnSpc>
              <a:spcAft>
                <a:spcPts val="1000"/>
              </a:spcAft>
            </a:pPr>
            <a:r>
              <a:rPr lang="en-GB" sz="1100" dirty="0">
                <a:solidFill>
                  <a:srgbClr val="FFFFFF"/>
                </a:solidFill>
                <a:effectLst/>
                <a:latin typeface="Arial"/>
                <a:ea typeface="Calibri"/>
                <a:cs typeface="Arial"/>
              </a:rPr>
              <a:t>Civil Engineers: Shaping the World</a:t>
            </a:r>
            <a:endParaRPr lang="en-GB" sz="1100" dirty="0">
              <a:effectLst/>
              <a:latin typeface="Arial"/>
              <a:ea typeface="Calibri"/>
              <a:cs typeface="Arial"/>
            </a:endParaRPr>
          </a:p>
        </p:txBody>
      </p:sp>
      <p:pic>
        <p:nvPicPr>
          <p:cNvPr id="24" name="ICE logo"/>
          <p:cNvPicPr/>
          <p:nvPr userDrawn="1"/>
        </p:nvPicPr>
        <p:blipFill>
          <a:blip r:embed="rId2" cstate="print">
            <a:extLst>
              <a:ext uri="{28A0092B-C50C-407E-A947-70E740481C1C}">
                <a14:useLocalDpi xmlns:a14="http://schemas.microsoft.com/office/drawing/2010/main" val="0"/>
              </a:ext>
            </a:extLst>
          </a:blip>
          <a:stretch>
            <a:fillRect/>
          </a:stretch>
        </p:blipFill>
        <p:spPr>
          <a:xfrm>
            <a:off x="7550150" y="6041603"/>
            <a:ext cx="817880" cy="538480"/>
          </a:xfrm>
          <a:prstGeom prst="rect">
            <a:avLst/>
          </a:prstGeom>
          <a:extLst>
            <a:ext uri="{FAA26D3D-D897-4be2-8F04-BA451C77F1D7}">
              <ma14:placeholderFlag xmlns:ma14="http://schemas.microsoft.com/office/mac/drawingml/2011/main" xmlns=""/>
            </a:ext>
          </a:extLst>
        </p:spPr>
      </p:pic>
      <p:sp>
        <p:nvSpPr>
          <p:cNvPr id="20" name="TextBox 19"/>
          <p:cNvSpPr txBox="1"/>
          <p:nvPr userDrawn="1"/>
        </p:nvSpPr>
        <p:spPr>
          <a:xfrm>
            <a:off x="1376538" y="4707488"/>
            <a:ext cx="6390925" cy="567267"/>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0" tIns="0" rIns="91440" bIns="45720" numCol="1" spcCol="0" rtlCol="0" fromWordArt="0" anchor="t" anchorCtr="0" forceAA="0" compatLnSpc="1">
            <a:prstTxWarp prst="textNoShape">
              <a:avLst/>
            </a:prstTxWarp>
            <a:noAutofit/>
          </a:bodyPr>
          <a:lstStyle/>
          <a:p>
            <a:pPr algn="ctr">
              <a:spcAft>
                <a:spcPts val="1000"/>
              </a:spcAft>
            </a:pPr>
            <a:r>
              <a:rPr lang="en-GB" sz="3200" b="1" dirty="0">
                <a:solidFill>
                  <a:srgbClr val="69923A"/>
                </a:solidFill>
                <a:effectLst/>
                <a:latin typeface="Arial"/>
                <a:ea typeface="ＭＳ 明朝"/>
                <a:cs typeface="Times New Roman"/>
              </a:rPr>
              <a:t>ice.org.uk/education</a:t>
            </a:r>
          </a:p>
        </p:txBody>
      </p:sp>
      <p:pic>
        <p:nvPicPr>
          <p:cNvPr id="15" name="DCSI logo"/>
          <p:cNvPicPr>
            <a:picLocks noChangeAspect="1"/>
          </p:cNvPicPr>
          <p:nvPr userDrawn="1"/>
        </p:nvPicPr>
        <p:blipFill rotWithShape="1">
          <a:blip r:embed="rId3" cstate="print">
            <a:extLst>
              <a:ext uri="{28A0092B-C50C-407E-A947-70E740481C1C}">
                <a14:useLocalDpi xmlns:a14="http://schemas.microsoft.com/office/drawing/2010/main" val="0"/>
              </a:ext>
            </a:extLst>
          </a:blip>
          <a:srcRect r="12492"/>
          <a:stretch/>
        </p:blipFill>
        <p:spPr>
          <a:xfrm>
            <a:off x="1957070" y="0"/>
            <a:ext cx="4977621" cy="4290518"/>
          </a:xfrm>
          <a:prstGeom prst="rect">
            <a:avLst/>
          </a:prstGeom>
        </p:spPr>
      </p:pic>
    </p:spTree>
    <p:extLst>
      <p:ext uri="{BB962C8B-B14F-4D97-AF65-F5344CB8AC3E}">
        <p14:creationId xmlns:p14="http://schemas.microsoft.com/office/powerpoint/2010/main" val="2754583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060017"/>
            <a:ext cx="9144000" cy="797983"/>
          </a:xfrm>
          <a:prstGeom prst="rect">
            <a:avLst/>
          </a:prstGeom>
          <a:solidFill>
            <a:srgbClr val="69923A"/>
          </a:solidFill>
          <a:ln w="9525" cap="flat" cmpd="sng" algn="ctr">
            <a:noFill/>
            <a:prstDash val="solid"/>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txBody>
          <a:bodyPr rot="0" spcFirstLastPara="0" vert="horz" wrap="none" lIns="91440" tIns="4572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8" name="Group 7"/>
          <p:cNvGrpSpPr/>
          <p:nvPr userDrawn="1"/>
        </p:nvGrpSpPr>
        <p:grpSpPr>
          <a:xfrm>
            <a:off x="630555" y="6199823"/>
            <a:ext cx="3670300" cy="518370"/>
            <a:chOff x="630555" y="6197592"/>
            <a:chExt cx="3670300" cy="518370"/>
          </a:xfrm>
        </p:grpSpPr>
        <p:sp>
          <p:nvSpPr>
            <p:cNvPr id="24" name="Text Box 15"/>
            <p:cNvSpPr txBox="1"/>
            <p:nvPr/>
          </p:nvSpPr>
          <p:spPr>
            <a:xfrm>
              <a:off x="630555" y="6435292"/>
              <a:ext cx="3670300" cy="280670"/>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0" tIns="0" rIns="91440" bIns="0" numCol="1" spcCol="0" rtlCol="0" fromWordArt="0" anchor="t" anchorCtr="0" forceAA="0" compatLnSpc="1">
              <a:prstTxWarp prst="textNoShape">
                <a:avLst/>
              </a:prstTxWarp>
              <a:noAutofit/>
            </a:bodyPr>
            <a:lstStyle/>
            <a:p>
              <a:pPr>
                <a:lnSpc>
                  <a:spcPct val="115000"/>
                </a:lnSpc>
                <a:spcAft>
                  <a:spcPts val="100"/>
                </a:spcAft>
              </a:pPr>
              <a:r>
                <a:rPr lang="en-GB" sz="700" dirty="0">
                  <a:solidFill>
                    <a:srgbClr val="FFFFFF"/>
                  </a:solidFill>
                  <a:effectLst/>
                  <a:latin typeface="Arial"/>
                  <a:ea typeface="Calibri"/>
                  <a:cs typeface="Arial"/>
                </a:rPr>
                <a:t>Design Create Solve Innovate is a supporting brand of the Institution of Civil Engineers.</a:t>
              </a:r>
              <a:endParaRPr lang="en-GB" sz="1100" dirty="0">
                <a:effectLst/>
                <a:latin typeface="Arial"/>
                <a:ea typeface="Calibri"/>
                <a:cs typeface="Arial"/>
              </a:endParaRPr>
            </a:p>
            <a:p>
              <a:pPr>
                <a:lnSpc>
                  <a:spcPct val="115000"/>
                </a:lnSpc>
                <a:spcAft>
                  <a:spcPts val="100"/>
                </a:spcAft>
              </a:pPr>
              <a:r>
                <a:rPr lang="en-GB" sz="700" dirty="0">
                  <a:solidFill>
                    <a:srgbClr val="FFFFFF"/>
                  </a:solidFill>
                  <a:effectLst/>
                  <a:latin typeface="Arial"/>
                  <a:ea typeface="Calibri"/>
                  <a:cs typeface="Arial"/>
                </a:rPr>
                <a:t>Registered charity number 210252. Charity registered in Scotland number SC038629.</a:t>
              </a:r>
              <a:endParaRPr lang="en-GB" sz="1100" dirty="0">
                <a:effectLst/>
                <a:latin typeface="Arial"/>
                <a:ea typeface="Calibri"/>
                <a:cs typeface="Arial"/>
              </a:endParaRPr>
            </a:p>
          </p:txBody>
        </p:sp>
        <p:sp>
          <p:nvSpPr>
            <p:cNvPr id="25" name="Text Box 16"/>
            <p:cNvSpPr txBox="1"/>
            <p:nvPr/>
          </p:nvSpPr>
          <p:spPr>
            <a:xfrm>
              <a:off x="630555" y="6197592"/>
              <a:ext cx="3458210" cy="251460"/>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0" tIns="0" rIns="91440" bIns="45720" numCol="1" spcCol="0" rtlCol="0" fromWordArt="0" anchor="t" anchorCtr="0" forceAA="0" compatLnSpc="1">
              <a:prstTxWarp prst="textNoShape">
                <a:avLst/>
              </a:prstTxWarp>
              <a:noAutofit/>
            </a:bodyPr>
            <a:lstStyle/>
            <a:p>
              <a:pPr>
                <a:lnSpc>
                  <a:spcPct val="115000"/>
                </a:lnSpc>
                <a:spcAft>
                  <a:spcPts val="1000"/>
                </a:spcAft>
              </a:pPr>
              <a:r>
                <a:rPr lang="en-GB" sz="1100" dirty="0">
                  <a:solidFill>
                    <a:srgbClr val="FFFFFF"/>
                  </a:solidFill>
                  <a:effectLst/>
                  <a:latin typeface="Arial"/>
                  <a:ea typeface="Calibri"/>
                  <a:cs typeface="Arial"/>
                </a:rPr>
                <a:t>Civil Engineers: Shaping the World</a:t>
              </a:r>
              <a:endParaRPr lang="en-GB" sz="1100" dirty="0">
                <a:effectLst/>
                <a:latin typeface="Arial"/>
                <a:ea typeface="Calibri"/>
                <a:cs typeface="Arial"/>
              </a:endParaRPr>
            </a:p>
          </p:txBody>
        </p:sp>
      </p:grpSp>
      <p:pic>
        <p:nvPicPr>
          <p:cNvPr id="3" name="Picture 2" descr="DC_11+footerlogo.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77711" y="6229731"/>
            <a:ext cx="1776984" cy="475488"/>
          </a:xfrm>
          <a:prstGeom prst="rect">
            <a:avLst/>
          </a:prstGeom>
        </p:spPr>
      </p:pic>
    </p:spTree>
    <p:extLst>
      <p:ext uri="{BB962C8B-B14F-4D97-AF65-F5344CB8AC3E}">
        <p14:creationId xmlns:p14="http://schemas.microsoft.com/office/powerpoint/2010/main" val="943240222"/>
      </p:ext>
    </p:extLst>
  </p:cSld>
  <p:clrMap bg1="lt1" tx1="dk1" bg2="lt2" tx2="dk2" accent1="accent1" accent2="accent2" accent3="accent3" accent4="accent4" accent5="accent5" accent6="accent6" hlink="hlink" folHlink="folHlink"/>
  <p:sldLayoutIdLst>
    <p:sldLayoutId id="2147483735" r:id="rId1"/>
    <p:sldLayoutId id="2147483722" r:id="rId2"/>
    <p:sldLayoutId id="2147483734" r:id="rId3"/>
    <p:sldLayoutId id="2147483737" r:id="rId4"/>
    <p:sldLayoutId id="2147483738" r:id="rId5"/>
    <p:sldLayoutId id="2147483731"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youtube.com/watch?v=E0We5mC5VKo" TargetMode="Externa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By the Institution of Civil Engineers</a:t>
            </a:r>
          </a:p>
        </p:txBody>
      </p:sp>
      <p:sp>
        <p:nvSpPr>
          <p:cNvPr id="2" name="Title 1"/>
          <p:cNvSpPr>
            <a:spLocks noGrp="1"/>
          </p:cNvSpPr>
          <p:nvPr>
            <p:ph type="title"/>
          </p:nvPr>
        </p:nvSpPr>
        <p:spPr/>
        <p:txBody>
          <a:bodyPr/>
          <a:lstStyle/>
          <a:p>
            <a:r>
              <a:rPr lang="en-US" sz="3600" b="1" dirty="0"/>
              <a:t>Skyscraper Challenge</a:t>
            </a:r>
          </a:p>
        </p:txBody>
      </p:sp>
      <p:pic>
        <p:nvPicPr>
          <p:cNvPr id="5" name="Picture 4">
            <a:extLst>
              <a:ext uri="{FF2B5EF4-FFF2-40B4-BE49-F238E27FC236}">
                <a16:creationId xmlns:a16="http://schemas.microsoft.com/office/drawing/2014/main" id="{C281A289-41EC-4470-83F8-4C35D907F795}"/>
              </a:ext>
            </a:extLst>
          </p:cNvPr>
          <p:cNvPicPr>
            <a:picLocks noChangeAspect="1"/>
          </p:cNvPicPr>
          <p:nvPr/>
        </p:nvPicPr>
        <p:blipFill rotWithShape="1">
          <a:blip r:embed="rId3"/>
          <a:srcRect r="16866" b="5253"/>
          <a:stretch/>
        </p:blipFill>
        <p:spPr>
          <a:xfrm>
            <a:off x="1" y="0"/>
            <a:ext cx="9119924" cy="5838092"/>
          </a:xfrm>
          <a:prstGeom prst="rect">
            <a:avLst/>
          </a:prstGeom>
        </p:spPr>
      </p:pic>
      <p:pic>
        <p:nvPicPr>
          <p:cNvPr id="9" name="Picture 8">
            <a:extLst>
              <a:ext uri="{FF2B5EF4-FFF2-40B4-BE49-F238E27FC236}">
                <a16:creationId xmlns:a16="http://schemas.microsoft.com/office/drawing/2014/main" id="{BA809132-E139-0E61-FCE0-42A5E6525D87}"/>
              </a:ext>
            </a:extLst>
          </p:cNvPr>
          <p:cNvPicPr>
            <a:picLocks noChangeAspect="1"/>
          </p:cNvPicPr>
          <p:nvPr/>
        </p:nvPicPr>
        <p:blipFill>
          <a:blip r:embed="rId4"/>
          <a:stretch>
            <a:fillRect/>
          </a:stretch>
        </p:blipFill>
        <p:spPr>
          <a:xfrm>
            <a:off x="107202" y="4374905"/>
            <a:ext cx="1988631" cy="604933"/>
          </a:xfrm>
          <a:prstGeom prst="rect">
            <a:avLst/>
          </a:prstGeom>
        </p:spPr>
      </p:pic>
      <p:pic>
        <p:nvPicPr>
          <p:cNvPr id="11" name="Picture 10">
            <a:extLst>
              <a:ext uri="{FF2B5EF4-FFF2-40B4-BE49-F238E27FC236}">
                <a16:creationId xmlns:a16="http://schemas.microsoft.com/office/drawing/2014/main" id="{7F4ADDBE-C703-8559-A9DC-088EAAF8BEBF}"/>
              </a:ext>
            </a:extLst>
          </p:cNvPr>
          <p:cNvPicPr>
            <a:picLocks noChangeAspect="1"/>
          </p:cNvPicPr>
          <p:nvPr/>
        </p:nvPicPr>
        <p:blipFill rotWithShape="1">
          <a:blip r:embed="rId5"/>
          <a:srcRect l="6404" r="12208" b="18410"/>
          <a:stretch/>
        </p:blipFill>
        <p:spPr>
          <a:xfrm>
            <a:off x="6806597" y="4296251"/>
            <a:ext cx="1873347" cy="599772"/>
          </a:xfrm>
          <a:prstGeom prst="rect">
            <a:avLst/>
          </a:prstGeom>
        </p:spPr>
      </p:pic>
      <p:pic>
        <p:nvPicPr>
          <p:cNvPr id="13" name="Picture 12">
            <a:extLst>
              <a:ext uri="{FF2B5EF4-FFF2-40B4-BE49-F238E27FC236}">
                <a16:creationId xmlns:a16="http://schemas.microsoft.com/office/drawing/2014/main" id="{34A67BF2-95B0-0EA0-3032-B18C82D7E500}"/>
              </a:ext>
            </a:extLst>
          </p:cNvPr>
          <p:cNvPicPr>
            <a:picLocks noChangeAspect="1"/>
          </p:cNvPicPr>
          <p:nvPr/>
        </p:nvPicPr>
        <p:blipFill>
          <a:blip r:embed="rId6"/>
          <a:stretch>
            <a:fillRect/>
          </a:stretch>
        </p:blipFill>
        <p:spPr>
          <a:xfrm>
            <a:off x="3207349" y="4374904"/>
            <a:ext cx="2400530" cy="604933"/>
          </a:xfrm>
          <a:prstGeom prst="rect">
            <a:avLst/>
          </a:prstGeom>
        </p:spPr>
      </p:pic>
      <p:pic>
        <p:nvPicPr>
          <p:cNvPr id="6" name="Picture 5">
            <a:extLst>
              <a:ext uri="{FF2B5EF4-FFF2-40B4-BE49-F238E27FC236}">
                <a16:creationId xmlns:a16="http://schemas.microsoft.com/office/drawing/2014/main" id="{E4E15BA6-37F9-22BA-EFD0-8F07EC8A8AEE}"/>
              </a:ext>
            </a:extLst>
          </p:cNvPr>
          <p:cNvPicPr>
            <a:picLocks noChangeAspect="1"/>
          </p:cNvPicPr>
          <p:nvPr/>
        </p:nvPicPr>
        <p:blipFill>
          <a:blip r:embed="rId7"/>
          <a:stretch>
            <a:fillRect/>
          </a:stretch>
        </p:blipFill>
        <p:spPr>
          <a:xfrm>
            <a:off x="2490953" y="5058000"/>
            <a:ext cx="3857296" cy="718352"/>
          </a:xfrm>
          <a:prstGeom prst="rect">
            <a:avLst/>
          </a:prstGeom>
        </p:spPr>
      </p:pic>
    </p:spTree>
    <p:extLst>
      <p:ext uri="{BB962C8B-B14F-4D97-AF65-F5344CB8AC3E}">
        <p14:creationId xmlns:p14="http://schemas.microsoft.com/office/powerpoint/2010/main" val="395720129"/>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5"/>
          </p:nvPr>
        </p:nvSpPr>
        <p:spPr>
          <a:xfrm>
            <a:off x="204281" y="1332000"/>
            <a:ext cx="8507719" cy="4500000"/>
          </a:xfrm>
        </p:spPr>
        <p:txBody>
          <a:bodyPr/>
          <a:lstStyle/>
          <a:p>
            <a:r>
              <a:rPr lang="en-GB" dirty="0"/>
              <a:t>Location: Tyneside</a:t>
            </a:r>
          </a:p>
          <a:p>
            <a:r>
              <a:rPr lang="en-GB" dirty="0"/>
              <a:t>Crosses: River Tyne</a:t>
            </a:r>
          </a:p>
        </p:txBody>
      </p:sp>
      <p:sp>
        <p:nvSpPr>
          <p:cNvPr id="4" name="Title 3"/>
          <p:cNvSpPr>
            <a:spLocks noGrp="1"/>
          </p:cNvSpPr>
          <p:nvPr>
            <p:ph type="title"/>
          </p:nvPr>
        </p:nvSpPr>
        <p:spPr/>
        <p:txBody>
          <a:bodyPr/>
          <a:lstStyle/>
          <a:p>
            <a:r>
              <a:rPr lang="en-GB" dirty="0">
                <a:solidFill>
                  <a:srgbClr val="009999"/>
                </a:solidFill>
              </a:rPr>
              <a:t>Tyne Bridge and Gateshead</a:t>
            </a:r>
          </a:p>
        </p:txBody>
      </p:sp>
      <p:sp>
        <p:nvSpPr>
          <p:cNvPr id="6" name="Content Placeholder 4"/>
          <p:cNvSpPr txBox="1">
            <a:spLocks/>
          </p:cNvSpPr>
          <p:nvPr/>
        </p:nvSpPr>
        <p:spPr>
          <a:xfrm>
            <a:off x="4824667" y="1332000"/>
            <a:ext cx="3888000" cy="1206663"/>
          </a:xfrm>
          <a:prstGeom prst="rect">
            <a:avLst/>
          </a:prstGeom>
        </p:spPr>
        <p:txBody>
          <a:bodyPr/>
          <a:lstStyle>
            <a:lvl1pPr marL="342900" indent="-342900" algn="l" defTabSz="914400" rtl="0" eaLnBrk="1" latinLnBrk="0" hangingPunct="1">
              <a:spcBef>
                <a:spcPct val="20000"/>
              </a:spcBef>
              <a:buFont typeface="Wingdings" pitchFamily="2" charset="2"/>
              <a:buChar char="§"/>
              <a:defRPr sz="3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Wingdings" pitchFamily="2" charset="2"/>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a:t>Length: 389 metres</a:t>
            </a:r>
          </a:p>
          <a:p>
            <a:r>
              <a:rPr lang="en-GB" dirty="0"/>
              <a:t>Material: Steel</a:t>
            </a:r>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9935" b="5403"/>
          <a:stretch/>
        </p:blipFill>
        <p:spPr bwMode="auto">
          <a:xfrm>
            <a:off x="0" y="2664663"/>
            <a:ext cx="9144000" cy="419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F324F895-C966-0D2F-79B8-433D61478AD7}"/>
              </a:ext>
            </a:extLst>
          </p:cNvPr>
          <p:cNvPicPr>
            <a:picLocks noChangeAspect="1"/>
          </p:cNvPicPr>
          <p:nvPr/>
        </p:nvPicPr>
        <p:blipFill>
          <a:blip r:embed="rId4"/>
          <a:stretch>
            <a:fillRect/>
          </a:stretch>
        </p:blipFill>
        <p:spPr>
          <a:xfrm>
            <a:off x="0" y="2538663"/>
            <a:ext cx="9144000" cy="4388631"/>
          </a:xfrm>
          <a:prstGeom prst="rect">
            <a:avLst/>
          </a:prstGeom>
        </p:spPr>
      </p:pic>
      <p:pic>
        <p:nvPicPr>
          <p:cNvPr id="7" name="Picture 6">
            <a:extLst>
              <a:ext uri="{FF2B5EF4-FFF2-40B4-BE49-F238E27FC236}">
                <a16:creationId xmlns:a16="http://schemas.microsoft.com/office/drawing/2014/main" id="{2C6C3AAE-A572-30CB-B5EB-19DF96674F7A}"/>
              </a:ext>
            </a:extLst>
          </p:cNvPr>
          <p:cNvPicPr>
            <a:picLocks noChangeAspect="1"/>
          </p:cNvPicPr>
          <p:nvPr/>
        </p:nvPicPr>
        <p:blipFill>
          <a:blip r:embed="rId5"/>
          <a:stretch>
            <a:fillRect/>
          </a:stretch>
        </p:blipFill>
        <p:spPr>
          <a:xfrm>
            <a:off x="0" y="2510168"/>
            <a:ext cx="9241277" cy="4388631"/>
          </a:xfrm>
          <a:prstGeom prst="rect">
            <a:avLst/>
          </a:prstGeom>
        </p:spPr>
      </p:pic>
    </p:spTree>
    <p:extLst>
      <p:ext uri="{BB962C8B-B14F-4D97-AF65-F5344CB8AC3E}">
        <p14:creationId xmlns:p14="http://schemas.microsoft.com/office/powerpoint/2010/main" val="42157166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Matthew\AppData\Local\Microsoft\Windows\Temporary Internet Files\Content.IE5\PK9XZ2A8\MPj04387810000[1].jpg"/>
          <p:cNvPicPr>
            <a:picLocks noChangeAspect="1" noChangeArrowheads="1"/>
          </p:cNvPicPr>
          <p:nvPr/>
        </p:nvPicPr>
        <p:blipFill>
          <a:blip r:embed="rId3" cstate="print"/>
          <a:srcRect/>
          <a:stretch>
            <a:fillRect/>
          </a:stretch>
        </p:blipFill>
        <p:spPr bwMode="auto">
          <a:xfrm>
            <a:off x="5508625" y="3542297"/>
            <a:ext cx="3635375" cy="2513012"/>
          </a:xfrm>
          <a:prstGeom prst="rect">
            <a:avLst/>
          </a:prstGeom>
          <a:noFill/>
          <a:ln w="9525">
            <a:noFill/>
            <a:miter lim="800000"/>
            <a:headEnd/>
            <a:tailEnd/>
          </a:ln>
        </p:spPr>
      </p:pic>
      <p:sp>
        <p:nvSpPr>
          <p:cNvPr id="4" name="Content Placeholder 3"/>
          <p:cNvSpPr>
            <a:spLocks noGrp="1"/>
          </p:cNvSpPr>
          <p:nvPr>
            <p:ph idx="15"/>
          </p:nvPr>
        </p:nvSpPr>
        <p:spPr/>
        <p:txBody>
          <a:bodyPr/>
          <a:lstStyle/>
          <a:p>
            <a:pPr>
              <a:spcBef>
                <a:spcPts val="1800"/>
              </a:spcBef>
            </a:pPr>
            <a:r>
              <a:rPr lang="en-GB" dirty="0"/>
              <a:t>In your team, your challenge is to use the plans available to cost the building of a new bridge.</a:t>
            </a:r>
          </a:p>
          <a:p>
            <a:pPr>
              <a:spcBef>
                <a:spcPts val="1800"/>
              </a:spcBef>
            </a:pPr>
            <a:r>
              <a:rPr lang="en-GB" dirty="0"/>
              <a:t>To do this you must think about the costs you will incur in building it, making decisions that will impact on the length of the project. </a:t>
            </a:r>
          </a:p>
        </p:txBody>
      </p:sp>
      <p:sp>
        <p:nvSpPr>
          <p:cNvPr id="9" name="Title 8"/>
          <p:cNvSpPr>
            <a:spLocks noGrp="1"/>
          </p:cNvSpPr>
          <p:nvPr>
            <p:ph type="title"/>
          </p:nvPr>
        </p:nvSpPr>
        <p:spPr>
          <a:solidFill>
            <a:srgbClr val="009999"/>
          </a:solidFill>
        </p:spPr>
        <p:txBody>
          <a:bodyPr/>
          <a:lstStyle/>
          <a:p>
            <a:pPr algn="ctr"/>
            <a:r>
              <a:rPr lang="en-GB" dirty="0">
                <a:solidFill>
                  <a:schemeClr val="bg1"/>
                </a:solidFill>
              </a:rPr>
              <a:t>Briefing</a:t>
            </a: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5"/>
          </p:nvPr>
        </p:nvSpPr>
        <p:spPr>
          <a:xfrm>
            <a:off x="264160" y="1332000"/>
            <a:ext cx="8447840" cy="3829280"/>
          </a:xfrm>
          <a:ln>
            <a:solidFill>
              <a:srgbClr val="009999"/>
            </a:solidFill>
          </a:ln>
        </p:spPr>
        <p:txBody>
          <a:bodyPr/>
          <a:lstStyle/>
          <a:p>
            <a:pPr marL="0" indent="0">
              <a:spcBef>
                <a:spcPts val="3000"/>
              </a:spcBef>
              <a:buNone/>
            </a:pPr>
            <a:r>
              <a:rPr lang="en-GB" sz="2000" dirty="0"/>
              <a:t> During this stage you must:</a:t>
            </a:r>
          </a:p>
          <a:p>
            <a:pPr>
              <a:spcBef>
                <a:spcPts val="3000"/>
              </a:spcBef>
            </a:pPr>
            <a:r>
              <a:rPr lang="en-GB" sz="2000" dirty="0"/>
              <a:t>Decide on a name for your team.</a:t>
            </a:r>
          </a:p>
          <a:p>
            <a:pPr>
              <a:spcBef>
                <a:spcPts val="3000"/>
              </a:spcBef>
            </a:pPr>
            <a:r>
              <a:rPr lang="en-GB" sz="2000" dirty="0"/>
              <a:t>Review the designs – Materials and Measures</a:t>
            </a:r>
          </a:p>
          <a:p>
            <a:pPr>
              <a:spcBef>
                <a:spcPts val="3000"/>
              </a:spcBef>
            </a:pPr>
            <a:r>
              <a:rPr lang="en-GB" sz="2000" dirty="0"/>
              <a:t>Determine where to place the Bridge on the Development Site Plan.</a:t>
            </a:r>
          </a:p>
          <a:p>
            <a:pPr>
              <a:spcBef>
                <a:spcPts val="3000"/>
              </a:spcBef>
            </a:pPr>
            <a:r>
              <a:rPr lang="en-GB" sz="2000" dirty="0"/>
              <a:t>Complete your Cost Report, calculating how much you think your bridge will cost and the expected length of the project. Read the cost table for additional cost that must be included.</a:t>
            </a:r>
          </a:p>
        </p:txBody>
      </p:sp>
      <p:sp>
        <p:nvSpPr>
          <p:cNvPr id="4" name="Title 3"/>
          <p:cNvSpPr>
            <a:spLocks noGrp="1"/>
          </p:cNvSpPr>
          <p:nvPr>
            <p:ph type="title"/>
          </p:nvPr>
        </p:nvSpPr>
        <p:spPr>
          <a:xfrm>
            <a:off x="432000" y="178600"/>
            <a:ext cx="8280000" cy="900000"/>
          </a:xfrm>
          <a:solidFill>
            <a:srgbClr val="009999"/>
          </a:solidFill>
        </p:spPr>
        <p:txBody>
          <a:bodyPr/>
          <a:lstStyle/>
          <a:p>
            <a:pPr algn="ctr"/>
            <a:r>
              <a:rPr lang="en-GB" dirty="0">
                <a:solidFill>
                  <a:schemeClr val="bg1"/>
                </a:solidFill>
              </a:rPr>
              <a:t>Exercise</a:t>
            </a:r>
            <a:r>
              <a:rPr lang="en-GB" dirty="0">
                <a:solidFill>
                  <a:srgbClr val="0070C0"/>
                </a:solidFill>
              </a:rPr>
              <a:t> </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5"/>
          </p:nvPr>
        </p:nvSpPr>
        <p:spPr>
          <a:xfrm>
            <a:off x="432000" y="1463040"/>
            <a:ext cx="8280000" cy="3281680"/>
          </a:xfrm>
          <a:ln>
            <a:solidFill>
              <a:srgbClr val="009999"/>
            </a:solidFill>
          </a:ln>
        </p:spPr>
        <p:txBody>
          <a:bodyPr/>
          <a:lstStyle/>
          <a:p>
            <a:pPr>
              <a:spcBef>
                <a:spcPts val="3600"/>
              </a:spcBef>
            </a:pPr>
            <a:r>
              <a:rPr lang="en-GB" dirty="0"/>
              <a:t>Calculate your costs and the duration of the build.</a:t>
            </a:r>
          </a:p>
          <a:p>
            <a:pPr>
              <a:spcBef>
                <a:spcPts val="3600"/>
              </a:spcBef>
            </a:pPr>
            <a:r>
              <a:rPr lang="en-GB" dirty="0"/>
              <a:t>Which material and why ?</a:t>
            </a:r>
          </a:p>
          <a:p>
            <a:pPr>
              <a:spcBef>
                <a:spcPts val="3600"/>
              </a:spcBef>
            </a:pPr>
            <a:r>
              <a:rPr lang="en-GB" dirty="0"/>
              <a:t>Presentation and discussion </a:t>
            </a:r>
          </a:p>
        </p:txBody>
      </p:sp>
      <p:sp>
        <p:nvSpPr>
          <p:cNvPr id="4" name="Title 3"/>
          <p:cNvSpPr>
            <a:spLocks noGrp="1"/>
          </p:cNvSpPr>
          <p:nvPr>
            <p:ph type="title"/>
          </p:nvPr>
        </p:nvSpPr>
        <p:spPr>
          <a:solidFill>
            <a:srgbClr val="009999"/>
          </a:solidFill>
        </p:spPr>
        <p:txBody>
          <a:bodyPr/>
          <a:lstStyle/>
          <a:p>
            <a:pPr algn="ctr"/>
            <a:r>
              <a:rPr lang="en-GB" dirty="0">
                <a:solidFill>
                  <a:schemeClr val="bg1"/>
                </a:solidFill>
              </a:rPr>
              <a:t>Results</a:t>
            </a:r>
          </a:p>
        </p:txBody>
      </p:sp>
    </p:spTree>
    <p:extLst>
      <p:ext uri="{BB962C8B-B14F-4D97-AF65-F5344CB8AC3E}">
        <p14:creationId xmlns:p14="http://schemas.microsoft.com/office/powerpoint/2010/main" val="249904195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Users\Matthew\AppData\Local\Microsoft\Windows\Temporary Internet Files\Content.IE5\PK9XZ2A8\MP900302968[1].jpg"/>
          <p:cNvPicPr>
            <a:picLocks noChangeAspect="1" noChangeArrowheads="1"/>
          </p:cNvPicPr>
          <p:nvPr/>
        </p:nvPicPr>
        <p:blipFill>
          <a:blip r:embed="rId3" cstate="print"/>
          <a:srcRect/>
          <a:stretch>
            <a:fillRect/>
          </a:stretch>
        </p:blipFill>
        <p:spPr bwMode="auto">
          <a:xfrm>
            <a:off x="5234165" y="372470"/>
            <a:ext cx="3061834" cy="4294422"/>
          </a:xfrm>
          <a:prstGeom prst="rect">
            <a:avLst/>
          </a:prstGeom>
          <a:noFill/>
          <a:ln w="9525">
            <a:noFill/>
            <a:miter lim="800000"/>
            <a:headEnd/>
            <a:tailEnd/>
          </a:ln>
        </p:spPr>
      </p:pic>
      <p:sp>
        <p:nvSpPr>
          <p:cNvPr id="3" name="Content Placeholder 2"/>
          <p:cNvSpPr>
            <a:spLocks noGrp="1"/>
          </p:cNvSpPr>
          <p:nvPr>
            <p:ph idx="15"/>
          </p:nvPr>
        </p:nvSpPr>
        <p:spPr/>
        <p:txBody>
          <a:bodyPr/>
          <a:lstStyle/>
          <a:p>
            <a:pPr>
              <a:spcBef>
                <a:spcPts val="1200"/>
              </a:spcBef>
            </a:pPr>
            <a:r>
              <a:rPr lang="en-GB" dirty="0"/>
              <a:t>Introduction to</a:t>
            </a:r>
            <a:br>
              <a:rPr lang="en-GB" dirty="0"/>
            </a:br>
            <a:r>
              <a:rPr lang="en-GB" dirty="0"/>
              <a:t>Civil Engineering</a:t>
            </a:r>
          </a:p>
          <a:p>
            <a:pPr>
              <a:spcBef>
                <a:spcPts val="1200"/>
              </a:spcBef>
            </a:pPr>
            <a:endParaRPr lang="en-GB" dirty="0"/>
          </a:p>
          <a:p>
            <a:pPr>
              <a:spcBef>
                <a:spcPts val="1200"/>
              </a:spcBef>
            </a:pPr>
            <a:r>
              <a:rPr lang="en-GB" dirty="0"/>
              <a:t>Famous Bridges </a:t>
            </a:r>
          </a:p>
          <a:p>
            <a:pPr>
              <a:spcBef>
                <a:spcPts val="1200"/>
              </a:spcBef>
            </a:pPr>
            <a:endParaRPr lang="en-GB" dirty="0"/>
          </a:p>
          <a:p>
            <a:pPr>
              <a:spcBef>
                <a:spcPts val="1200"/>
              </a:spcBef>
            </a:pPr>
            <a:r>
              <a:rPr lang="en-GB" dirty="0"/>
              <a:t>Hands-on activity</a:t>
            </a:r>
            <a:endParaRPr lang="en-US" dirty="0"/>
          </a:p>
        </p:txBody>
      </p:sp>
      <p:sp>
        <p:nvSpPr>
          <p:cNvPr id="5" name="Title 4"/>
          <p:cNvSpPr>
            <a:spLocks noGrp="1"/>
          </p:cNvSpPr>
          <p:nvPr>
            <p:ph type="title"/>
          </p:nvPr>
        </p:nvSpPr>
        <p:spPr/>
        <p:txBody>
          <a:bodyPr/>
          <a:lstStyle/>
          <a:p>
            <a:r>
              <a:rPr lang="en-GB" dirty="0">
                <a:solidFill>
                  <a:srgbClr val="009999"/>
                </a:solidFill>
              </a:rPr>
              <a:t>Session Plan</a:t>
            </a:r>
          </a:p>
        </p:txBody>
      </p:sp>
    </p:spTree>
    <p:extLst>
      <p:ext uri="{BB962C8B-B14F-4D97-AF65-F5344CB8AC3E}">
        <p14:creationId xmlns:p14="http://schemas.microsoft.com/office/powerpoint/2010/main" val="157634178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4"/>
          <p:cNvSpPr txBox="1">
            <a:spLocks/>
          </p:cNvSpPr>
          <p:nvPr/>
        </p:nvSpPr>
        <p:spPr>
          <a:xfrm>
            <a:off x="6076595" y="976660"/>
            <a:ext cx="2342429" cy="4059534"/>
          </a:xfrm>
          <a:prstGeom prst="rect">
            <a:avLst/>
          </a:prstGeom>
        </p:spPr>
        <p:txBody>
          <a:bodyPr/>
          <a:lstStyle/>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GB" sz="25000" b="0" i="0" u="none" strike="noStrike" kern="1200" cap="none" spc="0" normalizeH="0" baseline="0" noProof="0" dirty="0">
                <a:ln>
                  <a:noFill/>
                </a:ln>
                <a:solidFill>
                  <a:srgbClr val="69923A"/>
                </a:solidFill>
                <a:effectLst>
                  <a:outerShdw blurRad="38100" dist="38100" dir="2700000" algn="tl">
                    <a:srgbClr val="000000">
                      <a:alpha val="43137"/>
                    </a:srgbClr>
                  </a:outerShdw>
                </a:effectLst>
                <a:uLnTx/>
                <a:uFillTx/>
                <a:latin typeface="Arial" pitchFamily="34" charset="0"/>
                <a:ea typeface="+mn-ea"/>
                <a:cs typeface="Arial" pitchFamily="34" charset="0"/>
              </a:rPr>
              <a:t>?</a:t>
            </a:r>
          </a:p>
        </p:txBody>
      </p:sp>
      <p:sp>
        <p:nvSpPr>
          <p:cNvPr id="3" name="Content Placeholder 2"/>
          <p:cNvSpPr>
            <a:spLocks noGrp="1"/>
          </p:cNvSpPr>
          <p:nvPr>
            <p:ph idx="15"/>
          </p:nvPr>
        </p:nvSpPr>
        <p:spPr/>
        <p:txBody>
          <a:bodyPr/>
          <a:lstStyle/>
          <a:p>
            <a:endParaRPr lang="en-GB" dirty="0"/>
          </a:p>
          <a:p>
            <a:r>
              <a:rPr lang="en-GB" dirty="0"/>
              <a:t>What is Civil Engineering?</a:t>
            </a:r>
          </a:p>
          <a:p>
            <a:endParaRPr lang="en-GB" dirty="0"/>
          </a:p>
          <a:p>
            <a:r>
              <a:rPr lang="en-GB" dirty="0"/>
              <a:t>What do you think a</a:t>
            </a:r>
            <a:br>
              <a:rPr lang="en-GB" dirty="0"/>
            </a:br>
            <a:r>
              <a:rPr lang="en-GB" dirty="0"/>
              <a:t>Civil Engineer does?</a:t>
            </a:r>
          </a:p>
        </p:txBody>
      </p:sp>
      <p:sp>
        <p:nvSpPr>
          <p:cNvPr id="5" name="Title 4"/>
          <p:cNvSpPr>
            <a:spLocks noGrp="1"/>
          </p:cNvSpPr>
          <p:nvPr>
            <p:ph type="title"/>
          </p:nvPr>
        </p:nvSpPr>
        <p:spPr/>
        <p:txBody>
          <a:bodyPr/>
          <a:lstStyle/>
          <a:p>
            <a:r>
              <a:rPr lang="en-GB" dirty="0">
                <a:solidFill>
                  <a:srgbClr val="009999"/>
                </a:solidFill>
              </a:rPr>
              <a:t>Civil Engineering</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5"/>
          </p:nvPr>
        </p:nvSpPr>
        <p:spPr/>
        <p:txBody>
          <a:bodyPr/>
          <a:lstStyle/>
          <a:p>
            <a:endParaRPr lang="en-GB" dirty="0"/>
          </a:p>
          <a:p>
            <a:r>
              <a:rPr lang="en-GB" dirty="0">
                <a:hlinkClick r:id="rId2"/>
              </a:rPr>
              <a:t>Job Talks - Civil Engineer – YouTube</a:t>
            </a:r>
            <a:endParaRPr lang="en-GB" dirty="0"/>
          </a:p>
          <a:p>
            <a:pPr marL="0" indent="0">
              <a:buNone/>
            </a:pPr>
            <a:endParaRPr lang="en-GB" dirty="0"/>
          </a:p>
        </p:txBody>
      </p:sp>
    </p:spTree>
    <p:extLst>
      <p:ext uri="{BB962C8B-B14F-4D97-AF65-F5344CB8AC3E}">
        <p14:creationId xmlns:p14="http://schemas.microsoft.com/office/powerpoint/2010/main" val="1523917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5"/>
          </p:nvPr>
        </p:nvSpPr>
        <p:spPr/>
        <p:txBody>
          <a:bodyPr/>
          <a:lstStyle/>
          <a:p>
            <a:pPr>
              <a:spcBef>
                <a:spcPts val="1800"/>
              </a:spcBef>
            </a:pPr>
            <a:r>
              <a:rPr lang="en-GB" sz="2800" dirty="0"/>
              <a:t>Civil Engineers take on the challenges of </a:t>
            </a:r>
            <a:r>
              <a:rPr lang="en-GB" sz="2800" b="1" dirty="0"/>
              <a:t>designing</a:t>
            </a:r>
            <a:r>
              <a:rPr lang="en-GB" sz="2800" dirty="0"/>
              <a:t>, </a:t>
            </a:r>
            <a:r>
              <a:rPr lang="en-GB" sz="2800" b="1" dirty="0"/>
              <a:t>building</a:t>
            </a:r>
            <a:r>
              <a:rPr lang="en-GB" sz="2800" dirty="0"/>
              <a:t>, </a:t>
            </a:r>
            <a:r>
              <a:rPr lang="en-GB" sz="2800" b="1" dirty="0"/>
              <a:t>maintaining</a:t>
            </a:r>
            <a:r>
              <a:rPr lang="en-GB" sz="2800" dirty="0"/>
              <a:t> and </a:t>
            </a:r>
            <a:r>
              <a:rPr lang="en-GB" sz="2800" b="1" dirty="0"/>
              <a:t>improving</a:t>
            </a:r>
            <a:r>
              <a:rPr lang="en-GB" sz="2800" dirty="0"/>
              <a:t> the essential infrastructure on which society depends, each and every day:</a:t>
            </a:r>
          </a:p>
          <a:p>
            <a:pPr>
              <a:spcBef>
                <a:spcPts val="1800"/>
              </a:spcBef>
            </a:pPr>
            <a:r>
              <a:rPr lang="en-GB" sz="2800" b="1" dirty="0">
                <a:solidFill>
                  <a:srgbClr val="9E2A35"/>
                </a:solidFill>
              </a:rPr>
              <a:t>Bridges, roads, railways, airports, canals</a:t>
            </a:r>
          </a:p>
          <a:p>
            <a:pPr>
              <a:spcBef>
                <a:spcPts val="1800"/>
              </a:spcBef>
            </a:pPr>
            <a:r>
              <a:rPr lang="en-GB" sz="2800" b="1" dirty="0">
                <a:solidFill>
                  <a:srgbClr val="5D3754"/>
                </a:solidFill>
              </a:rPr>
              <a:t>Schools, hospitals, shops, offices, houses</a:t>
            </a:r>
          </a:p>
          <a:p>
            <a:pPr>
              <a:spcBef>
                <a:spcPts val="1800"/>
              </a:spcBef>
            </a:pPr>
            <a:r>
              <a:rPr lang="en-GB" sz="2800" b="1" dirty="0">
                <a:solidFill>
                  <a:srgbClr val="156570"/>
                </a:solidFill>
              </a:rPr>
              <a:t>Water networks, dams, flood defences</a:t>
            </a:r>
          </a:p>
        </p:txBody>
      </p:sp>
      <p:sp>
        <p:nvSpPr>
          <p:cNvPr id="4" name="Title 3"/>
          <p:cNvSpPr>
            <a:spLocks noGrp="1"/>
          </p:cNvSpPr>
          <p:nvPr>
            <p:ph type="title"/>
          </p:nvPr>
        </p:nvSpPr>
        <p:spPr/>
        <p:txBody>
          <a:bodyPr/>
          <a:lstStyle/>
          <a:p>
            <a:r>
              <a:rPr lang="en-GB" dirty="0">
                <a:solidFill>
                  <a:srgbClr val="009999"/>
                </a:solidFill>
              </a:rPr>
              <a:t>What is Civil Engineering?</a:t>
            </a: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solidFill>
                  <a:srgbClr val="009999"/>
                </a:solidFill>
              </a:rPr>
              <a:t>Famous Bridges</a:t>
            </a:r>
          </a:p>
        </p:txBody>
      </p:sp>
      <p:sp>
        <p:nvSpPr>
          <p:cNvPr id="5" name="Content Placeholder 4"/>
          <p:cNvSpPr>
            <a:spLocks noGrp="1"/>
          </p:cNvSpPr>
          <p:nvPr>
            <p:ph idx="15"/>
          </p:nvPr>
        </p:nvSpPr>
        <p:spPr/>
        <p:txBody>
          <a:bodyPr/>
          <a:lstStyle/>
          <a:p>
            <a:endParaRPr lang="en-GB" dirty="0"/>
          </a:p>
          <a:p>
            <a:r>
              <a:rPr lang="en-GB" dirty="0"/>
              <a:t>Can you name these famous Bridges</a:t>
            </a:r>
          </a:p>
        </p:txBody>
      </p:sp>
      <p:pic>
        <p:nvPicPr>
          <p:cNvPr id="8" name="Picture 7">
            <a:extLst>
              <a:ext uri="{FF2B5EF4-FFF2-40B4-BE49-F238E27FC236}">
                <a16:creationId xmlns:a16="http://schemas.microsoft.com/office/drawing/2014/main" id="{1A0D0C49-2489-0B71-423F-1264DC54EEC3}"/>
              </a:ext>
            </a:extLst>
          </p:cNvPr>
          <p:cNvPicPr>
            <a:picLocks noChangeAspect="1"/>
          </p:cNvPicPr>
          <p:nvPr/>
        </p:nvPicPr>
        <p:blipFill>
          <a:blip r:embed="rId3"/>
          <a:stretch>
            <a:fillRect/>
          </a:stretch>
        </p:blipFill>
        <p:spPr>
          <a:xfrm>
            <a:off x="6346487" y="431999"/>
            <a:ext cx="2797513" cy="801023"/>
          </a:xfrm>
          <a:prstGeom prst="rect">
            <a:avLst/>
          </a:prstGeom>
        </p:spPr>
      </p:pic>
      <p:pic>
        <p:nvPicPr>
          <p:cNvPr id="10" name="Picture 9">
            <a:extLst>
              <a:ext uri="{FF2B5EF4-FFF2-40B4-BE49-F238E27FC236}">
                <a16:creationId xmlns:a16="http://schemas.microsoft.com/office/drawing/2014/main" id="{138E02D8-671A-0C00-27DE-8F977BC2F7A5}"/>
              </a:ext>
            </a:extLst>
          </p:cNvPr>
          <p:cNvPicPr>
            <a:picLocks noChangeAspect="1"/>
          </p:cNvPicPr>
          <p:nvPr/>
        </p:nvPicPr>
        <p:blipFill rotWithShape="1">
          <a:blip r:embed="rId4"/>
          <a:srcRect l="3786" t="11241" r="11709" b="3021"/>
          <a:stretch/>
        </p:blipFill>
        <p:spPr>
          <a:xfrm>
            <a:off x="5019472" y="1233023"/>
            <a:ext cx="4124528" cy="3988005"/>
          </a:xfrm>
          <a:prstGeom prst="rect">
            <a:avLst/>
          </a:prstGeom>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5"/>
          </p:nvPr>
        </p:nvSpPr>
        <p:spPr>
          <a:xfrm>
            <a:off x="432000" y="1332000"/>
            <a:ext cx="4244775" cy="1206663"/>
          </a:xfrm>
        </p:spPr>
        <p:txBody>
          <a:bodyPr/>
          <a:lstStyle/>
          <a:p>
            <a:r>
              <a:rPr lang="en-GB" dirty="0"/>
              <a:t>Location: Egypt</a:t>
            </a:r>
          </a:p>
          <a:p>
            <a:r>
              <a:rPr lang="en-GB" dirty="0"/>
              <a:t>Built: 4500 years ago</a:t>
            </a:r>
          </a:p>
        </p:txBody>
      </p:sp>
      <p:sp>
        <p:nvSpPr>
          <p:cNvPr id="4" name="Title 3"/>
          <p:cNvSpPr>
            <a:spLocks noGrp="1"/>
          </p:cNvSpPr>
          <p:nvPr>
            <p:ph type="title"/>
          </p:nvPr>
        </p:nvSpPr>
        <p:spPr/>
        <p:txBody>
          <a:bodyPr/>
          <a:lstStyle/>
          <a:p>
            <a:r>
              <a:rPr lang="en-GB" dirty="0"/>
              <a:t>Great Pyramid of Giza</a:t>
            </a:r>
          </a:p>
        </p:txBody>
      </p:sp>
      <p:sp>
        <p:nvSpPr>
          <p:cNvPr id="6" name="Content Placeholder 4"/>
          <p:cNvSpPr txBox="1">
            <a:spLocks/>
          </p:cNvSpPr>
          <p:nvPr/>
        </p:nvSpPr>
        <p:spPr>
          <a:xfrm>
            <a:off x="4824667" y="1332000"/>
            <a:ext cx="3888000" cy="1206663"/>
          </a:xfrm>
          <a:prstGeom prst="rect">
            <a:avLst/>
          </a:prstGeom>
        </p:spPr>
        <p:txBody>
          <a:bodyPr/>
          <a:lstStyle>
            <a:lvl1pPr marL="342900" indent="-342900" algn="l" defTabSz="914400" rtl="0" eaLnBrk="1" latinLnBrk="0" hangingPunct="1">
              <a:spcBef>
                <a:spcPct val="20000"/>
              </a:spcBef>
              <a:buFont typeface="Wingdings" pitchFamily="2" charset="2"/>
              <a:buChar char="§"/>
              <a:defRPr sz="3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Wingdings" pitchFamily="2" charset="2"/>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a:t>Height: 140 metres</a:t>
            </a:r>
          </a:p>
          <a:p>
            <a:r>
              <a:rPr lang="en-GB" dirty="0"/>
              <a:t>Material: Stone</a:t>
            </a:r>
          </a:p>
        </p:txBody>
      </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4" b="116"/>
          <a:stretch/>
        </p:blipFill>
        <p:spPr bwMode="auto">
          <a:xfrm>
            <a:off x="0" y="247650"/>
            <a:ext cx="9144000" cy="560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E8460A43-1BDE-1C97-E0EC-B6A946FD571E}"/>
              </a:ext>
            </a:extLst>
          </p:cNvPr>
          <p:cNvPicPr>
            <a:picLocks noChangeAspect="1"/>
          </p:cNvPicPr>
          <p:nvPr/>
        </p:nvPicPr>
        <p:blipFill>
          <a:blip r:embed="rId4"/>
          <a:stretch>
            <a:fillRect/>
          </a:stretch>
        </p:blipFill>
        <p:spPr>
          <a:xfrm>
            <a:off x="1" y="0"/>
            <a:ext cx="9143999" cy="5664446"/>
          </a:xfrm>
          <a:prstGeom prst="rect">
            <a:avLst/>
          </a:prstGeom>
        </p:spPr>
      </p:pic>
    </p:spTree>
    <p:extLst>
      <p:ext uri="{BB962C8B-B14F-4D97-AF65-F5344CB8AC3E}">
        <p14:creationId xmlns:p14="http://schemas.microsoft.com/office/powerpoint/2010/main" val="138786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5"/>
          </p:nvPr>
        </p:nvSpPr>
        <p:spPr>
          <a:xfrm>
            <a:off x="204281" y="1332000"/>
            <a:ext cx="8507719" cy="4500000"/>
          </a:xfrm>
        </p:spPr>
        <p:txBody>
          <a:bodyPr/>
          <a:lstStyle/>
          <a:p>
            <a:r>
              <a:rPr lang="en-GB" dirty="0"/>
              <a:t>Location: London</a:t>
            </a:r>
          </a:p>
          <a:p>
            <a:r>
              <a:rPr lang="en-GB" dirty="0"/>
              <a:t>Crosses: River Thames</a:t>
            </a:r>
          </a:p>
        </p:txBody>
      </p:sp>
      <p:sp>
        <p:nvSpPr>
          <p:cNvPr id="4" name="Title 3"/>
          <p:cNvSpPr>
            <a:spLocks noGrp="1"/>
          </p:cNvSpPr>
          <p:nvPr>
            <p:ph type="title"/>
          </p:nvPr>
        </p:nvSpPr>
        <p:spPr/>
        <p:txBody>
          <a:bodyPr/>
          <a:lstStyle/>
          <a:p>
            <a:r>
              <a:rPr lang="en-GB" dirty="0">
                <a:solidFill>
                  <a:srgbClr val="009999"/>
                </a:solidFill>
              </a:rPr>
              <a:t>London Bridge</a:t>
            </a:r>
          </a:p>
        </p:txBody>
      </p:sp>
      <p:sp>
        <p:nvSpPr>
          <p:cNvPr id="6" name="Content Placeholder 4"/>
          <p:cNvSpPr txBox="1">
            <a:spLocks/>
          </p:cNvSpPr>
          <p:nvPr/>
        </p:nvSpPr>
        <p:spPr>
          <a:xfrm>
            <a:off x="4824667" y="1332000"/>
            <a:ext cx="3888000" cy="1206663"/>
          </a:xfrm>
          <a:prstGeom prst="rect">
            <a:avLst/>
          </a:prstGeom>
        </p:spPr>
        <p:txBody>
          <a:bodyPr/>
          <a:lstStyle>
            <a:lvl1pPr marL="342900" indent="-342900" algn="l" defTabSz="914400" rtl="0" eaLnBrk="1" latinLnBrk="0" hangingPunct="1">
              <a:spcBef>
                <a:spcPct val="20000"/>
              </a:spcBef>
              <a:buFont typeface="Wingdings" pitchFamily="2" charset="2"/>
              <a:buChar char="§"/>
              <a:defRPr sz="3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Wingdings" pitchFamily="2" charset="2"/>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a:t>Length: 269 metres</a:t>
            </a:r>
          </a:p>
          <a:p>
            <a:r>
              <a:rPr lang="en-GB" dirty="0"/>
              <a:t>Material: Concrete</a:t>
            </a:r>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9935" b="5403"/>
          <a:stretch/>
        </p:blipFill>
        <p:spPr bwMode="auto">
          <a:xfrm>
            <a:off x="0" y="2664663"/>
            <a:ext cx="9144000" cy="419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F324F895-C966-0D2F-79B8-433D61478AD7}"/>
              </a:ext>
            </a:extLst>
          </p:cNvPr>
          <p:cNvPicPr>
            <a:picLocks noChangeAspect="1"/>
          </p:cNvPicPr>
          <p:nvPr/>
        </p:nvPicPr>
        <p:blipFill>
          <a:blip r:embed="rId4"/>
          <a:stretch>
            <a:fillRect/>
          </a:stretch>
        </p:blipFill>
        <p:spPr>
          <a:xfrm>
            <a:off x="0" y="2538663"/>
            <a:ext cx="9144000" cy="4388631"/>
          </a:xfrm>
          <a:prstGeom prst="rect">
            <a:avLst/>
          </a:prstGeom>
        </p:spPr>
      </p:pic>
    </p:spTree>
    <p:extLst>
      <p:ext uri="{BB962C8B-B14F-4D97-AF65-F5344CB8AC3E}">
        <p14:creationId xmlns:p14="http://schemas.microsoft.com/office/powerpoint/2010/main" val="23553391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5"/>
          </p:nvPr>
        </p:nvSpPr>
        <p:spPr>
          <a:xfrm>
            <a:off x="432000" y="1332000"/>
            <a:ext cx="4244775" cy="1206663"/>
          </a:xfrm>
        </p:spPr>
        <p:txBody>
          <a:bodyPr/>
          <a:lstStyle/>
          <a:p>
            <a:r>
              <a:rPr lang="en-GB" dirty="0"/>
              <a:t>Location: Egypt</a:t>
            </a:r>
          </a:p>
          <a:p>
            <a:r>
              <a:rPr lang="en-GB" dirty="0"/>
              <a:t>Built: 4500 years ago</a:t>
            </a:r>
          </a:p>
        </p:txBody>
      </p:sp>
      <p:sp>
        <p:nvSpPr>
          <p:cNvPr id="4" name="Title 3"/>
          <p:cNvSpPr>
            <a:spLocks noGrp="1"/>
          </p:cNvSpPr>
          <p:nvPr>
            <p:ph type="title"/>
          </p:nvPr>
        </p:nvSpPr>
        <p:spPr/>
        <p:txBody>
          <a:bodyPr/>
          <a:lstStyle/>
          <a:p>
            <a:r>
              <a:rPr lang="en-GB" dirty="0"/>
              <a:t>Great Pyramid of Giza</a:t>
            </a:r>
          </a:p>
        </p:txBody>
      </p:sp>
      <p:sp>
        <p:nvSpPr>
          <p:cNvPr id="6" name="Content Placeholder 4"/>
          <p:cNvSpPr txBox="1">
            <a:spLocks/>
          </p:cNvSpPr>
          <p:nvPr/>
        </p:nvSpPr>
        <p:spPr>
          <a:xfrm>
            <a:off x="4824667" y="1332000"/>
            <a:ext cx="3888000" cy="1206663"/>
          </a:xfrm>
          <a:prstGeom prst="rect">
            <a:avLst/>
          </a:prstGeom>
        </p:spPr>
        <p:txBody>
          <a:bodyPr/>
          <a:lstStyle>
            <a:lvl1pPr marL="342900" indent="-342900" algn="l" defTabSz="914400" rtl="0" eaLnBrk="1" latinLnBrk="0" hangingPunct="1">
              <a:spcBef>
                <a:spcPct val="20000"/>
              </a:spcBef>
              <a:buFont typeface="Wingdings" pitchFamily="2" charset="2"/>
              <a:buChar char="§"/>
              <a:defRPr sz="3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Wingdings" pitchFamily="2" charset="2"/>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a:t>Height: 140 metres</a:t>
            </a:r>
          </a:p>
          <a:p>
            <a:r>
              <a:rPr lang="en-GB" dirty="0"/>
              <a:t>Material: Stone</a:t>
            </a:r>
          </a:p>
        </p:txBody>
      </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4" b="116"/>
          <a:stretch/>
        </p:blipFill>
        <p:spPr bwMode="auto">
          <a:xfrm>
            <a:off x="0" y="247650"/>
            <a:ext cx="9144000" cy="560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E8460A43-1BDE-1C97-E0EC-B6A946FD571E}"/>
              </a:ext>
            </a:extLst>
          </p:cNvPr>
          <p:cNvPicPr>
            <a:picLocks noChangeAspect="1"/>
          </p:cNvPicPr>
          <p:nvPr/>
        </p:nvPicPr>
        <p:blipFill>
          <a:blip r:embed="rId4"/>
          <a:stretch>
            <a:fillRect/>
          </a:stretch>
        </p:blipFill>
        <p:spPr>
          <a:xfrm>
            <a:off x="1" y="0"/>
            <a:ext cx="9143999" cy="5664446"/>
          </a:xfrm>
          <a:prstGeom prst="rect">
            <a:avLst/>
          </a:prstGeom>
        </p:spPr>
      </p:pic>
      <p:pic>
        <p:nvPicPr>
          <p:cNvPr id="9" name="Picture 8">
            <a:extLst>
              <a:ext uri="{FF2B5EF4-FFF2-40B4-BE49-F238E27FC236}">
                <a16:creationId xmlns:a16="http://schemas.microsoft.com/office/drawing/2014/main" id="{F9F3E59A-3088-87AC-221B-E60D55BC3941}"/>
              </a:ext>
            </a:extLst>
          </p:cNvPr>
          <p:cNvPicPr>
            <a:picLocks noChangeAspect="1"/>
          </p:cNvPicPr>
          <p:nvPr/>
        </p:nvPicPr>
        <p:blipFill>
          <a:blip r:embed="rId5"/>
          <a:stretch>
            <a:fillRect/>
          </a:stretch>
        </p:blipFill>
        <p:spPr>
          <a:xfrm>
            <a:off x="-24075" y="31873"/>
            <a:ext cx="9143999" cy="5600700"/>
          </a:xfrm>
          <a:prstGeom prst="rect">
            <a:avLst/>
          </a:prstGeom>
        </p:spPr>
      </p:pic>
    </p:spTree>
    <p:extLst>
      <p:ext uri="{BB962C8B-B14F-4D97-AF65-F5344CB8AC3E}">
        <p14:creationId xmlns:p14="http://schemas.microsoft.com/office/powerpoint/2010/main" val="2468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theme/theme1.xml><?xml version="1.0" encoding="utf-8"?>
<a:theme xmlns:a="http://schemas.openxmlformats.org/drawingml/2006/main" name="E&amp;I 8-18 Powerpoint Template_2016">
  <a:themeElements>
    <a:clrScheme name="Custom 2">
      <a:dk1>
        <a:sysClr val="windowText" lastClr="000000"/>
      </a:dk1>
      <a:lt1>
        <a:sysClr val="window" lastClr="FFFFFF"/>
      </a:lt1>
      <a:dk2>
        <a:srgbClr val="1F497D"/>
      </a:dk2>
      <a:lt2>
        <a:srgbClr val="EEECE1"/>
      </a:lt2>
      <a:accent1>
        <a:srgbClr val="5D3754"/>
      </a:accent1>
      <a:accent2>
        <a:srgbClr val="9E2A2B"/>
      </a:accent2>
      <a:accent3>
        <a:srgbClr val="B19401"/>
      </a:accent3>
      <a:accent4>
        <a:srgbClr val="69923A"/>
      </a:accent4>
      <a:accent5>
        <a:srgbClr val="ED7A4F"/>
      </a:accent5>
      <a:accent6>
        <a:srgbClr val="156570"/>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ln>
          <a:noFill/>
        </a:ln>
        <a:effectLst/>
        <a:extLst>
          <a:ext uri="{C572A759-6A51-4108-AA02-DFA0A04FC94B}">
            <ma14:wrappingTextBoxFlag xmlns:ma14="http://schemas.microsoft.com/office/mac/drawingml/2011/main" xmlns=""/>
          </a:ext>
        </a:extLst>
      </a:spPr>
      <a:bodyPr rot="0" spcFirstLastPara="0" vert="horz" wrap="square" lIns="0" tIns="0" rIns="0" bIns="0" numCol="1" spcCol="0" rtlCol="0" fromWordArt="0" anchor="t" anchorCtr="0" forceAA="0" compatLnSpc="1">
        <a:prstTxWarp prst="textNoShape">
          <a:avLst/>
        </a:prstTxWarp>
        <a:noAutofit/>
      </a:bodyPr>
      <a:lstStyle>
        <a:defPPr>
          <a:spcAft>
            <a:spcPts val="1000"/>
          </a:spcAft>
          <a:defRPr b="1" dirty="0" smtClean="0">
            <a:solidFill>
              <a:srgbClr val="5D3754"/>
            </a:solidFill>
            <a:effectLst/>
            <a:latin typeface="Arial"/>
            <a:ea typeface="ＭＳ 明朝"/>
            <a:cs typeface="Times New Roman"/>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E&amp;I 8-18 Powerpoint Template_2016</Template>
  <TotalTime>0</TotalTime>
  <Words>356</Words>
  <Application>Microsoft Office PowerPoint</Application>
  <PresentationFormat>On-screen Show (4:3)</PresentationFormat>
  <Paragraphs>73</Paragraphs>
  <Slides>13</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Wingdings</vt:lpstr>
      <vt:lpstr>E&amp;I 8-18 Powerpoint Template_2016</vt:lpstr>
      <vt:lpstr>Skyscraper Challenge</vt:lpstr>
      <vt:lpstr>Session Plan</vt:lpstr>
      <vt:lpstr>Civil Engineering</vt:lpstr>
      <vt:lpstr>PowerPoint Presentation</vt:lpstr>
      <vt:lpstr>What is Civil Engineering?</vt:lpstr>
      <vt:lpstr>Famous Bridges</vt:lpstr>
      <vt:lpstr>Great Pyramid of Giza</vt:lpstr>
      <vt:lpstr>London Bridge</vt:lpstr>
      <vt:lpstr>Great Pyramid of Giza</vt:lpstr>
      <vt:lpstr>Tyne Bridge and Gateshead</vt:lpstr>
      <vt:lpstr>Briefing</vt:lpstr>
      <vt:lpstr>Exercise </vt:lpstr>
      <vt:lpstr>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2016-11-05T18:50:36Z</dcterms:created>
  <dcterms:modified xsi:type="dcterms:W3CDTF">2024-02-22T18:43:13Z</dcterms:modified>
</cp:coreProperties>
</file>