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75" r:id="rId3"/>
    <p:sldId id="274" r:id="rId4"/>
    <p:sldId id="321" r:id="rId5"/>
    <p:sldId id="338" r:id="rId6"/>
    <p:sldId id="323" r:id="rId7"/>
    <p:sldId id="336" r:id="rId8"/>
    <p:sldId id="316" r:id="rId9"/>
    <p:sldId id="324" r:id="rId10"/>
    <p:sldId id="332" r:id="rId11"/>
    <p:sldId id="325" r:id="rId12"/>
    <p:sldId id="326" r:id="rId13"/>
    <p:sldId id="330" r:id="rId14"/>
    <p:sldId id="331" r:id="rId15"/>
    <p:sldId id="327" r:id="rId16"/>
    <p:sldId id="284" r:id="rId17"/>
    <p:sldId id="277" r:id="rId18"/>
    <p:sldId id="334" r:id="rId19"/>
    <p:sldId id="335" r:id="rId20"/>
    <p:sldId id="339" r:id="rId21"/>
    <p:sldId id="340" r:id="rId22"/>
    <p:sldId id="273" r:id="rId2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2801" autoAdjust="0"/>
  </p:normalViewPr>
  <p:slideViewPr>
    <p:cSldViewPr snapToGrid="0">
      <p:cViewPr varScale="1">
        <p:scale>
          <a:sx n="62" d="100"/>
          <a:sy n="62" d="100"/>
        </p:scale>
        <p:origin x="44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A6F43B08-FBE2-4275-8F0F-D9599F3D79AD}" type="datetimeFigureOut">
              <a:rPr lang="en-GB" smtClean="0"/>
              <a:t>15/01/2024</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75558ED-9D76-4BA6-85F6-CDB89FF9FD0C}" type="slidenum">
              <a:rPr lang="en-GB" smtClean="0"/>
              <a:t>‹#›</a:t>
            </a:fld>
            <a:endParaRPr lang="en-GB"/>
          </a:p>
        </p:txBody>
      </p:sp>
    </p:spTree>
    <p:extLst>
      <p:ext uri="{BB962C8B-B14F-4D97-AF65-F5344CB8AC3E}">
        <p14:creationId xmlns:p14="http://schemas.microsoft.com/office/powerpoint/2010/main" val="101294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5A03D2E-B85D-4630-8140-611322F9B01C}" type="datetimeFigureOut">
              <a:rPr lang="en-GB" smtClean="0"/>
              <a:t>15/01/2024</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6BDA480-2B07-47A3-A353-AE66B98D9FE5}" type="slidenum">
              <a:rPr lang="en-GB" smtClean="0"/>
              <a:t>‹#›</a:t>
            </a:fld>
            <a:endParaRPr lang="en-GB"/>
          </a:p>
        </p:txBody>
      </p:sp>
    </p:spTree>
    <p:extLst>
      <p:ext uri="{BB962C8B-B14F-4D97-AF65-F5344CB8AC3E}">
        <p14:creationId xmlns:p14="http://schemas.microsoft.com/office/powerpoint/2010/main" val="2180730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Schools</a:t>
            </a:r>
            <a:r>
              <a:rPr lang="en-GB" baseline="0" dirty="0"/>
              <a:t> are f</a:t>
            </a:r>
            <a:r>
              <a:rPr lang="en-GB" dirty="0"/>
              <a:t>ocusing on providing opportunities, experiences and information relating to the world of </a:t>
            </a:r>
            <a:r>
              <a:rPr lang="en-GB" dirty="0" err="1"/>
              <a:t>work.It</a:t>
            </a:r>
            <a:r>
              <a:rPr lang="en-GB" dirty="0"/>
              <a:t> is very important to show young people all of</a:t>
            </a:r>
            <a:r>
              <a:rPr lang="en-GB" baseline="0" dirty="0"/>
              <a:t> the opportunities that are available to them after they leave school ,this will allow them to make  informed choices to help facilitate their next best step. From year 7 students are introduced through the curriculum to the skills that employers are looking for and through activities and tasks will develop and hone these skills to learn and focus on making themselves more employable in the future.</a:t>
            </a:r>
            <a:endParaRPr lang="en-GB" dirty="0"/>
          </a:p>
        </p:txBody>
      </p:sp>
      <p:sp>
        <p:nvSpPr>
          <p:cNvPr id="4" name="Slide Number Placeholder 3"/>
          <p:cNvSpPr>
            <a:spLocks noGrp="1"/>
          </p:cNvSpPr>
          <p:nvPr>
            <p:ph type="sldNum" sz="quarter" idx="10"/>
          </p:nvPr>
        </p:nvSpPr>
        <p:spPr/>
        <p:txBody>
          <a:bodyPr/>
          <a:lstStyle/>
          <a:p>
            <a:fld id="{A9ECDE31-297B-4286-AFFC-01B0B9F3126B}" type="slidenum">
              <a:rPr lang="en-GB" smtClean="0"/>
              <a:t>2</a:t>
            </a:fld>
            <a:endParaRPr lang="en-GB"/>
          </a:p>
        </p:txBody>
      </p:sp>
    </p:spTree>
    <p:extLst>
      <p:ext uri="{BB962C8B-B14F-4D97-AF65-F5344CB8AC3E}">
        <p14:creationId xmlns:p14="http://schemas.microsoft.com/office/powerpoint/2010/main" val="3428173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some local employers who are keen to recruit young people with the vocational and tech qualifications.</a:t>
            </a:r>
          </a:p>
        </p:txBody>
      </p:sp>
      <p:sp>
        <p:nvSpPr>
          <p:cNvPr id="4" name="Slide Number Placeholder 3"/>
          <p:cNvSpPr>
            <a:spLocks noGrp="1"/>
          </p:cNvSpPr>
          <p:nvPr>
            <p:ph type="sldNum" sz="quarter" idx="10"/>
          </p:nvPr>
        </p:nvSpPr>
        <p:spPr/>
        <p:txBody>
          <a:bodyPr/>
          <a:lstStyle/>
          <a:p>
            <a:fld id="{F6BDA480-2B07-47A3-A353-AE66B98D9FE5}" type="slidenum">
              <a:rPr lang="en-GB" smtClean="0"/>
              <a:t>17</a:t>
            </a:fld>
            <a:endParaRPr lang="en-GB"/>
          </a:p>
        </p:txBody>
      </p:sp>
    </p:spTree>
    <p:extLst>
      <p:ext uri="{BB962C8B-B14F-4D97-AF65-F5344CB8AC3E}">
        <p14:creationId xmlns:p14="http://schemas.microsoft.com/office/powerpoint/2010/main" val="993097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Emphasise that whilst the school/college plays a valuable role in supporting their child with information and guidance their role is key too. Holding regular and meaningful conversations with their child can help inform their thinking and help them see things from a different perspective. Reiterate that whatever their own path has been they will have valuable insights to share that could help their child’s decisions.</a:t>
            </a:r>
          </a:p>
          <a:p>
            <a:endParaRPr lang="en-GB" dirty="0"/>
          </a:p>
        </p:txBody>
      </p:sp>
      <p:sp>
        <p:nvSpPr>
          <p:cNvPr id="4" name="Slide Number Placeholder 3"/>
          <p:cNvSpPr>
            <a:spLocks noGrp="1"/>
          </p:cNvSpPr>
          <p:nvPr>
            <p:ph type="sldNum" sz="quarter" idx="5"/>
          </p:nvPr>
        </p:nvSpPr>
        <p:spPr/>
        <p:txBody>
          <a:bodyPr/>
          <a:lstStyle/>
          <a:p>
            <a:fld id="{5A479CDB-543F-47B3-BBCA-B1B076C7BA82}" type="slidenum">
              <a:rPr lang="en-GB" smtClean="0"/>
              <a:t>18</a:t>
            </a:fld>
            <a:endParaRPr lang="en-GB"/>
          </a:p>
        </p:txBody>
      </p:sp>
    </p:spTree>
    <p:extLst>
      <p:ext uri="{BB962C8B-B14F-4D97-AF65-F5344CB8AC3E}">
        <p14:creationId xmlns:p14="http://schemas.microsoft.com/office/powerpoint/2010/main" val="3936148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A479CDB-543F-47B3-BBCA-B1B076C7BA82}" type="slidenum">
              <a:rPr lang="en-GB" smtClean="0"/>
              <a:t>19</a:t>
            </a:fld>
            <a:endParaRPr lang="en-GB"/>
          </a:p>
        </p:txBody>
      </p:sp>
    </p:spTree>
    <p:extLst>
      <p:ext uri="{BB962C8B-B14F-4D97-AF65-F5344CB8AC3E}">
        <p14:creationId xmlns:p14="http://schemas.microsoft.com/office/powerpoint/2010/main" val="2001675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a brief overview of the plan for the session to help parents understand what to expect. I Cant give you all the answers tonight but it is the start of the journey to find out</a:t>
            </a:r>
            <a:r>
              <a:rPr lang="en-GB" baseline="0" dirty="0"/>
              <a:t> what the options are .</a:t>
            </a:r>
            <a:endParaRPr lang="en-GB" dirty="0"/>
          </a:p>
          <a:p>
            <a:r>
              <a:rPr lang="en-GB" dirty="0"/>
              <a:t>Introduce the idea that parents are one of the biggest influencers on students’ decisions which is why it’s critical for them to feel informed about the options themselves and understand how they can help their children.</a:t>
            </a:r>
          </a:p>
          <a:p>
            <a:r>
              <a:rPr lang="en-GB" dirty="0"/>
              <a:t>Emphasise that your school/college is there to work with them and their child to provide information and support, so it is a joint effort to ensure that their child makes a decision that is right for them based on their strengths, interests, skills and aspirations.</a:t>
            </a:r>
          </a:p>
          <a:p>
            <a:endParaRPr lang="en-GB" dirty="0"/>
          </a:p>
        </p:txBody>
      </p:sp>
      <p:sp>
        <p:nvSpPr>
          <p:cNvPr id="4" name="Slide Number Placeholder 3"/>
          <p:cNvSpPr>
            <a:spLocks noGrp="1"/>
          </p:cNvSpPr>
          <p:nvPr>
            <p:ph type="sldNum" sz="quarter" idx="10"/>
          </p:nvPr>
        </p:nvSpPr>
        <p:spPr/>
        <p:txBody>
          <a:bodyPr/>
          <a:lstStyle/>
          <a:p>
            <a:fld id="{F6BDA480-2B07-47A3-A353-AE66B98D9FE5}" type="slidenum">
              <a:rPr lang="en-GB" smtClean="0"/>
              <a:t>3</a:t>
            </a:fld>
            <a:endParaRPr lang="en-GB"/>
          </a:p>
        </p:txBody>
      </p:sp>
    </p:spTree>
    <p:extLst>
      <p:ext uri="{BB962C8B-B14F-4D97-AF65-F5344CB8AC3E}">
        <p14:creationId xmlns:p14="http://schemas.microsoft.com/office/powerpoint/2010/main" val="1819312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Reassure parents that they might find the landscape complicated and it’s ok to not have all the answers at this point – what’s most important is that they are keen to explore the options further and engage with the support available.</a:t>
            </a:r>
          </a:p>
          <a:p>
            <a:endParaRPr lang="en-GB" dirty="0"/>
          </a:p>
        </p:txBody>
      </p:sp>
      <p:sp>
        <p:nvSpPr>
          <p:cNvPr id="4" name="Slide Number Placeholder 3"/>
          <p:cNvSpPr>
            <a:spLocks noGrp="1"/>
          </p:cNvSpPr>
          <p:nvPr>
            <p:ph type="sldNum" sz="quarter" idx="10"/>
          </p:nvPr>
        </p:nvSpPr>
        <p:spPr/>
        <p:txBody>
          <a:bodyPr/>
          <a:lstStyle/>
          <a:p>
            <a:fld id="{F6BDA480-2B07-47A3-A353-AE66B98D9FE5}" type="slidenum">
              <a:rPr lang="en-GB" smtClean="0"/>
              <a:t>4</a:t>
            </a:fld>
            <a:endParaRPr lang="en-GB"/>
          </a:p>
        </p:txBody>
      </p:sp>
    </p:spTree>
    <p:extLst>
      <p:ext uri="{BB962C8B-B14F-4D97-AF65-F5344CB8AC3E}">
        <p14:creationId xmlns:p14="http://schemas.microsoft.com/office/powerpoint/2010/main" val="694316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Choices</a:t>
            </a:r>
            <a:r>
              <a:rPr lang="en-GB" baseline="0" dirty="0"/>
              <a:t> need to do the research what is best for me – describe the main routes .</a:t>
            </a:r>
            <a:endParaRPr lang="en-GB" dirty="0"/>
          </a:p>
        </p:txBody>
      </p:sp>
      <p:sp>
        <p:nvSpPr>
          <p:cNvPr id="4" name="Slide Number Placeholder 3"/>
          <p:cNvSpPr>
            <a:spLocks noGrp="1"/>
          </p:cNvSpPr>
          <p:nvPr>
            <p:ph type="sldNum" sz="quarter" idx="10"/>
          </p:nvPr>
        </p:nvSpPr>
        <p:spPr/>
        <p:txBody>
          <a:bodyPr/>
          <a:lstStyle/>
          <a:p>
            <a:fld id="{F6BDA480-2B07-47A3-A353-AE66B98D9FE5}" type="slidenum">
              <a:rPr lang="en-GB" smtClean="0"/>
              <a:t>5</a:t>
            </a:fld>
            <a:endParaRPr lang="en-GB"/>
          </a:p>
        </p:txBody>
      </p:sp>
    </p:spTree>
    <p:extLst>
      <p:ext uri="{BB962C8B-B14F-4D97-AF65-F5344CB8AC3E}">
        <p14:creationId xmlns:p14="http://schemas.microsoft.com/office/powerpoint/2010/main" val="3201546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Post 16 choices but also adult </a:t>
            </a:r>
            <a:r>
              <a:rPr lang="en-GB" dirty="0" err="1"/>
              <a:t>ed</a:t>
            </a:r>
            <a:r>
              <a:rPr lang="en-GB" dirty="0"/>
              <a:t> – full time courses for post 16 at local colleges opportunities to talk to them tonight about the range of courses and entry requirements as well as what the courses involve and career pathways .</a:t>
            </a:r>
          </a:p>
        </p:txBody>
      </p:sp>
      <p:sp>
        <p:nvSpPr>
          <p:cNvPr id="4" name="Slide Number Placeholder 3"/>
          <p:cNvSpPr>
            <a:spLocks noGrp="1"/>
          </p:cNvSpPr>
          <p:nvPr>
            <p:ph type="sldNum" sz="quarter" idx="10"/>
          </p:nvPr>
        </p:nvSpPr>
        <p:spPr/>
        <p:txBody>
          <a:bodyPr/>
          <a:lstStyle/>
          <a:p>
            <a:fld id="{F6BDA480-2B07-47A3-A353-AE66B98D9FE5}" type="slidenum">
              <a:rPr lang="en-GB" smtClean="0"/>
              <a:t>6</a:t>
            </a:fld>
            <a:endParaRPr lang="en-GB"/>
          </a:p>
        </p:txBody>
      </p:sp>
    </p:spTree>
    <p:extLst>
      <p:ext uri="{BB962C8B-B14F-4D97-AF65-F5344CB8AC3E}">
        <p14:creationId xmlns:p14="http://schemas.microsoft.com/office/powerpoint/2010/main" val="843134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79CDB-543F-47B3-BBCA-B1B076C7BA8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77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Different ways to get to the end </a:t>
            </a:r>
            <a:r>
              <a:rPr lang="en-GB" dirty="0" err="1"/>
              <a:t>acreer</a:t>
            </a:r>
            <a:r>
              <a:rPr lang="en-GB" dirty="0"/>
              <a:t> aspiration – there is no better way it is what is best for the individual but there is now equal opportunities and salaries for both the traditional ad more vocational routes.</a:t>
            </a:r>
          </a:p>
        </p:txBody>
      </p:sp>
      <p:sp>
        <p:nvSpPr>
          <p:cNvPr id="4" name="Slide Number Placeholder 3"/>
          <p:cNvSpPr>
            <a:spLocks noGrp="1"/>
          </p:cNvSpPr>
          <p:nvPr>
            <p:ph type="sldNum" sz="quarter" idx="10"/>
          </p:nvPr>
        </p:nvSpPr>
        <p:spPr/>
        <p:txBody>
          <a:bodyPr/>
          <a:lstStyle/>
          <a:p>
            <a:fld id="{F6BDA480-2B07-47A3-A353-AE66B98D9FE5}" type="slidenum">
              <a:rPr lang="en-GB" smtClean="0"/>
              <a:t>10</a:t>
            </a:fld>
            <a:endParaRPr lang="en-GB"/>
          </a:p>
        </p:txBody>
      </p:sp>
    </p:spTree>
    <p:extLst>
      <p:ext uri="{BB962C8B-B14F-4D97-AF65-F5344CB8AC3E}">
        <p14:creationId xmlns:p14="http://schemas.microsoft.com/office/powerpoint/2010/main" val="2716756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Wide range of choices  across many sectors and at all levels – It is important that</a:t>
            </a:r>
            <a:r>
              <a:rPr lang="en-GB" baseline="0" dirty="0"/>
              <a:t> these</a:t>
            </a:r>
            <a:r>
              <a:rPr lang="en-GB" dirty="0"/>
              <a:t> courses link to the skills that are needed locally – so this has to link to the growth sectors and skills gaps in</a:t>
            </a:r>
            <a:r>
              <a:rPr lang="en-GB" baseline="0" dirty="0"/>
              <a:t> Cumbria</a:t>
            </a:r>
            <a:endParaRPr lang="en-GB" dirty="0"/>
          </a:p>
        </p:txBody>
      </p:sp>
      <p:sp>
        <p:nvSpPr>
          <p:cNvPr id="4" name="Slide Number Placeholder 3"/>
          <p:cNvSpPr>
            <a:spLocks noGrp="1"/>
          </p:cNvSpPr>
          <p:nvPr>
            <p:ph type="sldNum" sz="quarter" idx="10"/>
          </p:nvPr>
        </p:nvSpPr>
        <p:spPr/>
        <p:txBody>
          <a:bodyPr/>
          <a:lstStyle/>
          <a:p>
            <a:fld id="{F6BDA480-2B07-47A3-A353-AE66B98D9FE5}" type="slidenum">
              <a:rPr lang="en-GB" smtClean="0"/>
              <a:t>15</a:t>
            </a:fld>
            <a:endParaRPr lang="en-GB"/>
          </a:p>
        </p:txBody>
      </p:sp>
    </p:spTree>
    <p:extLst>
      <p:ext uri="{BB962C8B-B14F-4D97-AF65-F5344CB8AC3E}">
        <p14:creationId xmlns:p14="http://schemas.microsoft.com/office/powerpoint/2010/main" val="3575718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Cumbria's</a:t>
            </a:r>
            <a:r>
              <a:rPr lang="en-GB" baseline="0" dirty="0"/>
              <a:t> top 10 growth sectors and this is where the jobs are so the demand for employees is within these sectors so the training providers are trying to match this demand with a supply of well trained competent staff .</a:t>
            </a:r>
            <a:endParaRPr lang="en-GB" dirty="0"/>
          </a:p>
        </p:txBody>
      </p:sp>
      <p:sp>
        <p:nvSpPr>
          <p:cNvPr id="4" name="Slide Number Placeholder 3"/>
          <p:cNvSpPr>
            <a:spLocks noGrp="1"/>
          </p:cNvSpPr>
          <p:nvPr>
            <p:ph type="sldNum" sz="quarter" idx="5"/>
          </p:nvPr>
        </p:nvSpPr>
        <p:spPr/>
        <p:txBody>
          <a:bodyPr/>
          <a:lstStyle/>
          <a:p>
            <a:fld id="{96088A84-1E5B-4577-957E-6349C5269545}" type="slidenum">
              <a:rPr lang="en-GB" smtClean="0"/>
              <a:t>16</a:t>
            </a:fld>
            <a:endParaRPr lang="en-GB" dirty="0"/>
          </a:p>
        </p:txBody>
      </p:sp>
    </p:spTree>
    <p:extLst>
      <p:ext uri="{BB962C8B-B14F-4D97-AF65-F5344CB8AC3E}">
        <p14:creationId xmlns:p14="http://schemas.microsoft.com/office/powerpoint/2010/main" val="1791189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86FB9FC-CD75-4C35-940A-CF15B8F45D8D}" type="datetimeFigureOut">
              <a:rPr lang="en-GB" smtClean="0"/>
              <a:t>15/01/2024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2118734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86FB9FC-CD75-4C35-940A-CF15B8F45D8D}" type="datetimeFigureOut">
              <a:rPr lang="en-GB" smtClean="0"/>
              <a:t>15/01/2024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1988989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86FB9FC-CD75-4C35-940A-CF15B8F45D8D}" type="datetimeFigureOut">
              <a:rPr lang="en-GB" smtClean="0"/>
              <a:t>15/01/2024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400030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9" name="Text Placeholder 8">
            <a:extLst>
              <a:ext uri="{FF2B5EF4-FFF2-40B4-BE49-F238E27FC236}">
                <a16:creationId xmlns:a16="http://schemas.microsoft.com/office/drawing/2014/main" id="{892A9632-AEF8-5940-9056-3108D4CFD233}"/>
              </a:ext>
            </a:extLst>
          </p:cNvPr>
          <p:cNvSpPr>
            <a:spLocks noGrp="1"/>
          </p:cNvSpPr>
          <p:nvPr>
            <p:ph type="body" sz="quarter" idx="10"/>
          </p:nvPr>
        </p:nvSpPr>
        <p:spPr>
          <a:xfrm>
            <a:off x="455613" y="1847589"/>
            <a:ext cx="10058401" cy="4261472"/>
          </a:xfrm>
        </p:spPr>
        <p:txBody>
          <a:bodyPr/>
          <a:lstStyle>
            <a:lvl1pPr>
              <a:buClr>
                <a:srgbClr val="ED6E4F"/>
              </a:buClr>
              <a:defRPr/>
            </a:lvl1pPr>
            <a:lvl2pPr>
              <a:buClr>
                <a:srgbClr val="ED6E4F"/>
              </a:buClr>
              <a:defRPr/>
            </a:lvl2pPr>
            <a:lvl3pPr>
              <a:buClr>
                <a:srgbClr val="ED6E4F"/>
              </a:buClr>
              <a:defRPr/>
            </a:lvl3pPr>
            <a:lvl4pPr>
              <a:buClr>
                <a:srgbClr val="ED6E4F"/>
              </a:buClr>
              <a:defRPr/>
            </a:lvl4pPr>
            <a:lvl5pPr>
              <a:buClr>
                <a:srgbClr val="ED6E4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cxnSp>
        <p:nvCxnSpPr>
          <p:cNvPr id="10" name="Straight Connector 9">
            <a:extLst>
              <a:ext uri="{FF2B5EF4-FFF2-40B4-BE49-F238E27FC236}">
                <a16:creationId xmlns:a16="http://schemas.microsoft.com/office/drawing/2014/main" id="{C5D82AA2-5FCB-CA44-9636-9F3382B3046E}"/>
              </a:ext>
            </a:extLst>
          </p:cNvPr>
          <p:cNvCxnSpPr/>
          <p:nvPr userDrawn="1"/>
        </p:nvCxnSpPr>
        <p:spPr>
          <a:xfrm>
            <a:off x="456148" y="1559170"/>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5448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86FB9FC-CD75-4C35-940A-CF15B8F45D8D}" type="datetimeFigureOut">
              <a:rPr lang="en-GB" smtClean="0"/>
              <a:t>15/01/2024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181621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86FB9FC-CD75-4C35-940A-CF15B8F45D8D}" type="datetimeFigureOut">
              <a:rPr lang="en-GB" smtClean="0"/>
              <a:t>15/01/2024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248001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86FB9FC-CD75-4C35-940A-CF15B8F45D8D}" type="datetimeFigureOut">
              <a:rPr lang="en-GB" smtClean="0"/>
              <a:t>15/01/2024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894600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86FB9FC-CD75-4C35-940A-CF15B8F45D8D}" type="datetimeFigureOut">
              <a:rPr lang="en-GB" smtClean="0"/>
              <a:t>15/01/2024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1352312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86FB9FC-CD75-4C35-940A-CF15B8F45D8D}" type="datetimeFigureOut">
              <a:rPr lang="en-GB" smtClean="0"/>
              <a:t>15/01/2024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1990574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6FB9FC-CD75-4C35-940A-CF15B8F45D8D}" type="datetimeFigureOut">
              <a:rPr lang="en-GB" smtClean="0"/>
              <a:t>15/01/2024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2094290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86FB9FC-CD75-4C35-940A-CF15B8F45D8D}" type="datetimeFigureOut">
              <a:rPr lang="en-GB" smtClean="0"/>
              <a:t>15/01/2024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4254039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86FB9FC-CD75-4C35-940A-CF15B8F45D8D}" type="datetimeFigureOut">
              <a:rPr lang="en-GB" smtClean="0"/>
              <a:t>15/01/2024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063E8C-8CCB-4A30-9AE2-59EC9F4DB94D}" type="slidenum">
              <a:rPr lang="en-GB" smtClean="0"/>
              <a:t>‹#›</a:t>
            </a:fld>
            <a:endParaRPr lang="en-GB"/>
          </a:p>
        </p:txBody>
      </p:sp>
    </p:spTree>
    <p:extLst>
      <p:ext uri="{BB962C8B-B14F-4D97-AF65-F5344CB8AC3E}">
        <p14:creationId xmlns:p14="http://schemas.microsoft.com/office/powerpoint/2010/main" val="1952211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6FB9FC-CD75-4C35-940A-CF15B8F45D8D}" type="datetimeFigureOut">
              <a:rPr lang="en-GB" smtClean="0"/>
              <a:t>15/01/2024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063E8C-8CCB-4A30-9AE2-59EC9F4DB94D}" type="slidenum">
              <a:rPr lang="en-GB" smtClean="0"/>
              <a:t>‹#›</a:t>
            </a:fld>
            <a:endParaRPr lang="en-GB"/>
          </a:p>
        </p:txBody>
      </p:sp>
    </p:spTree>
    <p:extLst>
      <p:ext uri="{BB962C8B-B14F-4D97-AF65-F5344CB8AC3E}">
        <p14:creationId xmlns:p14="http://schemas.microsoft.com/office/powerpoint/2010/main" val="1597796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jpeg"/><Relationship Id="rId10" Type="http://schemas.openxmlformats.org/officeDocument/2006/relationships/image" Target="../media/image31.png"/><Relationship Id="rId4" Type="http://schemas.openxmlformats.org/officeDocument/2006/relationships/image" Target="../media/image25.jpe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18" Type="http://schemas.openxmlformats.org/officeDocument/2006/relationships/image" Target="../media/image49.png"/><Relationship Id="rId26" Type="http://schemas.openxmlformats.org/officeDocument/2006/relationships/image" Target="../media/image57.png"/><Relationship Id="rId3" Type="http://schemas.openxmlformats.org/officeDocument/2006/relationships/image" Target="../media/image34.png"/><Relationship Id="rId21" Type="http://schemas.openxmlformats.org/officeDocument/2006/relationships/image" Target="../media/image52.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png"/><Relationship Id="rId25" Type="http://schemas.openxmlformats.org/officeDocument/2006/relationships/image" Target="../media/image56.png"/><Relationship Id="rId2" Type="http://schemas.openxmlformats.org/officeDocument/2006/relationships/notesSlide" Target="../notesSlides/notesSlide10.xml"/><Relationship Id="rId16" Type="http://schemas.openxmlformats.org/officeDocument/2006/relationships/image" Target="../media/image47.png"/><Relationship Id="rId20" Type="http://schemas.openxmlformats.org/officeDocument/2006/relationships/image" Target="../media/image51.png"/><Relationship Id="rId29"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2.png"/><Relationship Id="rId24" Type="http://schemas.openxmlformats.org/officeDocument/2006/relationships/image" Target="../media/image55.png"/><Relationship Id="rId5" Type="http://schemas.openxmlformats.org/officeDocument/2006/relationships/image" Target="../media/image36.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png"/><Relationship Id="rId10" Type="http://schemas.openxmlformats.org/officeDocument/2006/relationships/image" Target="../media/image41.png"/><Relationship Id="rId19" Type="http://schemas.openxmlformats.org/officeDocument/2006/relationships/image" Target="../media/image50.png"/><Relationship Id="rId31" Type="http://schemas.openxmlformats.org/officeDocument/2006/relationships/image" Target="../media/image62.jpe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 Id="rId22" Type="http://schemas.openxmlformats.org/officeDocument/2006/relationships/image" Target="../media/image53.png"/><Relationship Id="rId27" Type="http://schemas.openxmlformats.org/officeDocument/2006/relationships/image" Target="../media/image58.png"/><Relationship Id="rId30"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s://www.talkingfutures.org.uk/pathways-at-16/" TargetMode="External"/><Relationship Id="rId3" Type="http://schemas.openxmlformats.org/officeDocument/2006/relationships/hyperlink" Target="https://nationalcareers.service.gov.uk/" TargetMode="External"/><Relationship Id="rId7" Type="http://schemas.openxmlformats.org/officeDocument/2006/relationships/hyperlink" Target="https://www.talkingfutures.org.uk/pathways-at-18/"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ultimateguides.ucas.com/findinganapprenticeship/" TargetMode="External"/><Relationship Id="rId5" Type="http://schemas.openxmlformats.org/officeDocument/2006/relationships/hyperlink" Target="https://www.tlevels.gov.uk/" TargetMode="External"/><Relationship Id="rId4" Type="http://schemas.openxmlformats.org/officeDocument/2006/relationships/hyperlink" Target="https://www.apprenticeships.gov.uk/" TargetMode="External"/><Relationship Id="rId9" Type="http://schemas.openxmlformats.org/officeDocument/2006/relationships/image" Target="../media/image64.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gov.uk/government/publications/introduction-of-t-levels/introduction-of-t-levels#t-level-structur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49186" y="2236304"/>
            <a:ext cx="9018814" cy="1731539"/>
          </a:xfrm>
          <a:solidFill>
            <a:srgbClr val="009999"/>
          </a:solidFill>
        </p:spPr>
        <p:txBody>
          <a:bodyPr>
            <a:normAutofit/>
          </a:bodyPr>
          <a:lstStyle/>
          <a:p>
            <a:r>
              <a:rPr lang="en-GB" dirty="0"/>
              <a:t>Parents Progression Event  </a:t>
            </a:r>
          </a:p>
        </p:txBody>
      </p:sp>
      <p:sp>
        <p:nvSpPr>
          <p:cNvPr id="3" name="Subtitle 2"/>
          <p:cNvSpPr>
            <a:spLocks noGrp="1"/>
          </p:cNvSpPr>
          <p:nvPr>
            <p:ph type="subTitle" idx="1"/>
          </p:nvPr>
        </p:nvSpPr>
        <p:spPr>
          <a:xfrm>
            <a:off x="1649186" y="3967843"/>
            <a:ext cx="9018814" cy="622966"/>
          </a:xfrm>
          <a:ln>
            <a:solidFill>
              <a:srgbClr val="009999"/>
            </a:solidFill>
          </a:ln>
        </p:spPr>
        <p:txBody>
          <a:bodyPr>
            <a:normAutofit/>
          </a:bodyPr>
          <a:lstStyle/>
          <a:p>
            <a:r>
              <a:rPr lang="en-GB" sz="2800" dirty="0"/>
              <a:t>13</a:t>
            </a:r>
            <a:r>
              <a:rPr lang="en-GB" sz="2800" baseline="30000" dirty="0"/>
              <a:t>th</a:t>
            </a:r>
            <a:r>
              <a:rPr lang="en-GB" sz="2800" dirty="0"/>
              <a:t> March 2023</a:t>
            </a:r>
          </a:p>
        </p:txBody>
      </p:sp>
      <p:pic>
        <p:nvPicPr>
          <p:cNvPr id="4" name="Picture 3" descr="Matching jobs and people - Policy Op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3156" y="5161658"/>
            <a:ext cx="3853070" cy="1348575"/>
          </a:xfrm>
          <a:prstGeom prst="rect">
            <a:avLst/>
          </a:prstGeom>
        </p:spPr>
      </p:pic>
      <p:pic>
        <p:nvPicPr>
          <p:cNvPr id="7" name="Picture 6" descr="Petroleum Engineers at My Next Mov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34461">
            <a:off x="199886" y="5095479"/>
            <a:ext cx="2632765" cy="1480930"/>
          </a:xfrm>
          <a:prstGeom prst="rect">
            <a:avLst/>
          </a:prstGeom>
        </p:spPr>
      </p:pic>
      <p:pic>
        <p:nvPicPr>
          <p:cNvPr id="8" name="Picture 7" descr="Arjunpuri in Qatar: The US is running out of nurse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77090">
            <a:off x="9947413" y="5241545"/>
            <a:ext cx="1997765" cy="1331843"/>
          </a:xfrm>
          <a:prstGeom prst="rect">
            <a:avLst/>
          </a:prstGeom>
        </p:spPr>
      </p:pic>
      <p:pic>
        <p:nvPicPr>
          <p:cNvPr id="9" name="Picture 8" descr="Weighty Matters: Resolution Series Day 7: Construct, don't Destruc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736639">
            <a:off x="120317" y="323572"/>
            <a:ext cx="1792600" cy="1194599"/>
          </a:xfrm>
          <a:prstGeom prst="rect">
            <a:avLst/>
          </a:prstGeom>
        </p:spPr>
      </p:pic>
      <p:pic>
        <p:nvPicPr>
          <p:cNvPr id="10" name="Picture 9" descr="Agriculture Jobs &amp; Farmer Worker Positions in US | USAHello"/>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12453">
            <a:off x="10302573" y="388370"/>
            <a:ext cx="1767422" cy="996477"/>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8423" y="159877"/>
            <a:ext cx="7816956" cy="1453461"/>
          </a:xfrm>
          <a:prstGeom prst="rect">
            <a:avLst/>
          </a:prstGeom>
          <a:ln>
            <a:solidFill>
              <a:srgbClr val="009999"/>
            </a:solidFill>
          </a:ln>
        </p:spPr>
      </p:pic>
    </p:spTree>
    <p:extLst>
      <p:ext uri="{BB962C8B-B14F-4D97-AF65-F5344CB8AC3E}">
        <p14:creationId xmlns:p14="http://schemas.microsoft.com/office/powerpoint/2010/main" val="3602311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3"/>
          <a:srcRect l="31021" t="32106" r="34634" b="30865"/>
          <a:stretch/>
        </p:blipFill>
        <p:spPr bwMode="auto">
          <a:xfrm>
            <a:off x="1182757" y="268356"/>
            <a:ext cx="9780104" cy="5615609"/>
          </a:xfrm>
          <a:prstGeom prst="rect">
            <a:avLst/>
          </a:prstGeom>
          <a:ln>
            <a:noFill/>
          </a:ln>
          <a:extLst>
            <a:ext uri="{53640926-AAD7-44D8-BBD7-CCE9431645EC}">
              <a14:shadowObscured xmlns:a14="http://schemas.microsoft.com/office/drawing/2010/main"/>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9059" y="0"/>
            <a:ext cx="5718777" cy="1063332"/>
          </a:xfrm>
          <a:prstGeom prst="rect">
            <a:avLst/>
          </a:prstGeom>
        </p:spPr>
      </p:pic>
    </p:spTree>
    <p:extLst>
      <p:ext uri="{BB962C8B-B14F-4D97-AF65-F5344CB8AC3E}">
        <p14:creationId xmlns:p14="http://schemas.microsoft.com/office/powerpoint/2010/main" val="4195592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srcRect l="12298" t="22258" r="50717" b="37167"/>
          <a:stretch/>
        </p:blipFill>
        <p:spPr bwMode="auto">
          <a:xfrm>
            <a:off x="914401" y="318053"/>
            <a:ext cx="10207486" cy="5933660"/>
          </a:xfrm>
          <a:prstGeom prst="rect">
            <a:avLst/>
          </a:prstGeom>
          <a:ln>
            <a:solidFill>
              <a:srgbClr val="009999"/>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162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48526" t="33484" r="19455" b="9986"/>
          <a:stretch/>
        </p:blipFill>
        <p:spPr bwMode="auto">
          <a:xfrm>
            <a:off x="2961861" y="487017"/>
            <a:ext cx="6480313" cy="6291470"/>
          </a:xfrm>
          <a:prstGeom prst="rect">
            <a:avLst/>
          </a:prstGeom>
          <a:ln>
            <a:solidFill>
              <a:srgbClr val="009999"/>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19522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srcRect l="9639" t="20890" r="14247" b="5609"/>
          <a:stretch/>
        </p:blipFill>
        <p:spPr bwMode="auto">
          <a:xfrm>
            <a:off x="337931" y="19879"/>
            <a:ext cx="12192000" cy="683812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01824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5677" y="1166843"/>
            <a:ext cx="10754139" cy="5262979"/>
          </a:xfrm>
          <a:prstGeom prst="rect">
            <a:avLst/>
          </a:prstGeom>
          <a:ln>
            <a:solidFill>
              <a:srgbClr val="009999"/>
            </a:solidFill>
          </a:ln>
        </p:spPr>
        <p:txBody>
          <a:bodyPr wrap="square">
            <a:spAutoFit/>
          </a:bodyPr>
          <a:lstStyle/>
          <a:p>
            <a:pPr marL="285750" indent="-285750">
              <a:buFont typeface="Arial" panose="020B0604020202020204" pitchFamily="34" charset="0"/>
              <a:buChar char="•"/>
            </a:pPr>
            <a:r>
              <a:rPr lang="en-GB" sz="2400" dirty="0">
                <a:solidFill>
                  <a:srgbClr val="333333"/>
                </a:solidFill>
                <a:latin typeface="Roboto"/>
              </a:rPr>
              <a:t>From this autumn, UCAS will expand their service so that young people can see more personalised options, including apprenticeships. </a:t>
            </a:r>
          </a:p>
          <a:p>
            <a:endParaRPr lang="en-GB" sz="2400" dirty="0">
              <a:solidFill>
                <a:srgbClr val="333333"/>
              </a:solidFill>
              <a:latin typeface="Roboto"/>
            </a:endParaRPr>
          </a:p>
          <a:p>
            <a:pPr marL="285750" indent="-285750">
              <a:buFont typeface="Arial" panose="020B0604020202020204" pitchFamily="34" charset="0"/>
              <a:buChar char="•"/>
            </a:pPr>
            <a:r>
              <a:rPr lang="en-GB" sz="2400" dirty="0">
                <a:solidFill>
                  <a:srgbClr val="333333"/>
                </a:solidFill>
                <a:latin typeface="Roboto"/>
              </a:rPr>
              <a:t>From 2024, students will then be able to apply for apprenticeships through UCAS alongside an undergraduate degree application.</a:t>
            </a:r>
          </a:p>
          <a:p>
            <a:endParaRPr lang="en-GB" sz="2400" dirty="0">
              <a:solidFill>
                <a:srgbClr val="333333"/>
              </a:solidFill>
              <a:latin typeface="Roboto"/>
            </a:endParaRPr>
          </a:p>
          <a:p>
            <a:pPr marL="285750" indent="-285750">
              <a:buFont typeface="Arial" panose="020B0604020202020204" pitchFamily="34" charset="0"/>
              <a:buChar char="•"/>
            </a:pPr>
            <a:r>
              <a:rPr lang="en-GB" sz="2400" dirty="0">
                <a:solidFill>
                  <a:srgbClr val="333333"/>
                </a:solidFill>
                <a:latin typeface="Roboto"/>
              </a:rPr>
              <a:t>The plans will help put technical and vocational education on an equal footing with traditional academic routes.</a:t>
            </a:r>
          </a:p>
          <a:p>
            <a:endParaRPr lang="en-GB" sz="2400" dirty="0">
              <a:solidFill>
                <a:srgbClr val="333333"/>
              </a:solidFill>
              <a:latin typeface="Roboto"/>
            </a:endParaRPr>
          </a:p>
          <a:p>
            <a:pPr marL="342900" indent="-342900">
              <a:buFont typeface="Arial" panose="020B0604020202020204" pitchFamily="34" charset="0"/>
              <a:buChar char="•"/>
            </a:pPr>
            <a:r>
              <a:rPr lang="en-GB" sz="2400" dirty="0">
                <a:solidFill>
                  <a:srgbClr val="333333"/>
                </a:solidFill>
                <a:latin typeface="Roboto"/>
              </a:rPr>
              <a:t> By opening up the service to apprenticeship opportunities, thousands more young people will benefit from a wider choice of high-quality options.</a:t>
            </a:r>
          </a:p>
          <a:p>
            <a:r>
              <a:rPr lang="en-GB" sz="2400" dirty="0">
                <a:solidFill>
                  <a:srgbClr val="333333"/>
                </a:solidFill>
                <a:latin typeface="Roboto"/>
              </a:rPr>
              <a:t> </a:t>
            </a:r>
          </a:p>
          <a:p>
            <a:pPr marL="342900" indent="-342900">
              <a:buFont typeface="Arial" panose="020B0604020202020204" pitchFamily="34" charset="0"/>
              <a:buChar char="•"/>
            </a:pPr>
            <a:r>
              <a:rPr lang="en-GB" sz="2400" dirty="0">
                <a:solidFill>
                  <a:srgbClr val="333333"/>
                </a:solidFill>
                <a:latin typeface="Roboto"/>
              </a:rPr>
              <a:t>Employers will also benefit from better access to talent on UCAS and the ability to manage their apprentice recruitment process.</a:t>
            </a:r>
            <a:endParaRPr lang="en-GB" sz="2400" b="0" i="0" dirty="0">
              <a:solidFill>
                <a:srgbClr val="333333"/>
              </a:solidFill>
              <a:effectLst/>
              <a:latin typeface="Roboto"/>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5653" y="142527"/>
            <a:ext cx="4446568" cy="826781"/>
          </a:xfrm>
          <a:prstGeom prst="rect">
            <a:avLst/>
          </a:prstGeom>
          <a:ln>
            <a:solidFill>
              <a:srgbClr val="009999"/>
            </a:solidFill>
          </a:ln>
        </p:spPr>
      </p:pic>
    </p:spTree>
    <p:extLst>
      <p:ext uri="{BB962C8B-B14F-4D97-AF65-F5344CB8AC3E}">
        <p14:creationId xmlns:p14="http://schemas.microsoft.com/office/powerpoint/2010/main" val="3984448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3"/>
          <a:srcRect l="18502" t="24228" r="25216" b="10773"/>
          <a:stretch/>
        </p:blipFill>
        <p:spPr bwMode="auto">
          <a:xfrm>
            <a:off x="278296" y="139148"/>
            <a:ext cx="11777868" cy="652007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2541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2"/>
          <p:cNvSpPr txBox="1">
            <a:spLocks noChangeArrowheads="1"/>
          </p:cNvSpPr>
          <p:nvPr/>
        </p:nvSpPr>
        <p:spPr bwMode="auto">
          <a:xfrm>
            <a:off x="925730" y="3859289"/>
            <a:ext cx="1886400" cy="360000"/>
          </a:xfrm>
          <a:prstGeom prst="rect">
            <a:avLst/>
          </a:prstGeom>
          <a:solidFill>
            <a:srgbClr val="E8B46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i="0" strike="noStrike" cap="none" normalizeH="0" baseline="0" dirty="0">
                <a:ln>
                  <a:noFill/>
                </a:ln>
                <a:solidFill>
                  <a:schemeClr val="bg1"/>
                </a:solidFill>
                <a:effectLst/>
                <a:latin typeface="Calibri" panose="020F0502020204030204" pitchFamily="34" charset="0"/>
                <a:cs typeface="Calibri" panose="020F0502020204030204" pitchFamily="34" charset="0"/>
              </a:rPr>
              <a:t>Health Care </a:t>
            </a:r>
          </a:p>
        </p:txBody>
      </p:sp>
      <p:sp>
        <p:nvSpPr>
          <p:cNvPr id="33" name="Rectangle 40"/>
          <p:cNvSpPr>
            <a:spLocks noChangeArrowheads="1"/>
          </p:cNvSpPr>
          <p:nvPr/>
        </p:nvSpPr>
        <p:spPr bwMode="auto">
          <a:xfrm>
            <a:off x="0" y="533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Text Box 2"/>
          <p:cNvSpPr txBox="1">
            <a:spLocks noChangeArrowheads="1"/>
          </p:cNvSpPr>
          <p:nvPr/>
        </p:nvSpPr>
        <p:spPr bwMode="auto">
          <a:xfrm>
            <a:off x="3045199" y="3859289"/>
            <a:ext cx="1886400" cy="360000"/>
          </a:xfrm>
          <a:prstGeom prst="rect">
            <a:avLst/>
          </a:prstGeom>
          <a:solidFill>
            <a:srgbClr val="ED6E4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dirty="0">
                <a:solidFill>
                  <a:schemeClr val="bg1"/>
                </a:solidFill>
                <a:latin typeface="Calibri" panose="020F0502020204030204" pitchFamily="34" charset="0"/>
                <a:cs typeface="Calibri" panose="020F0502020204030204" pitchFamily="34" charset="0"/>
              </a:rPr>
              <a:t>Social</a:t>
            </a:r>
            <a:r>
              <a:rPr kumimoji="0" lang="en-US" altLang="en-US" i="0" strike="noStrike" cap="none" normalizeH="0" baseline="0" dirty="0">
                <a:ln>
                  <a:noFill/>
                </a:ln>
                <a:solidFill>
                  <a:schemeClr val="bg1"/>
                </a:solidFill>
                <a:effectLst/>
                <a:latin typeface="Calibri" panose="020F0502020204030204" pitchFamily="34" charset="0"/>
                <a:cs typeface="Calibri" panose="020F0502020204030204" pitchFamily="34" charset="0"/>
              </a:rPr>
              <a:t> Care </a:t>
            </a:r>
          </a:p>
        </p:txBody>
      </p:sp>
      <p:sp>
        <p:nvSpPr>
          <p:cNvPr id="16" name="Text Box 2"/>
          <p:cNvSpPr txBox="1">
            <a:spLocks noChangeArrowheads="1"/>
          </p:cNvSpPr>
          <p:nvPr/>
        </p:nvSpPr>
        <p:spPr bwMode="auto">
          <a:xfrm>
            <a:off x="5173280" y="3639221"/>
            <a:ext cx="1886400" cy="540000"/>
          </a:xfrm>
          <a:prstGeom prst="rect">
            <a:avLst/>
          </a:prstGeom>
          <a:solidFill>
            <a:srgbClr val="E8B463"/>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ts val="1860"/>
              </a:lnSpc>
              <a:spcBef>
                <a:spcPct val="0"/>
              </a:spcBef>
              <a:spcAft>
                <a:spcPct val="0"/>
              </a:spcAft>
              <a:buClrTx/>
              <a:buSzTx/>
              <a:buFontTx/>
              <a:buNone/>
              <a:tabLst/>
            </a:pPr>
            <a:r>
              <a:rPr lang="en-US" altLang="en-US" dirty="0">
                <a:solidFill>
                  <a:schemeClr val="bg1"/>
                </a:solidFill>
                <a:latin typeface="Calibri" panose="020F0502020204030204" pitchFamily="34" charset="0"/>
                <a:cs typeface="Calibri" panose="020F0502020204030204" pitchFamily="34" charset="0"/>
              </a:rPr>
              <a:t>Advanced Manufacturing</a:t>
            </a:r>
            <a:r>
              <a:rPr kumimoji="0" lang="en-US" altLang="en-US" i="0" strike="noStrike" cap="none" normalizeH="0" baseline="0" dirty="0">
                <a:ln>
                  <a:noFill/>
                </a:ln>
                <a:solidFill>
                  <a:schemeClr val="bg1"/>
                </a:solidFill>
                <a:effectLst/>
                <a:latin typeface="Calibri" panose="020F0502020204030204" pitchFamily="34" charset="0"/>
                <a:cs typeface="Calibri" panose="020F0502020204030204" pitchFamily="34" charset="0"/>
              </a:rPr>
              <a:t> </a:t>
            </a:r>
          </a:p>
        </p:txBody>
      </p:sp>
      <p:sp>
        <p:nvSpPr>
          <p:cNvPr id="17" name="Text Box 2"/>
          <p:cNvSpPr txBox="1">
            <a:spLocks noChangeArrowheads="1"/>
          </p:cNvSpPr>
          <p:nvPr/>
        </p:nvSpPr>
        <p:spPr bwMode="auto">
          <a:xfrm>
            <a:off x="7298970" y="3639221"/>
            <a:ext cx="1886400" cy="540000"/>
          </a:xfrm>
          <a:prstGeom prst="rect">
            <a:avLst/>
          </a:prstGeom>
          <a:solidFill>
            <a:srgbClr val="ED6E4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ts val="1900"/>
              </a:lnSpc>
              <a:spcBef>
                <a:spcPct val="0"/>
              </a:spcBef>
              <a:spcAft>
                <a:spcPct val="0"/>
              </a:spcAft>
              <a:buClrTx/>
              <a:buSzTx/>
              <a:buFontTx/>
              <a:buNone/>
              <a:tabLst/>
            </a:pPr>
            <a:r>
              <a:rPr lang="en-US" altLang="en-US" dirty="0">
                <a:solidFill>
                  <a:schemeClr val="bg1"/>
                </a:solidFill>
                <a:latin typeface="Calibri" panose="020F0502020204030204" pitchFamily="34" charset="0"/>
                <a:cs typeface="Calibri" panose="020F0502020204030204" pitchFamily="34" charset="0"/>
              </a:rPr>
              <a:t>Nuclear &amp; Clean Energy</a:t>
            </a:r>
            <a:r>
              <a:rPr kumimoji="0" lang="en-US" altLang="en-US" i="0" strike="noStrike" cap="none" normalizeH="0" baseline="0" dirty="0">
                <a:ln>
                  <a:noFill/>
                </a:ln>
                <a:solidFill>
                  <a:schemeClr val="bg1"/>
                </a:solidFill>
                <a:effectLst/>
                <a:latin typeface="Calibri" panose="020F0502020204030204" pitchFamily="34" charset="0"/>
                <a:cs typeface="Calibri" panose="020F0502020204030204" pitchFamily="34" charset="0"/>
              </a:rPr>
              <a:t> </a:t>
            </a:r>
          </a:p>
        </p:txBody>
      </p:sp>
      <p:sp>
        <p:nvSpPr>
          <p:cNvPr id="21" name="Text Box 2"/>
          <p:cNvSpPr txBox="1">
            <a:spLocks noChangeArrowheads="1"/>
          </p:cNvSpPr>
          <p:nvPr/>
        </p:nvSpPr>
        <p:spPr bwMode="auto">
          <a:xfrm>
            <a:off x="12111889" y="7102474"/>
            <a:ext cx="2351471" cy="155101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b="1" u="sng" dirty="0">
                <a:solidFill>
                  <a:srgbClr val="FF0000"/>
                </a:solidFill>
                <a:latin typeface="Arial" panose="020B0604020202020204" pitchFamily="34" charset="0"/>
              </a:rPr>
              <a:t>Professional Services</a:t>
            </a:r>
            <a:r>
              <a:rPr kumimoji="0" lang="en-US" altLang="en-US" b="1" i="0" u="sng" strike="noStrike" cap="none" normalizeH="0" baseline="0" dirty="0">
                <a:ln>
                  <a:noFill/>
                </a:ln>
                <a:solidFill>
                  <a:srgbClr val="FF0000"/>
                </a:solidFill>
                <a:effectLst/>
                <a:latin typeface="Arial" panose="020B0604020202020204" pitchFamily="34" charset="0"/>
              </a:rPr>
              <a:t> </a:t>
            </a:r>
          </a:p>
        </p:txBody>
      </p:sp>
      <p:pic>
        <p:nvPicPr>
          <p:cNvPr id="44" name="Picture 2" descr="Health Care Careers"/>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730" y="1767324"/>
            <a:ext cx="1886552" cy="209196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social  care"/>
          <p:cNvPicPr>
            <a:picLocks noChangeArrowheads="1"/>
          </p:cNvPicPr>
          <p:nvPr/>
        </p:nvPicPr>
        <p:blipFill rotWithShape="1">
          <a:blip r:embed="rId4">
            <a:extLst>
              <a:ext uri="{28A0092B-C50C-407E-A947-70E740481C1C}">
                <a14:useLocalDpi xmlns:a14="http://schemas.microsoft.com/office/drawing/2010/main" val="0"/>
              </a:ext>
            </a:extLst>
          </a:blip>
          <a:srcRect b="12206"/>
          <a:stretch/>
        </p:blipFill>
        <p:spPr bwMode="auto">
          <a:xfrm>
            <a:off x="3045199" y="1767324"/>
            <a:ext cx="1886400" cy="209196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 descr="Image result for manufactur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326" name="Picture 14" descr="Image result for wind turbin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7205" y="1767323"/>
            <a:ext cx="1888165" cy="18718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p:cNvPicPr>
          <p:nvPr/>
        </p:nvPicPr>
        <p:blipFill>
          <a:blip r:embed="rId6"/>
          <a:stretch>
            <a:fillRect/>
          </a:stretch>
        </p:blipFill>
        <p:spPr>
          <a:xfrm>
            <a:off x="9422894" y="1767322"/>
            <a:ext cx="1886400" cy="2091965"/>
          </a:xfrm>
          <a:prstGeom prst="rect">
            <a:avLst/>
          </a:prstGeom>
        </p:spPr>
      </p:pic>
      <p:pic>
        <p:nvPicPr>
          <p:cNvPr id="10" name="Picture 9"/>
          <p:cNvPicPr>
            <a:picLocks noChangeAspect="1"/>
          </p:cNvPicPr>
          <p:nvPr/>
        </p:nvPicPr>
        <p:blipFill>
          <a:blip r:embed="rId7"/>
          <a:stretch>
            <a:fillRect/>
          </a:stretch>
        </p:blipFill>
        <p:spPr>
          <a:xfrm>
            <a:off x="925882" y="4515591"/>
            <a:ext cx="1886400" cy="1388237"/>
          </a:xfrm>
          <a:prstGeom prst="rect">
            <a:avLst/>
          </a:prstGeom>
        </p:spPr>
      </p:pic>
      <p:pic>
        <p:nvPicPr>
          <p:cNvPr id="11" name="Picture 10"/>
          <p:cNvPicPr>
            <a:picLocks noChangeAspect="1"/>
          </p:cNvPicPr>
          <p:nvPr/>
        </p:nvPicPr>
        <p:blipFill rotWithShape="1">
          <a:blip r:embed="rId8"/>
          <a:srcRect t="22158"/>
          <a:stretch/>
        </p:blipFill>
        <p:spPr>
          <a:xfrm>
            <a:off x="3061692" y="4515592"/>
            <a:ext cx="1886400" cy="1388236"/>
          </a:xfrm>
          <a:prstGeom prst="rect">
            <a:avLst/>
          </a:prstGeom>
        </p:spPr>
      </p:pic>
      <p:pic>
        <p:nvPicPr>
          <p:cNvPr id="12" name="Picture 11"/>
          <p:cNvPicPr>
            <a:picLocks noChangeAspect="1"/>
          </p:cNvPicPr>
          <p:nvPr/>
        </p:nvPicPr>
        <p:blipFill>
          <a:blip r:embed="rId9"/>
          <a:stretch>
            <a:fillRect/>
          </a:stretch>
        </p:blipFill>
        <p:spPr>
          <a:xfrm>
            <a:off x="5173280" y="4515592"/>
            <a:ext cx="1886400" cy="1677298"/>
          </a:xfrm>
          <a:prstGeom prst="rect">
            <a:avLst/>
          </a:prstGeom>
        </p:spPr>
      </p:pic>
      <p:pic>
        <p:nvPicPr>
          <p:cNvPr id="13" name="Picture 12"/>
          <p:cNvPicPr>
            <a:picLocks noChangeAspect="1"/>
          </p:cNvPicPr>
          <p:nvPr/>
        </p:nvPicPr>
        <p:blipFill>
          <a:blip r:embed="rId10"/>
          <a:stretch>
            <a:fillRect/>
          </a:stretch>
        </p:blipFill>
        <p:spPr>
          <a:xfrm>
            <a:off x="7284868" y="4515592"/>
            <a:ext cx="1886400" cy="1652550"/>
          </a:xfrm>
          <a:prstGeom prst="rect">
            <a:avLst/>
          </a:prstGeom>
        </p:spPr>
      </p:pic>
      <p:pic>
        <p:nvPicPr>
          <p:cNvPr id="14" name="Picture 13"/>
          <p:cNvPicPr>
            <a:picLocks noChangeAspect="1"/>
          </p:cNvPicPr>
          <p:nvPr/>
        </p:nvPicPr>
        <p:blipFill>
          <a:blip r:embed="rId11"/>
          <a:stretch>
            <a:fillRect/>
          </a:stretch>
        </p:blipFill>
        <p:spPr>
          <a:xfrm>
            <a:off x="9420678" y="4491634"/>
            <a:ext cx="1886400" cy="1628477"/>
          </a:xfrm>
          <a:prstGeom prst="rect">
            <a:avLst/>
          </a:prstGeom>
        </p:spPr>
      </p:pic>
      <p:sp>
        <p:nvSpPr>
          <p:cNvPr id="5" name="Title 4">
            <a:extLst>
              <a:ext uri="{FF2B5EF4-FFF2-40B4-BE49-F238E27FC236}">
                <a16:creationId xmlns:a16="http://schemas.microsoft.com/office/drawing/2014/main" id="{AEE900D3-BBB5-7B4B-98CF-7896BB2A1C8D}"/>
              </a:ext>
            </a:extLst>
          </p:cNvPr>
          <p:cNvSpPr>
            <a:spLocks noGrp="1"/>
          </p:cNvSpPr>
          <p:nvPr>
            <p:ph type="title"/>
          </p:nvPr>
        </p:nvSpPr>
        <p:spPr>
          <a:xfrm>
            <a:off x="649287" y="293607"/>
            <a:ext cx="10893425" cy="1325563"/>
          </a:xfrm>
          <a:solidFill>
            <a:srgbClr val="009999"/>
          </a:solidFill>
        </p:spPr>
        <p:txBody>
          <a:bodyPr/>
          <a:lstStyle/>
          <a:p>
            <a:r>
              <a:rPr lang="en-GB" altLang="en-US" dirty="0"/>
              <a:t>The top 10 Growth Areas/Sectors in Cumbria</a:t>
            </a:r>
          </a:p>
        </p:txBody>
      </p:sp>
      <p:pic>
        <p:nvPicPr>
          <p:cNvPr id="34" name="Picture 33">
            <a:extLst>
              <a:ext uri="{FF2B5EF4-FFF2-40B4-BE49-F238E27FC236}">
                <a16:creationId xmlns:a16="http://schemas.microsoft.com/office/drawing/2014/main" id="{9A615BCE-A0B0-CA4E-9EA1-9D1D661E14FC}"/>
              </a:ext>
            </a:extLst>
          </p:cNvPr>
          <p:cNvPicPr>
            <a:picLocks/>
          </p:cNvPicPr>
          <p:nvPr/>
        </p:nvPicPr>
        <p:blipFill>
          <a:blip r:embed="rId12"/>
          <a:stretch>
            <a:fillRect/>
          </a:stretch>
        </p:blipFill>
        <p:spPr>
          <a:xfrm>
            <a:off x="5173280" y="1767323"/>
            <a:ext cx="1887389" cy="1871898"/>
          </a:xfrm>
          <a:prstGeom prst="rect">
            <a:avLst/>
          </a:prstGeom>
        </p:spPr>
      </p:pic>
      <p:sp>
        <p:nvSpPr>
          <p:cNvPr id="37" name="Text Box 2">
            <a:extLst>
              <a:ext uri="{FF2B5EF4-FFF2-40B4-BE49-F238E27FC236}">
                <a16:creationId xmlns:a16="http://schemas.microsoft.com/office/drawing/2014/main" id="{8FF259E3-3647-9142-8C0F-27ED7C9DDC9D}"/>
              </a:ext>
            </a:extLst>
          </p:cNvPr>
          <p:cNvSpPr txBox="1">
            <a:spLocks noChangeArrowheads="1"/>
          </p:cNvSpPr>
          <p:nvPr/>
        </p:nvSpPr>
        <p:spPr bwMode="auto">
          <a:xfrm>
            <a:off x="9422894" y="3859289"/>
            <a:ext cx="1886400" cy="360000"/>
          </a:xfrm>
          <a:prstGeom prst="rect">
            <a:avLst/>
          </a:prstGeom>
          <a:solidFill>
            <a:srgbClr val="E8B463"/>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Construction</a:t>
            </a:r>
            <a:r>
              <a:rPr lang="en-US" altLang="en-US" b="1" dirty="0">
                <a:solidFill>
                  <a:schemeClr val="bg1"/>
                </a:solidFill>
                <a:latin typeface="Calibri" panose="020F0502020204030204" pitchFamily="34" charset="0"/>
                <a:cs typeface="Calibri" panose="020F0502020204030204" pitchFamily="34" charset="0"/>
              </a:rPr>
              <a:t> </a:t>
            </a:r>
          </a:p>
        </p:txBody>
      </p:sp>
      <p:sp>
        <p:nvSpPr>
          <p:cNvPr id="38" name="Text Box 2">
            <a:extLst>
              <a:ext uri="{FF2B5EF4-FFF2-40B4-BE49-F238E27FC236}">
                <a16:creationId xmlns:a16="http://schemas.microsoft.com/office/drawing/2014/main" id="{70F60D31-626B-CD46-873A-7C2EC1EAD6E6}"/>
              </a:ext>
            </a:extLst>
          </p:cNvPr>
          <p:cNvSpPr txBox="1">
            <a:spLocks noChangeArrowheads="1"/>
          </p:cNvSpPr>
          <p:nvPr/>
        </p:nvSpPr>
        <p:spPr bwMode="auto">
          <a:xfrm>
            <a:off x="925882" y="5903829"/>
            <a:ext cx="1886400" cy="540000"/>
          </a:xfrm>
          <a:prstGeom prst="rect">
            <a:avLst/>
          </a:prstGeom>
          <a:solidFill>
            <a:srgbClr val="ED6E4F"/>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lnSpc>
                <a:spcPts val="1900"/>
              </a:lnSpc>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Tourism &amp; The Visitor Economy </a:t>
            </a:r>
          </a:p>
        </p:txBody>
      </p:sp>
      <p:sp>
        <p:nvSpPr>
          <p:cNvPr id="39" name="Text Box 2">
            <a:extLst>
              <a:ext uri="{FF2B5EF4-FFF2-40B4-BE49-F238E27FC236}">
                <a16:creationId xmlns:a16="http://schemas.microsoft.com/office/drawing/2014/main" id="{EC00F995-E6C2-B647-8B32-530CB8B8408E}"/>
              </a:ext>
            </a:extLst>
          </p:cNvPr>
          <p:cNvSpPr txBox="1">
            <a:spLocks noChangeArrowheads="1"/>
          </p:cNvSpPr>
          <p:nvPr/>
        </p:nvSpPr>
        <p:spPr bwMode="auto">
          <a:xfrm>
            <a:off x="3045198" y="5903829"/>
            <a:ext cx="1886400" cy="540000"/>
          </a:xfrm>
          <a:prstGeom prst="rect">
            <a:avLst/>
          </a:prstGeom>
          <a:solidFill>
            <a:srgbClr val="E8B463"/>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lnSpc>
                <a:spcPts val="1860"/>
              </a:lnSpc>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Transport &amp; Logistics </a:t>
            </a:r>
          </a:p>
        </p:txBody>
      </p:sp>
      <p:sp>
        <p:nvSpPr>
          <p:cNvPr id="40" name="Text Box 2">
            <a:extLst>
              <a:ext uri="{FF2B5EF4-FFF2-40B4-BE49-F238E27FC236}">
                <a16:creationId xmlns:a16="http://schemas.microsoft.com/office/drawing/2014/main" id="{2F31361F-B5C6-FC48-9D99-07CDBD4CD1E1}"/>
              </a:ext>
            </a:extLst>
          </p:cNvPr>
          <p:cNvSpPr txBox="1">
            <a:spLocks noChangeArrowheads="1"/>
          </p:cNvSpPr>
          <p:nvPr/>
        </p:nvSpPr>
        <p:spPr bwMode="auto">
          <a:xfrm>
            <a:off x="5174226" y="5903829"/>
            <a:ext cx="1886400" cy="540000"/>
          </a:xfrm>
          <a:prstGeom prst="rect">
            <a:avLst/>
          </a:prstGeom>
          <a:solidFill>
            <a:srgbClr val="ED6E4F"/>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lnSpc>
                <a:spcPts val="1900"/>
              </a:lnSpc>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Professional Services</a:t>
            </a:r>
          </a:p>
        </p:txBody>
      </p:sp>
      <p:sp>
        <p:nvSpPr>
          <p:cNvPr id="41" name="Text Box 2">
            <a:extLst>
              <a:ext uri="{FF2B5EF4-FFF2-40B4-BE49-F238E27FC236}">
                <a16:creationId xmlns:a16="http://schemas.microsoft.com/office/drawing/2014/main" id="{B7A55A2A-2B88-544A-8C26-3C00700ADC72}"/>
              </a:ext>
            </a:extLst>
          </p:cNvPr>
          <p:cNvSpPr txBox="1">
            <a:spLocks noChangeArrowheads="1"/>
          </p:cNvSpPr>
          <p:nvPr/>
        </p:nvSpPr>
        <p:spPr bwMode="auto">
          <a:xfrm>
            <a:off x="7284868" y="5903829"/>
            <a:ext cx="1886400" cy="540000"/>
          </a:xfrm>
          <a:prstGeom prst="rect">
            <a:avLst/>
          </a:prstGeom>
          <a:solidFill>
            <a:srgbClr val="E8B463"/>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lnSpc>
                <a:spcPts val="1860"/>
              </a:lnSpc>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Creative &amp; Cultural</a:t>
            </a:r>
          </a:p>
        </p:txBody>
      </p:sp>
      <p:sp>
        <p:nvSpPr>
          <p:cNvPr id="42" name="Text Box 2">
            <a:extLst>
              <a:ext uri="{FF2B5EF4-FFF2-40B4-BE49-F238E27FC236}">
                <a16:creationId xmlns:a16="http://schemas.microsoft.com/office/drawing/2014/main" id="{47C9EAC0-C18D-1B4C-A6FE-581DF9411DB9}"/>
              </a:ext>
            </a:extLst>
          </p:cNvPr>
          <p:cNvSpPr txBox="1">
            <a:spLocks noChangeArrowheads="1"/>
          </p:cNvSpPr>
          <p:nvPr/>
        </p:nvSpPr>
        <p:spPr bwMode="auto">
          <a:xfrm>
            <a:off x="9420678" y="6083829"/>
            <a:ext cx="1886400" cy="360000"/>
          </a:xfrm>
          <a:prstGeom prst="rect">
            <a:avLst/>
          </a:prstGeom>
          <a:solidFill>
            <a:srgbClr val="ED6E4F"/>
          </a:solid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eaLnBrk="0" fontAlgn="base" hangingPunct="0">
              <a:lnSpc>
                <a:spcPts val="1900"/>
              </a:lnSpc>
              <a:spcBef>
                <a:spcPct val="0"/>
              </a:spcBef>
              <a:spcAft>
                <a:spcPct val="0"/>
              </a:spcAft>
            </a:pPr>
            <a:r>
              <a:rPr lang="en-US" altLang="en-US" dirty="0">
                <a:solidFill>
                  <a:schemeClr val="bg1"/>
                </a:solidFill>
                <a:latin typeface="Calibri" panose="020F0502020204030204" pitchFamily="34" charset="0"/>
                <a:cs typeface="Calibri" panose="020F0502020204030204" pitchFamily="34" charset="0"/>
              </a:rPr>
              <a:t>Rural</a:t>
            </a:r>
          </a:p>
        </p:txBody>
      </p:sp>
    </p:spTree>
    <p:extLst>
      <p:ext uri="{BB962C8B-B14F-4D97-AF65-F5344CB8AC3E}">
        <p14:creationId xmlns:p14="http://schemas.microsoft.com/office/powerpoint/2010/main" val="9715172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230" y="3852662"/>
            <a:ext cx="1481015" cy="1481015"/>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5256" y="6100994"/>
            <a:ext cx="3485252" cy="52641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8875" y="1328814"/>
            <a:ext cx="2143125" cy="2143125"/>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9010" y="5723967"/>
            <a:ext cx="2556829" cy="1436613"/>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46759" y="-385090"/>
            <a:ext cx="2184227" cy="2184227"/>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290" y="5722361"/>
            <a:ext cx="1648599" cy="747563"/>
          </a:xfrm>
          <a:prstGeom prst="rect">
            <a:avLst/>
          </a:prstGeom>
        </p:spPr>
      </p:pic>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30676" y="6176758"/>
            <a:ext cx="1669877" cy="432650"/>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29079" y="4841930"/>
            <a:ext cx="3485055" cy="931489"/>
          </a:xfrm>
          <a:prstGeom prst="rect">
            <a:avLst/>
          </a:prstGeom>
        </p:spPr>
      </p:pic>
      <p:pic>
        <p:nvPicPr>
          <p:cNvPr id="10" name="Picture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47919" y="1435636"/>
            <a:ext cx="2143125" cy="2143125"/>
          </a:xfrm>
          <a:prstGeom prst="rect">
            <a:avLst/>
          </a:prstGeom>
        </p:spPr>
      </p:pic>
      <p:pic>
        <p:nvPicPr>
          <p:cNvPr id="11" name="Picture 1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1776" y="1145862"/>
            <a:ext cx="1723113" cy="1723113"/>
          </a:xfrm>
          <a:prstGeom prst="rect">
            <a:avLst/>
          </a:prstGeom>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52221" y="5330408"/>
            <a:ext cx="2182374" cy="846350"/>
          </a:xfrm>
          <a:prstGeom prst="rect">
            <a:avLst/>
          </a:prstGeom>
        </p:spPr>
      </p:pic>
      <p:pic>
        <p:nvPicPr>
          <p:cNvPr id="13" name="Picture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16328" y="3574760"/>
            <a:ext cx="1673180" cy="1089373"/>
          </a:xfrm>
          <a:prstGeom prst="rect">
            <a:avLst/>
          </a:prstGeom>
        </p:spPr>
      </p:pic>
      <p:pic>
        <p:nvPicPr>
          <p:cNvPr id="14" name="Picture 1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30701" y="1145862"/>
            <a:ext cx="2166622" cy="1146622"/>
          </a:xfrm>
          <a:prstGeom prst="rect">
            <a:avLst/>
          </a:prstGeom>
        </p:spPr>
      </p:pic>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8273" y="30149"/>
            <a:ext cx="3117361" cy="966923"/>
          </a:xfrm>
          <a:prstGeom prst="rect">
            <a:avLst/>
          </a:prstGeom>
        </p:spPr>
      </p:pic>
      <p:pic>
        <p:nvPicPr>
          <p:cNvPr id="16" name="Picture 1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62164" y="1732409"/>
            <a:ext cx="2604068" cy="1116029"/>
          </a:xfrm>
          <a:prstGeom prst="rect">
            <a:avLst/>
          </a:prstGeom>
        </p:spPr>
      </p:pic>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735811" y="-100997"/>
            <a:ext cx="2410250" cy="1603912"/>
          </a:xfrm>
          <a:prstGeom prst="rect">
            <a:avLst/>
          </a:prstGeom>
        </p:spPr>
      </p:pic>
      <p:pic>
        <p:nvPicPr>
          <p:cNvPr id="18" name="Picture 1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4521" y="3935903"/>
            <a:ext cx="2223244" cy="1233494"/>
          </a:xfrm>
          <a:prstGeom prst="rect">
            <a:avLst/>
          </a:prstGeom>
        </p:spPr>
      </p:pic>
      <p:pic>
        <p:nvPicPr>
          <p:cNvPr id="19" name="Picture 1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203755" y="3264242"/>
            <a:ext cx="1905000" cy="952500"/>
          </a:xfrm>
          <a:prstGeom prst="rect">
            <a:avLst/>
          </a:prstGeom>
        </p:spPr>
      </p:pic>
      <p:pic>
        <p:nvPicPr>
          <p:cNvPr id="20" name="Picture 1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579390" y="-284965"/>
            <a:ext cx="1898947" cy="1898947"/>
          </a:xfrm>
          <a:prstGeom prst="rect">
            <a:avLst/>
          </a:prstGeom>
        </p:spPr>
      </p:pic>
      <p:pic>
        <p:nvPicPr>
          <p:cNvPr id="21" name="Picture 2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626954" y="5064892"/>
            <a:ext cx="2179054" cy="321438"/>
          </a:xfrm>
          <a:prstGeom prst="rect">
            <a:avLst/>
          </a:prstGeom>
        </p:spPr>
      </p:pic>
      <p:pic>
        <p:nvPicPr>
          <p:cNvPr id="22" name="Picture 2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607822" y="2850845"/>
            <a:ext cx="2320225" cy="1287301"/>
          </a:xfrm>
          <a:prstGeom prst="rect">
            <a:avLst/>
          </a:prstGeom>
        </p:spPr>
      </p:pic>
      <p:pic>
        <p:nvPicPr>
          <p:cNvPr id="23" name="Picture 22"/>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875788" y="2616177"/>
            <a:ext cx="2860023" cy="1035129"/>
          </a:xfrm>
          <a:prstGeom prst="rect">
            <a:avLst/>
          </a:prstGeom>
        </p:spPr>
      </p:pic>
      <p:pic>
        <p:nvPicPr>
          <p:cNvPr id="25" name="Picture 24"/>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9363293" y="1738109"/>
            <a:ext cx="1739323" cy="367111"/>
          </a:xfrm>
          <a:prstGeom prst="rect">
            <a:avLst/>
          </a:prstGeom>
        </p:spPr>
      </p:pic>
      <p:pic>
        <p:nvPicPr>
          <p:cNvPr id="26" name="Picture 2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975519" y="1193588"/>
            <a:ext cx="1724403" cy="762422"/>
          </a:xfrm>
          <a:prstGeom prst="rect">
            <a:avLst/>
          </a:prstGeom>
        </p:spPr>
      </p:pic>
      <p:pic>
        <p:nvPicPr>
          <p:cNvPr id="27" name="Picture 26"/>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57251" y="3054167"/>
            <a:ext cx="1770407" cy="622921"/>
          </a:xfrm>
          <a:prstGeom prst="rect">
            <a:avLst/>
          </a:prstGeom>
        </p:spPr>
      </p:pic>
      <p:pic>
        <p:nvPicPr>
          <p:cNvPr id="28" name="Picture 27"/>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027658" y="1165088"/>
            <a:ext cx="2711732" cy="790922"/>
          </a:xfrm>
          <a:prstGeom prst="rect">
            <a:avLst/>
          </a:prstGeom>
        </p:spPr>
      </p:pic>
      <p:pic>
        <p:nvPicPr>
          <p:cNvPr id="30" name="Picture 29"/>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459725" y="5206523"/>
            <a:ext cx="1546460" cy="566896"/>
          </a:xfrm>
          <a:prstGeom prst="rect">
            <a:avLst/>
          </a:prstGeom>
        </p:spPr>
      </p:pic>
      <p:pic>
        <p:nvPicPr>
          <p:cNvPr id="31" name="Picture 30"/>
          <p:cNvPicPr/>
          <p:nvPr/>
        </p:nvPicPr>
        <p:blipFill rotWithShape="1">
          <a:blip r:embed="rId30"/>
          <a:srcRect l="34677" t="46681" r="6492" b="13138"/>
          <a:stretch/>
        </p:blipFill>
        <p:spPr bwMode="auto">
          <a:xfrm>
            <a:off x="9517593" y="3937189"/>
            <a:ext cx="2392915" cy="969331"/>
          </a:xfrm>
          <a:prstGeom prst="rect">
            <a:avLst/>
          </a:prstGeom>
          <a:ln>
            <a:noFill/>
          </a:ln>
          <a:extLst>
            <a:ext uri="{53640926-AAD7-44D8-BBD7-CCE9431645EC}">
              <a14:shadowObscured xmlns:a14="http://schemas.microsoft.com/office/drawing/2010/main"/>
            </a:ext>
          </a:extLst>
        </p:spPr>
      </p:pic>
      <p:pic>
        <p:nvPicPr>
          <p:cNvPr id="1028" name="Picture 4" descr="Nestle Logo and symbol, meaning, history, PNG, brand"/>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450076" y="2942665"/>
            <a:ext cx="1112217" cy="909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014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EDA51D6-B048-D142-BF49-3F6F3C2179A6}"/>
              </a:ext>
            </a:extLst>
          </p:cNvPr>
          <p:cNvSpPr>
            <a:spLocks noGrp="1"/>
          </p:cNvSpPr>
          <p:nvPr>
            <p:ph type="subTitle" idx="1"/>
          </p:nvPr>
        </p:nvSpPr>
        <p:spPr>
          <a:xfrm>
            <a:off x="129209" y="1655628"/>
            <a:ext cx="8855765" cy="654917"/>
          </a:xfrm>
        </p:spPr>
        <p:txBody>
          <a:bodyPr numCol="2" spcCol="360000">
            <a:noAutofit/>
          </a:bodyPr>
          <a:lstStyle/>
          <a:p>
            <a:pPr lvl="0">
              <a:lnSpc>
                <a:spcPct val="115000"/>
              </a:lnSpc>
            </a:pPr>
            <a:r>
              <a:rPr lang="en-GB" sz="2800" b="1" dirty="0">
                <a:solidFill>
                  <a:srgbClr val="009999"/>
                </a:solidFill>
                <a:latin typeface="Arial" panose="020B0604020202020204" pitchFamily="34" charset="0"/>
                <a:cs typeface="Arial" panose="020B0604020202020204" pitchFamily="34" charset="0"/>
              </a:rPr>
              <a:t>How can you help?</a:t>
            </a:r>
            <a:br>
              <a:rPr lang="en-GB" sz="1800" b="1" dirty="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9F8298B4-8B4E-3441-8227-B57F8D724E58}"/>
              </a:ext>
            </a:extLst>
          </p:cNvPr>
          <p:cNvSpPr txBox="1"/>
          <p:nvPr/>
        </p:nvSpPr>
        <p:spPr>
          <a:xfrm>
            <a:off x="475200" y="475200"/>
            <a:ext cx="5642469"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Supporting decision-making</a:t>
            </a:r>
          </a:p>
        </p:txBody>
      </p:sp>
      <p:cxnSp>
        <p:nvCxnSpPr>
          <p:cNvPr id="13" name="Straight Connector 12">
            <a:extLst>
              <a:ext uri="{FF2B5EF4-FFF2-40B4-BE49-F238E27FC236}">
                <a16:creationId xmlns:a16="http://schemas.microsoft.com/office/drawing/2014/main" id="{49CF389D-2E90-834C-A856-CFD71A5D6781}"/>
              </a:ext>
            </a:extLst>
          </p:cNvPr>
          <p:cNvCxnSpPr/>
          <p:nvPr/>
        </p:nvCxnSpPr>
        <p:spPr>
          <a:xfrm>
            <a:off x="598714" y="6188529"/>
            <a:ext cx="10994571" cy="0"/>
          </a:xfrm>
          <a:prstGeom prst="line">
            <a:avLst/>
          </a:prstGeom>
          <a:ln>
            <a:solidFill>
              <a:srgbClr val="27334A"/>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AC9437B-BCDA-2447-9DD2-E2983D08F70E}"/>
              </a:ext>
            </a:extLst>
          </p:cNvPr>
          <p:cNvSpPr txBox="1"/>
          <p:nvPr/>
        </p:nvSpPr>
        <p:spPr>
          <a:xfrm>
            <a:off x="4582633" y="4444409"/>
            <a:ext cx="184731" cy="369332"/>
          </a:xfrm>
          <a:prstGeom prst="rect">
            <a:avLst/>
          </a:prstGeom>
          <a:noFill/>
        </p:spPr>
        <p:txBody>
          <a:bodyPr wrap="none" rtlCol="0">
            <a:spAutoFit/>
          </a:bodyPr>
          <a:lstStyle/>
          <a:p>
            <a:endParaRPr lang="en-US"/>
          </a:p>
        </p:txBody>
      </p:sp>
      <p:sp>
        <p:nvSpPr>
          <p:cNvPr id="5" name="TextBox 4">
            <a:extLst>
              <a:ext uri="{FF2B5EF4-FFF2-40B4-BE49-F238E27FC236}">
                <a16:creationId xmlns:a16="http://schemas.microsoft.com/office/drawing/2014/main" id="{317FD1B9-8C1F-4FA4-B4AD-F44A22708A5A}"/>
              </a:ext>
            </a:extLst>
          </p:cNvPr>
          <p:cNvSpPr txBox="1"/>
          <p:nvPr/>
        </p:nvSpPr>
        <p:spPr>
          <a:xfrm>
            <a:off x="475200" y="2361600"/>
            <a:ext cx="11425855" cy="3877985"/>
          </a:xfrm>
          <a:prstGeom prst="rect">
            <a:avLst/>
          </a:prstGeom>
          <a:noFill/>
          <a:ln>
            <a:solidFill>
              <a:srgbClr val="009999"/>
            </a:solidFill>
          </a:ln>
        </p:spPr>
        <p:txBody>
          <a:bodyPr wrap="square" rtlCol="0">
            <a:spAutoFit/>
          </a:bodyPr>
          <a:lstStyle/>
          <a:p>
            <a:pPr lvl="0">
              <a:lnSpc>
                <a:spcPts val="2400"/>
              </a:lnSpc>
            </a:pPr>
            <a:r>
              <a:rPr lang="en-GB" sz="2000" dirty="0">
                <a:solidFill>
                  <a:srgbClr val="575757"/>
                </a:solidFill>
                <a:effectLst/>
                <a:latin typeface="Arial" panose="020B0604020202020204" pitchFamily="34" charset="0"/>
                <a:ea typeface="Times New Roman" panose="02020603050405020304" pitchFamily="18" charset="0"/>
                <a:cs typeface="Arial" panose="020B0604020202020204" pitchFamily="34" charset="0"/>
              </a:rPr>
              <a:t>As parents you help them make decisions that are right for them</a:t>
            </a:r>
          </a:p>
          <a:p>
            <a:pPr lvl="0">
              <a:lnSpc>
                <a:spcPts val="2400"/>
              </a:lnSpc>
            </a:pPr>
            <a:endParaRPr lang="en-GB" sz="2000" dirty="0">
              <a:solidFill>
                <a:srgbClr val="575757"/>
              </a:solidFill>
              <a:effectLst/>
              <a:latin typeface="Arial" panose="020B0604020202020204" pitchFamily="34" charset="0"/>
              <a:ea typeface="Times New Roman" panose="02020603050405020304" pitchFamily="18" charset="0"/>
              <a:cs typeface="Arial" panose="020B0604020202020204" pitchFamily="34" charset="0"/>
            </a:endParaRPr>
          </a:p>
          <a:p>
            <a:pPr marL="368300" lvl="2" indent="-368300">
              <a:lnSpc>
                <a:spcPts val="2400"/>
              </a:lnSpc>
              <a:buFont typeface="Arial" panose="020B0604020202020204" pitchFamily="34" charset="0"/>
              <a:buChar char="•"/>
            </a:pPr>
            <a:r>
              <a:rPr lang="en-GB" sz="2000" dirty="0">
                <a:solidFill>
                  <a:srgbClr val="575757"/>
                </a:solidFill>
                <a:effectLst/>
                <a:latin typeface="Arial" panose="020B0604020202020204" pitchFamily="34" charset="0"/>
                <a:ea typeface="Calibri" panose="020F0502020204030204" pitchFamily="34" charset="0"/>
                <a:cs typeface="Arial" panose="020B0604020202020204" pitchFamily="34" charset="0"/>
              </a:rPr>
              <a:t>Talk regularly about careers, aspirations and interests as part of everyday conversation, not just at key decision-making points. </a:t>
            </a:r>
          </a:p>
          <a:p>
            <a:pPr marL="368300" lvl="2" indent="-368300">
              <a:lnSpc>
                <a:spcPts val="2400"/>
              </a:lnSpc>
              <a:buFont typeface="Arial" panose="020B0604020202020204" pitchFamily="34" charset="0"/>
              <a:buChar char="•"/>
            </a:pPr>
            <a:r>
              <a:rPr lang="en-GB" sz="2000" dirty="0">
                <a:solidFill>
                  <a:srgbClr val="575757"/>
                </a:solidFill>
                <a:effectLst/>
                <a:latin typeface="Arial" panose="020B0604020202020204" pitchFamily="34" charset="0"/>
                <a:ea typeface="Calibri" panose="020F0502020204030204" pitchFamily="34" charset="0"/>
                <a:cs typeface="Arial" panose="020B0604020202020204" pitchFamily="34" charset="0"/>
              </a:rPr>
              <a:t>Share your experiences, the choices you made and your skills with your child, whether you currently are in work, you are a full-time parent, you are seeking work or you are retraining. </a:t>
            </a:r>
          </a:p>
          <a:p>
            <a:pPr marL="368300" lvl="2" indent="-368300">
              <a:lnSpc>
                <a:spcPts val="2400"/>
              </a:lnSpc>
              <a:buFont typeface="Arial" panose="020B0604020202020204" pitchFamily="34" charset="0"/>
              <a:buChar char="•"/>
            </a:pPr>
            <a:r>
              <a:rPr lang="en-GB" sz="2000" dirty="0">
                <a:solidFill>
                  <a:srgbClr val="575757"/>
                </a:solidFill>
                <a:effectLst/>
                <a:latin typeface="Arial" panose="020B0604020202020204" pitchFamily="34" charset="0"/>
                <a:ea typeface="Calibri" panose="020F0502020204030204" pitchFamily="34" charset="0"/>
                <a:cs typeface="Arial" panose="020B0604020202020204" pitchFamily="34" charset="0"/>
              </a:rPr>
              <a:t>Encourage your child to be curious and work with them to research their options even if you don’t know the answers yourself.</a:t>
            </a:r>
          </a:p>
          <a:p>
            <a:pPr marL="368300" lvl="2" indent="-368300">
              <a:lnSpc>
                <a:spcPts val="2400"/>
              </a:lnSpc>
              <a:buFont typeface="Arial" panose="020B0604020202020204" pitchFamily="34" charset="0"/>
              <a:buChar char="•"/>
            </a:pPr>
            <a:r>
              <a:rPr lang="en-GB" sz="2000" dirty="0">
                <a:solidFill>
                  <a:srgbClr val="575757"/>
                </a:solidFill>
                <a:latin typeface="Arial" panose="020B0604020202020204" pitchFamily="34" charset="0"/>
                <a:ea typeface="Calibri" panose="020F0502020204030204" pitchFamily="34" charset="0"/>
                <a:cs typeface="Arial" panose="020B0604020202020204" pitchFamily="34" charset="0"/>
              </a:rPr>
              <a:t>Spend time researching the options with your child and offer to attend visits and open days to training providers.</a:t>
            </a:r>
            <a:endParaRPr lang="en-GB" sz="2000" dirty="0">
              <a:solidFill>
                <a:srgbClr val="575757"/>
              </a:solidFill>
              <a:effectLst/>
              <a:latin typeface="Arial" panose="020B0604020202020204" pitchFamily="34" charset="0"/>
              <a:ea typeface="Calibri" panose="020F0502020204030204" pitchFamily="34" charset="0"/>
              <a:cs typeface="Arial" panose="020B0604020202020204" pitchFamily="34" charset="0"/>
            </a:endParaRPr>
          </a:p>
          <a:p>
            <a:pPr lvl="0">
              <a:lnSpc>
                <a:spcPct val="115000"/>
              </a:lnSpc>
            </a:pPr>
            <a:endParaRPr lang="en-GB" sz="2000" dirty="0"/>
          </a:p>
          <a:p>
            <a:pPr lvl="0">
              <a:lnSpc>
                <a:spcPct val="115000"/>
              </a:lnSpc>
            </a:pPr>
            <a:endParaRPr lang="en-GB" sz="2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463" y="94796"/>
            <a:ext cx="8064412" cy="1499472"/>
          </a:xfrm>
          <a:prstGeom prst="rect">
            <a:avLst/>
          </a:prstGeom>
          <a:ln>
            <a:solidFill>
              <a:srgbClr val="009999"/>
            </a:solidFill>
          </a:ln>
        </p:spPr>
      </p:pic>
    </p:spTree>
    <p:extLst>
      <p:ext uri="{BB962C8B-B14F-4D97-AF65-F5344CB8AC3E}">
        <p14:creationId xmlns:p14="http://schemas.microsoft.com/office/powerpoint/2010/main" val="71939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EDA51D6-B048-D142-BF49-3F6F3C2179A6}"/>
              </a:ext>
            </a:extLst>
          </p:cNvPr>
          <p:cNvSpPr>
            <a:spLocks noGrp="1"/>
          </p:cNvSpPr>
          <p:nvPr>
            <p:ph type="subTitle" idx="1"/>
          </p:nvPr>
        </p:nvSpPr>
        <p:spPr>
          <a:xfrm>
            <a:off x="1386000" y="1587600"/>
            <a:ext cx="11979692" cy="738011"/>
          </a:xfrm>
        </p:spPr>
        <p:txBody>
          <a:bodyPr numCol="2" spcCol="360000">
            <a:noAutofit/>
          </a:bodyPr>
          <a:lstStyle/>
          <a:p>
            <a:pPr lvl="0">
              <a:lnSpc>
                <a:spcPct val="115000"/>
              </a:lnSpc>
            </a:pPr>
            <a:r>
              <a:rPr lang="en-GB" sz="2800" b="1" dirty="0">
                <a:solidFill>
                  <a:srgbClr val="009999"/>
                </a:solidFill>
                <a:latin typeface="Arial" panose="020B0604020202020204" pitchFamily="34" charset="0"/>
                <a:cs typeface="Arial" panose="020B0604020202020204" pitchFamily="34" charset="0"/>
              </a:rPr>
              <a:t>Sites to try for more information</a:t>
            </a:r>
            <a:br>
              <a:rPr lang="en-GB" sz="1800" b="1" dirty="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49CF389D-2E90-834C-A856-CFD71A5D6781}"/>
              </a:ext>
            </a:extLst>
          </p:cNvPr>
          <p:cNvCxnSpPr/>
          <p:nvPr/>
        </p:nvCxnSpPr>
        <p:spPr>
          <a:xfrm>
            <a:off x="598714" y="6188529"/>
            <a:ext cx="10994571" cy="0"/>
          </a:xfrm>
          <a:prstGeom prst="line">
            <a:avLst/>
          </a:prstGeom>
          <a:ln>
            <a:solidFill>
              <a:srgbClr val="27334A"/>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AC9437B-BCDA-2447-9DD2-E2983D08F70E}"/>
              </a:ext>
            </a:extLst>
          </p:cNvPr>
          <p:cNvSpPr txBox="1"/>
          <p:nvPr/>
        </p:nvSpPr>
        <p:spPr>
          <a:xfrm>
            <a:off x="4582633" y="4444409"/>
            <a:ext cx="184731" cy="369332"/>
          </a:xfrm>
          <a:prstGeom prst="rect">
            <a:avLst/>
          </a:prstGeom>
          <a:noFill/>
        </p:spPr>
        <p:txBody>
          <a:bodyPr wrap="none" rtlCol="0">
            <a:spAutoFit/>
          </a:bodyPr>
          <a:lstStyle/>
          <a:p>
            <a:endParaRPr lang="en-US"/>
          </a:p>
        </p:txBody>
      </p:sp>
      <p:sp>
        <p:nvSpPr>
          <p:cNvPr id="5" name="TextBox 4">
            <a:extLst>
              <a:ext uri="{FF2B5EF4-FFF2-40B4-BE49-F238E27FC236}">
                <a16:creationId xmlns:a16="http://schemas.microsoft.com/office/drawing/2014/main" id="{317FD1B9-8C1F-4FA4-B4AD-F44A22708A5A}"/>
              </a:ext>
            </a:extLst>
          </p:cNvPr>
          <p:cNvSpPr txBox="1"/>
          <p:nvPr/>
        </p:nvSpPr>
        <p:spPr>
          <a:xfrm>
            <a:off x="1386000" y="2488306"/>
            <a:ext cx="8963948" cy="2862322"/>
          </a:xfrm>
          <a:prstGeom prst="rect">
            <a:avLst/>
          </a:prstGeom>
          <a:noFill/>
          <a:ln>
            <a:solidFill>
              <a:srgbClr val="009999"/>
            </a:solidFill>
          </a:ln>
        </p:spPr>
        <p:txBody>
          <a:bodyPr wrap="square" rtlCol="0">
            <a:spAutoFit/>
          </a:bodyPr>
          <a:lstStyle/>
          <a:p>
            <a:pPr marL="342900" lvl="0" indent="-342900">
              <a:lnSpc>
                <a:spcPts val="2400"/>
              </a:lnSpc>
              <a:buFont typeface="Arial" panose="020B0604020202020204" pitchFamily="34" charset="0"/>
              <a:buChar char="•"/>
            </a:pPr>
            <a:r>
              <a:rPr lang="en-GB" sz="2000" dirty="0">
                <a:hlinkClick r:id="rId3"/>
              </a:rPr>
              <a:t>Careers advice - job profiles, information and resources | National Careers Service</a:t>
            </a:r>
            <a:endParaRPr lang="en-GB" sz="2000" dirty="0"/>
          </a:p>
          <a:p>
            <a:pPr marL="342900" lvl="0" indent="-342900">
              <a:lnSpc>
                <a:spcPts val="2400"/>
              </a:lnSpc>
              <a:buFont typeface="Arial" panose="020B0604020202020204" pitchFamily="34" charset="0"/>
              <a:buChar char="•"/>
            </a:pPr>
            <a:r>
              <a:rPr lang="en-GB" sz="2000" dirty="0">
                <a:hlinkClick r:id="rId4"/>
              </a:rPr>
              <a:t>Apprenticeships</a:t>
            </a:r>
            <a:endParaRPr lang="en-GB" sz="2000" dirty="0">
              <a:solidFill>
                <a:srgbClr val="575757"/>
              </a:solidFill>
              <a:latin typeface="Arial" panose="020B0604020202020204" pitchFamily="34" charset="0"/>
              <a:cs typeface="Arial" panose="020B0604020202020204" pitchFamily="34" charset="0"/>
            </a:endParaRPr>
          </a:p>
          <a:p>
            <a:pPr marL="342900" lvl="0" indent="-342900">
              <a:lnSpc>
                <a:spcPts val="2400"/>
              </a:lnSpc>
              <a:buFont typeface="Arial" panose="020B0604020202020204" pitchFamily="34" charset="0"/>
              <a:buChar char="•"/>
            </a:pPr>
            <a:r>
              <a:rPr lang="en-GB" sz="2000" dirty="0">
                <a:hlinkClick r:id="rId5"/>
              </a:rPr>
              <a:t>T Levels | The Next Level Qualification</a:t>
            </a:r>
            <a:endParaRPr lang="en-GB" sz="2000" dirty="0">
              <a:solidFill>
                <a:srgbClr val="575757"/>
              </a:solidFill>
              <a:latin typeface="Arial" panose="020B0604020202020204" pitchFamily="34" charset="0"/>
              <a:cs typeface="Arial" panose="020B0604020202020204" pitchFamily="34" charset="0"/>
            </a:endParaRPr>
          </a:p>
          <a:p>
            <a:pPr marL="342900" lvl="0" indent="-342900">
              <a:lnSpc>
                <a:spcPts val="2400"/>
              </a:lnSpc>
              <a:buFont typeface="Arial" panose="020B0604020202020204" pitchFamily="34" charset="0"/>
              <a:buChar char="•"/>
            </a:pPr>
            <a:r>
              <a:rPr lang="en-GB" sz="2000" dirty="0">
                <a:hlinkClick r:id="rId6"/>
              </a:rPr>
              <a:t>https://ultimateguides.ucas.com/findinganapprenticeship/</a:t>
            </a:r>
            <a:endParaRPr lang="en-GB" sz="2000" dirty="0"/>
          </a:p>
          <a:p>
            <a:pPr marL="342900" lvl="0" indent="-342900">
              <a:lnSpc>
                <a:spcPts val="2400"/>
              </a:lnSpc>
              <a:buFont typeface="Arial" panose="020B0604020202020204" pitchFamily="34" charset="0"/>
              <a:buChar char="•"/>
            </a:pPr>
            <a:r>
              <a:rPr lang="en-GB" sz="2000" dirty="0">
                <a:hlinkClick r:id="rId7"/>
              </a:rPr>
              <a:t>Pathways from 18+ - Talking Futures</a:t>
            </a:r>
            <a:endParaRPr lang="en-GB" sz="2000" dirty="0"/>
          </a:p>
          <a:p>
            <a:pPr marL="342900" lvl="0" indent="-342900">
              <a:lnSpc>
                <a:spcPts val="2400"/>
              </a:lnSpc>
              <a:buFont typeface="Arial" panose="020B0604020202020204" pitchFamily="34" charset="0"/>
              <a:buChar char="•"/>
            </a:pPr>
            <a:r>
              <a:rPr lang="en-GB" sz="2000" dirty="0">
                <a:hlinkClick r:id="rId8"/>
              </a:rPr>
              <a:t>Pathways from 16+ - Talking Futures</a:t>
            </a:r>
            <a:endParaRPr lang="en-GB" sz="2000" dirty="0"/>
          </a:p>
          <a:p>
            <a:pPr marL="342900" lvl="0" indent="-342900">
              <a:lnSpc>
                <a:spcPts val="2400"/>
              </a:lnSpc>
              <a:buFont typeface="Arial" panose="020B0604020202020204" pitchFamily="34" charset="0"/>
              <a:buChar char="•"/>
            </a:pPr>
            <a:endParaRPr lang="en-GB" sz="2000" dirty="0">
              <a:solidFill>
                <a:srgbClr val="575757"/>
              </a:solidFill>
              <a:latin typeface="Arial" panose="020B0604020202020204" pitchFamily="34" charset="0"/>
              <a:cs typeface="Arial" panose="020B0604020202020204" pitchFamily="34" charset="0"/>
            </a:endParaRPr>
          </a:p>
          <a:p>
            <a:pPr lvl="0">
              <a:lnSpc>
                <a:spcPts val="2400"/>
              </a:lnSpc>
            </a:pPr>
            <a:endParaRPr lang="en-GB" sz="2000" dirty="0"/>
          </a:p>
        </p:txBody>
      </p:sp>
      <p:sp>
        <p:nvSpPr>
          <p:cNvPr id="9" name="TextBox 8">
            <a:extLst>
              <a:ext uri="{FF2B5EF4-FFF2-40B4-BE49-F238E27FC236}">
                <a16:creationId xmlns:a16="http://schemas.microsoft.com/office/drawing/2014/main" id="{8C6F3CD9-0E9D-194B-A686-CBA1E9A27171}"/>
              </a:ext>
            </a:extLst>
          </p:cNvPr>
          <p:cNvSpPr txBox="1"/>
          <p:nvPr/>
        </p:nvSpPr>
        <p:spPr>
          <a:xfrm>
            <a:off x="475200" y="475200"/>
            <a:ext cx="5642469"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Exploring the options further</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323" y="178427"/>
            <a:ext cx="7141264" cy="1327825"/>
          </a:xfrm>
          <a:prstGeom prst="rect">
            <a:avLst/>
          </a:prstGeom>
          <a:ln>
            <a:solidFill>
              <a:srgbClr val="009999"/>
            </a:solidFill>
          </a:ln>
        </p:spPr>
      </p:pic>
    </p:spTree>
    <p:extLst>
      <p:ext uri="{BB962C8B-B14F-4D97-AF65-F5344CB8AC3E}">
        <p14:creationId xmlns:p14="http://schemas.microsoft.com/office/powerpoint/2010/main" val="367760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017" y="4290180"/>
            <a:ext cx="6493883" cy="2166644"/>
          </a:xfrm>
          <a:ln>
            <a:solidFill>
              <a:srgbClr val="009999"/>
            </a:solidFill>
          </a:ln>
        </p:spPr>
        <p:txBody>
          <a:bodyPr vert="horz" lIns="91440" tIns="45720" rIns="91440" bIns="45720" rtlCol="0" anchor="b">
            <a:normAutofit fontScale="90000"/>
          </a:bodyPr>
          <a:lstStyle/>
          <a:p>
            <a:pPr algn="ctr"/>
            <a:br>
              <a:rPr lang="en-US" sz="2100" kern="1200" dirty="0">
                <a:solidFill>
                  <a:schemeClr val="tx1"/>
                </a:solidFill>
                <a:latin typeface="+mj-lt"/>
                <a:ea typeface="+mj-ea"/>
                <a:cs typeface="+mj-cs"/>
              </a:rPr>
            </a:br>
            <a:r>
              <a:rPr lang="en-US" sz="3600" b="1" kern="1200" dirty="0">
                <a:solidFill>
                  <a:srgbClr val="009999"/>
                </a:solidFill>
                <a:latin typeface="+mj-lt"/>
                <a:ea typeface="+mj-ea"/>
                <a:cs typeface="+mj-cs"/>
              </a:rPr>
              <a:t>Inspiring and Preparing Young People for the World of Work</a:t>
            </a:r>
            <a:br>
              <a:rPr lang="en-US" sz="3600" b="1" kern="1200" dirty="0">
                <a:solidFill>
                  <a:srgbClr val="009999"/>
                </a:solidFill>
                <a:latin typeface="+mj-lt"/>
                <a:ea typeface="+mj-ea"/>
                <a:cs typeface="+mj-cs"/>
              </a:rPr>
            </a:br>
            <a:br>
              <a:rPr lang="en-US" sz="3600" b="1" kern="1200" dirty="0">
                <a:solidFill>
                  <a:srgbClr val="009999"/>
                </a:solidFill>
                <a:latin typeface="+mj-lt"/>
                <a:ea typeface="+mj-ea"/>
                <a:cs typeface="+mj-cs"/>
              </a:rPr>
            </a:br>
            <a:r>
              <a:rPr lang="en-US" sz="3600" b="1" kern="1200" dirty="0">
                <a:solidFill>
                  <a:srgbClr val="009999"/>
                </a:solidFill>
                <a:latin typeface="+mj-lt"/>
                <a:ea typeface="+mj-ea"/>
                <a:cs typeface="+mj-cs"/>
              </a:rPr>
              <a:t>Helping every young person find their best next step.</a:t>
            </a:r>
          </a:p>
        </p:txBody>
      </p:sp>
      <p:pic>
        <p:nvPicPr>
          <p:cNvPr id="3" name="Picture 2">
            <a:extLst>
              <a:ext uri="{FF2B5EF4-FFF2-40B4-BE49-F238E27FC236}">
                <a16:creationId xmlns:a16="http://schemas.microsoft.com/office/drawing/2014/main" id="{83E77DE7-23D8-4795-9584-34E9FB454B9A}"/>
              </a:ext>
            </a:extLst>
          </p:cNvPr>
          <p:cNvPicPr>
            <a:picLocks noChangeAspect="1"/>
          </p:cNvPicPr>
          <p:nvPr/>
        </p:nvPicPr>
        <p:blipFill rotWithShape="1">
          <a:blip r:embed="rId3"/>
          <a:srcRect l="9166" r="13641" b="-2"/>
          <a:stretch/>
        </p:blipFill>
        <p:spPr>
          <a:xfrm>
            <a:off x="4399017" y="401176"/>
            <a:ext cx="4101288" cy="3418797"/>
          </a:xfrm>
          <a:custGeom>
            <a:avLst/>
            <a:gdLst/>
            <a:ahLst/>
            <a:cxnLst/>
            <a:rect l="l" t="t" r="r" b="b"/>
            <a:pathLst>
              <a:path w="4101288" h="3418797">
                <a:moveTo>
                  <a:pt x="989912" y="0"/>
                </a:moveTo>
                <a:lnTo>
                  <a:pt x="3844502" y="0"/>
                </a:lnTo>
                <a:lnTo>
                  <a:pt x="3760850" y="25406"/>
                </a:lnTo>
                <a:cubicBezTo>
                  <a:pt x="3711615" y="43967"/>
                  <a:pt x="3663870" y="67007"/>
                  <a:pt x="3618425" y="98254"/>
                </a:cubicBezTo>
                <a:cubicBezTo>
                  <a:pt x="3626136" y="110145"/>
                  <a:pt x="3665355" y="144049"/>
                  <a:pt x="3649272" y="146579"/>
                </a:cubicBezTo>
                <a:cubicBezTo>
                  <a:pt x="3604102" y="153917"/>
                  <a:pt x="3564000" y="178711"/>
                  <a:pt x="3522797" y="199205"/>
                </a:cubicBezTo>
                <a:cubicBezTo>
                  <a:pt x="3504948" y="208060"/>
                  <a:pt x="3483356" y="219700"/>
                  <a:pt x="3491728" y="251325"/>
                </a:cubicBezTo>
                <a:cubicBezTo>
                  <a:pt x="3506932" y="260181"/>
                  <a:pt x="3518169" y="247783"/>
                  <a:pt x="3530727" y="246772"/>
                </a:cubicBezTo>
                <a:cubicBezTo>
                  <a:pt x="3543507" y="245761"/>
                  <a:pt x="3572153" y="252336"/>
                  <a:pt x="3564219" y="256638"/>
                </a:cubicBezTo>
                <a:cubicBezTo>
                  <a:pt x="3528083" y="276121"/>
                  <a:pt x="3593085" y="322928"/>
                  <a:pt x="3550339" y="322928"/>
                </a:cubicBezTo>
                <a:cubicBezTo>
                  <a:pt x="3478728" y="323181"/>
                  <a:pt x="3440609" y="406169"/>
                  <a:pt x="3371643" y="408447"/>
                </a:cubicBezTo>
                <a:cubicBezTo>
                  <a:pt x="3360627" y="408698"/>
                  <a:pt x="3355338" y="423373"/>
                  <a:pt x="3355558" y="436278"/>
                </a:cubicBezTo>
                <a:cubicBezTo>
                  <a:pt x="3355558" y="451712"/>
                  <a:pt x="3365694" y="454494"/>
                  <a:pt x="3376931" y="456013"/>
                </a:cubicBezTo>
                <a:cubicBezTo>
                  <a:pt x="3394118" y="458289"/>
                  <a:pt x="3411965" y="436278"/>
                  <a:pt x="3434660" y="466133"/>
                </a:cubicBezTo>
                <a:cubicBezTo>
                  <a:pt x="3393898" y="483590"/>
                  <a:pt x="3353135" y="501049"/>
                  <a:pt x="3353797" y="561013"/>
                </a:cubicBezTo>
                <a:cubicBezTo>
                  <a:pt x="3354015" y="577205"/>
                  <a:pt x="3337050" y="583277"/>
                  <a:pt x="3324270" y="587325"/>
                </a:cubicBezTo>
                <a:cubicBezTo>
                  <a:pt x="3303117" y="593904"/>
                  <a:pt x="3285272" y="605543"/>
                  <a:pt x="3273812" y="628061"/>
                </a:cubicBezTo>
                <a:cubicBezTo>
                  <a:pt x="3274033" y="632362"/>
                  <a:pt x="3274254" y="636917"/>
                  <a:pt x="3272930" y="640459"/>
                </a:cubicBezTo>
                <a:cubicBezTo>
                  <a:pt x="3276676" y="694855"/>
                  <a:pt x="3307523" y="693336"/>
                  <a:pt x="3341676" y="684230"/>
                </a:cubicBezTo>
                <a:cubicBezTo>
                  <a:pt x="3382439" y="673096"/>
                  <a:pt x="3422762" y="652855"/>
                  <a:pt x="3465728" y="672338"/>
                </a:cubicBezTo>
                <a:cubicBezTo>
                  <a:pt x="3405133" y="698397"/>
                  <a:pt x="3339253" y="700422"/>
                  <a:pt x="3282405" y="737615"/>
                </a:cubicBezTo>
                <a:cubicBezTo>
                  <a:pt x="3490406" y="744447"/>
                  <a:pt x="3674169" y="627048"/>
                  <a:pt x="3875781" y="582013"/>
                </a:cubicBezTo>
                <a:cubicBezTo>
                  <a:pt x="3868951" y="612120"/>
                  <a:pt x="3852646" y="618193"/>
                  <a:pt x="3837883" y="622747"/>
                </a:cubicBezTo>
                <a:cubicBezTo>
                  <a:pt x="3763408" y="645519"/>
                  <a:pt x="3698188" y="690809"/>
                  <a:pt x="3630322" y="730023"/>
                </a:cubicBezTo>
                <a:cubicBezTo>
                  <a:pt x="3602340" y="746216"/>
                  <a:pt x="3582066" y="762411"/>
                  <a:pt x="3571492" y="797327"/>
                </a:cubicBezTo>
                <a:cubicBezTo>
                  <a:pt x="3562015" y="828953"/>
                  <a:pt x="3543728" y="843628"/>
                  <a:pt x="3509797" y="834518"/>
                </a:cubicBezTo>
                <a:cubicBezTo>
                  <a:pt x="3482254" y="826927"/>
                  <a:pt x="3452068" y="830975"/>
                  <a:pt x="3423203" y="833760"/>
                </a:cubicBezTo>
                <a:cubicBezTo>
                  <a:pt x="3389931" y="836796"/>
                  <a:pt x="3352693" y="872470"/>
                  <a:pt x="3361728" y="890941"/>
                </a:cubicBezTo>
                <a:cubicBezTo>
                  <a:pt x="3377151" y="922314"/>
                  <a:pt x="3402931" y="906627"/>
                  <a:pt x="3425847" y="903084"/>
                </a:cubicBezTo>
                <a:cubicBezTo>
                  <a:pt x="3451848" y="898784"/>
                  <a:pt x="3500100" y="889927"/>
                  <a:pt x="3500982" y="893723"/>
                </a:cubicBezTo>
                <a:cubicBezTo>
                  <a:pt x="3517950" y="972410"/>
                  <a:pt x="3637374" y="903845"/>
                  <a:pt x="3663154" y="896758"/>
                </a:cubicBezTo>
                <a:cubicBezTo>
                  <a:pt x="3695322" y="887904"/>
                  <a:pt x="3725509" y="904097"/>
                  <a:pt x="3756136" y="907891"/>
                </a:cubicBezTo>
                <a:cubicBezTo>
                  <a:pt x="3783459" y="911433"/>
                  <a:pt x="3937918" y="922314"/>
                  <a:pt x="3969866" y="888915"/>
                </a:cubicBezTo>
                <a:cubicBezTo>
                  <a:pt x="3974273" y="914976"/>
                  <a:pt x="3965020" y="925602"/>
                  <a:pt x="3957306" y="937494"/>
                </a:cubicBezTo>
                <a:cubicBezTo>
                  <a:pt x="3946511" y="954445"/>
                  <a:pt x="3944747" y="966337"/>
                  <a:pt x="3965239" y="979747"/>
                </a:cubicBezTo>
                <a:cubicBezTo>
                  <a:pt x="4023630" y="1018206"/>
                  <a:pt x="4022747" y="1019470"/>
                  <a:pt x="3968324" y="1071591"/>
                </a:cubicBezTo>
                <a:cubicBezTo>
                  <a:pt x="3965678" y="1073867"/>
                  <a:pt x="3966782" y="1081459"/>
                  <a:pt x="3966341" y="1086519"/>
                </a:cubicBezTo>
                <a:cubicBezTo>
                  <a:pt x="3980663" y="1094615"/>
                  <a:pt x="3997409" y="1074373"/>
                  <a:pt x="4014153" y="1096133"/>
                </a:cubicBezTo>
                <a:cubicBezTo>
                  <a:pt x="3941222" y="1191771"/>
                  <a:pt x="3829950" y="1215299"/>
                  <a:pt x="3729254" y="1287157"/>
                </a:cubicBezTo>
                <a:cubicBezTo>
                  <a:pt x="3810780" y="1310939"/>
                  <a:pt x="3859696" y="1227952"/>
                  <a:pt x="3919628" y="1238578"/>
                </a:cubicBezTo>
                <a:cubicBezTo>
                  <a:pt x="3949596" y="1264639"/>
                  <a:pt x="3860577" y="1306386"/>
                  <a:pt x="3945409" y="1318784"/>
                </a:cubicBezTo>
                <a:cubicBezTo>
                  <a:pt x="3908610" y="1341555"/>
                  <a:pt x="3881289" y="1363817"/>
                  <a:pt x="3855951" y="1390133"/>
                </a:cubicBezTo>
                <a:cubicBezTo>
                  <a:pt x="3810780" y="1437192"/>
                  <a:pt x="3801967" y="1468060"/>
                  <a:pt x="3822900" y="1531314"/>
                </a:cubicBezTo>
                <a:cubicBezTo>
                  <a:pt x="3836562" y="1572808"/>
                  <a:pt x="3856611" y="1611013"/>
                  <a:pt x="3838986" y="1660349"/>
                </a:cubicBezTo>
                <a:cubicBezTo>
                  <a:pt x="3826646" y="1694254"/>
                  <a:pt x="3831494" y="1716517"/>
                  <a:pt x="3877323" y="1701337"/>
                </a:cubicBezTo>
                <a:cubicBezTo>
                  <a:pt x="3926679" y="1685144"/>
                  <a:pt x="3945187" y="1715505"/>
                  <a:pt x="3932849" y="1774963"/>
                </a:cubicBezTo>
                <a:cubicBezTo>
                  <a:pt x="3924917" y="1813169"/>
                  <a:pt x="3933291" y="1824806"/>
                  <a:pt x="3967221" y="1820505"/>
                </a:cubicBezTo>
                <a:cubicBezTo>
                  <a:pt x="4004680" y="1815698"/>
                  <a:pt x="4040375" y="1790649"/>
                  <a:pt x="4086646" y="1802795"/>
                </a:cubicBezTo>
                <a:cubicBezTo>
                  <a:pt x="4049631" y="1872120"/>
                  <a:pt x="3970527" y="1852385"/>
                  <a:pt x="3927340" y="1918423"/>
                </a:cubicBezTo>
                <a:cubicBezTo>
                  <a:pt x="3978900" y="1918674"/>
                  <a:pt x="4018341" y="1918423"/>
                  <a:pt x="4056460" y="1903999"/>
                </a:cubicBezTo>
                <a:cubicBezTo>
                  <a:pt x="4072325" y="1898179"/>
                  <a:pt x="4089732" y="1892109"/>
                  <a:pt x="4098545" y="1912096"/>
                </a:cubicBezTo>
                <a:cubicBezTo>
                  <a:pt x="4108901" y="1936132"/>
                  <a:pt x="4087529" y="1945241"/>
                  <a:pt x="4074527" y="1949542"/>
                </a:cubicBezTo>
                <a:cubicBezTo>
                  <a:pt x="4037951" y="1961686"/>
                  <a:pt x="4009969" y="1990529"/>
                  <a:pt x="3979782" y="2013047"/>
                </a:cubicBezTo>
                <a:cubicBezTo>
                  <a:pt x="3913460" y="2062386"/>
                  <a:pt x="3840746" y="2103626"/>
                  <a:pt x="3784559" y="2185097"/>
                </a:cubicBezTo>
                <a:cubicBezTo>
                  <a:pt x="3855290" y="2164349"/>
                  <a:pt x="3907951" y="2116025"/>
                  <a:pt x="3973612" y="2106157"/>
                </a:cubicBezTo>
                <a:cubicBezTo>
                  <a:pt x="3916764" y="2180290"/>
                  <a:pt x="3843611" y="2229120"/>
                  <a:pt x="3774426" y="2283011"/>
                </a:cubicBezTo>
                <a:cubicBezTo>
                  <a:pt x="3754594" y="2298192"/>
                  <a:pt x="3734543" y="2308566"/>
                  <a:pt x="3730136" y="2341710"/>
                </a:cubicBezTo>
                <a:cubicBezTo>
                  <a:pt x="3721542" y="2405976"/>
                  <a:pt x="3695763" y="2459107"/>
                  <a:pt x="3640678" y="2487444"/>
                </a:cubicBezTo>
                <a:cubicBezTo>
                  <a:pt x="3640238" y="2487699"/>
                  <a:pt x="3643322" y="2497314"/>
                  <a:pt x="3645085" y="2503890"/>
                </a:cubicBezTo>
                <a:cubicBezTo>
                  <a:pt x="3678797" y="2505916"/>
                  <a:pt x="3705458" y="2467963"/>
                  <a:pt x="3748425" y="2480360"/>
                </a:cubicBezTo>
                <a:cubicBezTo>
                  <a:pt x="3707220" y="2531974"/>
                  <a:pt x="3672847" y="2578277"/>
                  <a:pt x="3614458" y="2602819"/>
                </a:cubicBezTo>
                <a:cubicBezTo>
                  <a:pt x="3567745" y="2622300"/>
                  <a:pt x="3510016" y="2633686"/>
                  <a:pt x="3476083" y="2696937"/>
                </a:cubicBezTo>
                <a:cubicBezTo>
                  <a:pt x="3515524" y="2709337"/>
                  <a:pt x="3544831" y="2693651"/>
                  <a:pt x="3574357" y="2682517"/>
                </a:cubicBezTo>
                <a:cubicBezTo>
                  <a:pt x="3619525" y="2665312"/>
                  <a:pt x="3664255" y="2645832"/>
                  <a:pt x="3709425" y="2628625"/>
                </a:cubicBezTo>
                <a:cubicBezTo>
                  <a:pt x="3726611" y="2622047"/>
                  <a:pt x="3745340" y="2617491"/>
                  <a:pt x="3756357" y="2648866"/>
                </a:cubicBezTo>
                <a:cubicBezTo>
                  <a:pt x="3698847" y="2655446"/>
                  <a:pt x="3664475" y="2697951"/>
                  <a:pt x="3628340" y="2737926"/>
                </a:cubicBezTo>
                <a:cubicBezTo>
                  <a:pt x="3608067" y="2760445"/>
                  <a:pt x="3591541" y="2790554"/>
                  <a:pt x="3554967" y="2779169"/>
                </a:cubicBezTo>
                <a:cubicBezTo>
                  <a:pt x="3535796" y="2773097"/>
                  <a:pt x="3523678" y="2790046"/>
                  <a:pt x="3525662" y="2810794"/>
                </a:cubicBezTo>
                <a:cubicBezTo>
                  <a:pt x="3532932" y="2883915"/>
                  <a:pt x="3488203" y="2909469"/>
                  <a:pt x="3441932" y="2923637"/>
                </a:cubicBezTo>
                <a:cubicBezTo>
                  <a:pt x="3354236" y="2950204"/>
                  <a:pt x="3281303" y="3012697"/>
                  <a:pt x="3196032" y="3046854"/>
                </a:cubicBezTo>
                <a:cubicBezTo>
                  <a:pt x="3113184" y="3079999"/>
                  <a:pt x="3049065" y="3158685"/>
                  <a:pt x="2965998" y="3199927"/>
                </a:cubicBezTo>
                <a:cubicBezTo>
                  <a:pt x="2905843" y="3229783"/>
                  <a:pt x="2848335" y="3268239"/>
                  <a:pt x="2786418" y="3295311"/>
                </a:cubicBezTo>
                <a:cubicBezTo>
                  <a:pt x="2639894" y="3359324"/>
                  <a:pt x="2490503" y="3410685"/>
                  <a:pt x="2332519" y="3418022"/>
                </a:cubicBezTo>
                <a:cubicBezTo>
                  <a:pt x="2202077" y="3423842"/>
                  <a:pt x="1070633" y="3418277"/>
                  <a:pt x="611003" y="2585615"/>
                </a:cubicBezTo>
                <a:cubicBezTo>
                  <a:pt x="602189" y="2581565"/>
                  <a:pt x="592275" y="2570939"/>
                  <a:pt x="589190" y="2560818"/>
                </a:cubicBezTo>
                <a:cubicBezTo>
                  <a:pt x="574427" y="2513505"/>
                  <a:pt x="538291" y="2493011"/>
                  <a:pt x="505681" y="2467457"/>
                </a:cubicBezTo>
                <a:cubicBezTo>
                  <a:pt x="477036" y="2444939"/>
                  <a:pt x="446628" y="2421409"/>
                  <a:pt x="434730" y="2383456"/>
                </a:cubicBezTo>
                <a:cubicBezTo>
                  <a:pt x="419086" y="2332854"/>
                  <a:pt x="463594" y="2374348"/>
                  <a:pt x="471748" y="2355119"/>
                </a:cubicBezTo>
                <a:cubicBezTo>
                  <a:pt x="454782" y="2328807"/>
                  <a:pt x="428560" y="2304770"/>
                  <a:pt x="421730" y="2274915"/>
                </a:cubicBezTo>
                <a:cubicBezTo>
                  <a:pt x="396833" y="2167131"/>
                  <a:pt x="343069" y="2088698"/>
                  <a:pt x="262645" y="2027722"/>
                </a:cubicBezTo>
                <a:cubicBezTo>
                  <a:pt x="239509" y="2010264"/>
                  <a:pt x="224307" y="1978384"/>
                  <a:pt x="192799" y="1973326"/>
                </a:cubicBezTo>
                <a:cubicBezTo>
                  <a:pt x="122730" y="1962193"/>
                  <a:pt x="144764" y="1875156"/>
                  <a:pt x="107746" y="1836446"/>
                </a:cubicBezTo>
                <a:cubicBezTo>
                  <a:pt x="100695" y="1829107"/>
                  <a:pt x="94306" y="1814687"/>
                  <a:pt x="95627" y="1804821"/>
                </a:cubicBezTo>
                <a:cubicBezTo>
                  <a:pt x="97609" y="1790649"/>
                  <a:pt x="105983" y="1777240"/>
                  <a:pt x="113034" y="1764589"/>
                </a:cubicBezTo>
                <a:cubicBezTo>
                  <a:pt x="120306" y="1751939"/>
                  <a:pt x="131322" y="1740806"/>
                  <a:pt x="126034" y="1724108"/>
                </a:cubicBezTo>
                <a:cubicBezTo>
                  <a:pt x="123833" y="1717277"/>
                  <a:pt x="125373" y="1693494"/>
                  <a:pt x="109068" y="1712215"/>
                </a:cubicBezTo>
                <a:cubicBezTo>
                  <a:pt x="64340" y="1763578"/>
                  <a:pt x="38339" y="1715001"/>
                  <a:pt x="0" y="1691723"/>
                </a:cubicBezTo>
                <a:cubicBezTo>
                  <a:pt x="30848" y="1667686"/>
                  <a:pt x="58610" y="1650735"/>
                  <a:pt x="63238" y="1614808"/>
                </a:cubicBezTo>
                <a:cubicBezTo>
                  <a:pt x="72712" y="1540674"/>
                  <a:pt x="113253" y="1506772"/>
                  <a:pt x="174729" y="1500192"/>
                </a:cubicBezTo>
                <a:cubicBezTo>
                  <a:pt x="152034" y="1428591"/>
                  <a:pt x="152034" y="1428591"/>
                  <a:pt x="225408" y="1418722"/>
                </a:cubicBezTo>
                <a:cubicBezTo>
                  <a:pt x="197204" y="1373181"/>
                  <a:pt x="197204" y="1361542"/>
                  <a:pt x="231358" y="1345855"/>
                </a:cubicBezTo>
                <a:cubicBezTo>
                  <a:pt x="264188" y="1330927"/>
                  <a:pt x="300543" y="1325867"/>
                  <a:pt x="330952" y="1302844"/>
                </a:cubicBezTo>
                <a:cubicBezTo>
                  <a:pt x="302967" y="1244651"/>
                  <a:pt x="295035" y="1177097"/>
                  <a:pt x="237307" y="1148758"/>
                </a:cubicBezTo>
                <a:cubicBezTo>
                  <a:pt x="228273" y="1144458"/>
                  <a:pt x="222103" y="1127000"/>
                  <a:pt x="227831" y="1116880"/>
                </a:cubicBezTo>
                <a:cubicBezTo>
                  <a:pt x="248764" y="1080194"/>
                  <a:pt x="218798" y="1010614"/>
                  <a:pt x="284017" y="1002772"/>
                </a:cubicBezTo>
                <a:cubicBezTo>
                  <a:pt x="292171" y="1002013"/>
                  <a:pt x="299663" y="994421"/>
                  <a:pt x="293273" y="984554"/>
                </a:cubicBezTo>
                <a:cubicBezTo>
                  <a:pt x="271238" y="950145"/>
                  <a:pt x="297900" y="952421"/>
                  <a:pt x="313983" y="948120"/>
                </a:cubicBezTo>
                <a:cubicBezTo>
                  <a:pt x="333375" y="942809"/>
                  <a:pt x="355409" y="957988"/>
                  <a:pt x="373477" y="939265"/>
                </a:cubicBezTo>
                <a:cubicBezTo>
                  <a:pt x="369289" y="919530"/>
                  <a:pt x="353646" y="919783"/>
                  <a:pt x="342629" y="913458"/>
                </a:cubicBezTo>
                <a:cubicBezTo>
                  <a:pt x="310460" y="895240"/>
                  <a:pt x="284238" y="873483"/>
                  <a:pt x="282695" y="826169"/>
                </a:cubicBezTo>
                <a:cubicBezTo>
                  <a:pt x="281595" y="787964"/>
                  <a:pt x="278069" y="754314"/>
                  <a:pt x="322578" y="742675"/>
                </a:cubicBezTo>
                <a:cubicBezTo>
                  <a:pt x="341086" y="737866"/>
                  <a:pt x="335797" y="710289"/>
                  <a:pt x="325221" y="696626"/>
                </a:cubicBezTo>
                <a:cubicBezTo>
                  <a:pt x="306272" y="672338"/>
                  <a:pt x="290629" y="639953"/>
                  <a:pt x="258017" y="637675"/>
                </a:cubicBezTo>
                <a:cubicBezTo>
                  <a:pt x="238187" y="636158"/>
                  <a:pt x="222983" y="626035"/>
                  <a:pt x="207340" y="614398"/>
                </a:cubicBezTo>
                <a:cubicBezTo>
                  <a:pt x="196103" y="606047"/>
                  <a:pt x="182662" y="598964"/>
                  <a:pt x="183983" y="581001"/>
                </a:cubicBezTo>
                <a:cubicBezTo>
                  <a:pt x="185306" y="563795"/>
                  <a:pt x="198305" y="556711"/>
                  <a:pt x="211526" y="553169"/>
                </a:cubicBezTo>
                <a:cubicBezTo>
                  <a:pt x="255595" y="541784"/>
                  <a:pt x="297017" y="525085"/>
                  <a:pt x="333816" y="486880"/>
                </a:cubicBezTo>
                <a:cubicBezTo>
                  <a:pt x="309357" y="466639"/>
                  <a:pt x="286001" y="451964"/>
                  <a:pt x="267934" y="431469"/>
                </a:cubicBezTo>
                <a:cubicBezTo>
                  <a:pt x="224307" y="381881"/>
                  <a:pt x="593817" y="225772"/>
                  <a:pt x="612325" y="170108"/>
                </a:cubicBezTo>
                <a:cubicBezTo>
                  <a:pt x="618054" y="152904"/>
                  <a:pt x="637663" y="135194"/>
                  <a:pt x="653971" y="130133"/>
                </a:cubicBezTo>
                <a:cubicBezTo>
                  <a:pt x="730427" y="106350"/>
                  <a:pt x="796748" y="52963"/>
                  <a:pt x="874970" y="33228"/>
                </a:cubicBezTo>
                <a:cubicBezTo>
                  <a:pt x="911877" y="23867"/>
                  <a:pt x="948509" y="12925"/>
                  <a:pt x="986021" y="1223"/>
                </a:cubicBezTo>
                <a:close/>
              </a:path>
            </a:pathLst>
          </a:custGeom>
        </p:spPr>
      </p:pic>
      <p:pic>
        <p:nvPicPr>
          <p:cNvPr id="6" name="Content Placeholder 5">
            <a:extLst>
              <a:ext uri="{FF2B5EF4-FFF2-40B4-BE49-F238E27FC236}">
                <a16:creationId xmlns:a16="http://schemas.microsoft.com/office/drawing/2014/main" id="{6CFA32CE-2D5D-4F0B-9DA9-383EC540B853}"/>
              </a:ext>
            </a:extLst>
          </p:cNvPr>
          <p:cNvPicPr>
            <a:picLocks noGrp="1" noChangeAspect="1"/>
          </p:cNvPicPr>
          <p:nvPr>
            <p:ph sz="half" idx="2"/>
          </p:nvPr>
        </p:nvPicPr>
        <p:blipFill rotWithShape="1">
          <a:blip r:embed="rId4"/>
          <a:srcRect l="11530" r="11522" b="3"/>
          <a:stretch/>
        </p:blipFill>
        <p:spPr>
          <a:xfrm>
            <a:off x="20" y="277472"/>
            <a:ext cx="4552718" cy="5946218"/>
          </a:xfrm>
          <a:custGeom>
            <a:avLst/>
            <a:gdLst/>
            <a:ahLst/>
            <a:cxnLst/>
            <a:rect l="l" t="t" r="r" b="b"/>
            <a:pathLst>
              <a:path w="4552738" h="5946218">
                <a:moveTo>
                  <a:pt x="0" y="0"/>
                </a:moveTo>
                <a:lnTo>
                  <a:pt x="193217" y="10418"/>
                </a:lnTo>
                <a:cubicBezTo>
                  <a:pt x="612089" y="35802"/>
                  <a:pt x="1030148" y="71660"/>
                  <a:pt x="1446580" y="128061"/>
                </a:cubicBezTo>
                <a:cubicBezTo>
                  <a:pt x="1735723" y="167547"/>
                  <a:pt x="2027715" y="194943"/>
                  <a:pt x="2320927" y="163517"/>
                </a:cubicBezTo>
                <a:cubicBezTo>
                  <a:pt x="2335563" y="161905"/>
                  <a:pt x="2352239" y="156669"/>
                  <a:pt x="2364438" y="161905"/>
                </a:cubicBezTo>
                <a:cubicBezTo>
                  <a:pt x="2506776" y="220729"/>
                  <a:pt x="2662121" y="178424"/>
                  <a:pt x="2809744" y="215490"/>
                </a:cubicBezTo>
                <a:cubicBezTo>
                  <a:pt x="2771925" y="358517"/>
                  <a:pt x="2609662" y="346832"/>
                  <a:pt x="2518162" y="445944"/>
                </a:cubicBezTo>
                <a:cubicBezTo>
                  <a:pt x="2667409" y="485424"/>
                  <a:pt x="2801610" y="525312"/>
                  <a:pt x="2937846" y="555124"/>
                </a:cubicBezTo>
                <a:cubicBezTo>
                  <a:pt x="3082216" y="586550"/>
                  <a:pt x="3204622" y="671561"/>
                  <a:pt x="3345734" y="709433"/>
                </a:cubicBezTo>
                <a:cubicBezTo>
                  <a:pt x="3375832" y="717492"/>
                  <a:pt x="3412025" y="745693"/>
                  <a:pt x="3422598" y="773089"/>
                </a:cubicBezTo>
                <a:cubicBezTo>
                  <a:pt x="3456757" y="861726"/>
                  <a:pt x="4138745" y="1110310"/>
                  <a:pt x="4058225" y="1189273"/>
                </a:cubicBezTo>
                <a:cubicBezTo>
                  <a:pt x="4024878" y="1221909"/>
                  <a:pt x="3981773" y="1245276"/>
                  <a:pt x="3936629" y="1277508"/>
                </a:cubicBezTo>
                <a:cubicBezTo>
                  <a:pt x="4004547" y="1338344"/>
                  <a:pt x="4080998" y="1364935"/>
                  <a:pt x="4162334" y="1383065"/>
                </a:cubicBezTo>
                <a:cubicBezTo>
                  <a:pt x="4186736" y="1388705"/>
                  <a:pt x="4210728" y="1399986"/>
                  <a:pt x="4213168" y="1427383"/>
                </a:cubicBezTo>
                <a:cubicBezTo>
                  <a:pt x="4215607" y="1455987"/>
                  <a:pt x="4190800" y="1467266"/>
                  <a:pt x="4170061" y="1480564"/>
                </a:cubicBezTo>
                <a:cubicBezTo>
                  <a:pt x="4141188" y="1499095"/>
                  <a:pt x="4113127" y="1515214"/>
                  <a:pt x="4076527" y="1517630"/>
                </a:cubicBezTo>
                <a:cubicBezTo>
                  <a:pt x="4016337" y="1521257"/>
                  <a:pt x="3987466" y="1572826"/>
                  <a:pt x="3952493" y="1611502"/>
                </a:cubicBezTo>
                <a:cubicBezTo>
                  <a:pt x="3932973" y="1633259"/>
                  <a:pt x="3923211" y="1677172"/>
                  <a:pt x="3957370" y="1684828"/>
                </a:cubicBezTo>
                <a:cubicBezTo>
                  <a:pt x="4039518" y="1703363"/>
                  <a:pt x="4033011" y="1756946"/>
                  <a:pt x="4030981" y="1817782"/>
                </a:cubicBezTo>
                <a:cubicBezTo>
                  <a:pt x="4028133" y="1893124"/>
                  <a:pt x="3979737" y="1927770"/>
                  <a:pt x="3920363" y="1956780"/>
                </a:cubicBezTo>
                <a:cubicBezTo>
                  <a:pt x="3900029" y="1966851"/>
                  <a:pt x="3871158" y="1966449"/>
                  <a:pt x="3863429" y="1997874"/>
                </a:cubicBezTo>
                <a:cubicBezTo>
                  <a:pt x="3896777" y="2027688"/>
                  <a:pt x="3937444" y="2003517"/>
                  <a:pt x="3973233" y="2011975"/>
                </a:cubicBezTo>
                <a:cubicBezTo>
                  <a:pt x="4002918" y="2018824"/>
                  <a:pt x="4052127" y="2015199"/>
                  <a:pt x="4011458" y="2069991"/>
                </a:cubicBezTo>
                <a:cubicBezTo>
                  <a:pt x="3999664" y="2085704"/>
                  <a:pt x="4013491" y="2097792"/>
                  <a:pt x="4028540" y="2099000"/>
                </a:cubicBezTo>
                <a:cubicBezTo>
                  <a:pt x="4148913" y="2111489"/>
                  <a:pt x="4093606" y="2222285"/>
                  <a:pt x="4132241" y="2280703"/>
                </a:cubicBezTo>
                <a:cubicBezTo>
                  <a:pt x="4142812" y="2296818"/>
                  <a:pt x="4131425" y="2324618"/>
                  <a:pt x="4114752" y="2331466"/>
                </a:cubicBezTo>
                <a:cubicBezTo>
                  <a:pt x="4008205" y="2376592"/>
                  <a:pt x="3993565" y="2484163"/>
                  <a:pt x="3941916" y="2576828"/>
                </a:cubicBezTo>
                <a:cubicBezTo>
                  <a:pt x="3998039" y="2613488"/>
                  <a:pt x="4065138" y="2621547"/>
                  <a:pt x="4125732" y="2645318"/>
                </a:cubicBezTo>
                <a:cubicBezTo>
                  <a:pt x="4188768" y="2670298"/>
                  <a:pt x="4188768" y="2688831"/>
                  <a:pt x="4136714" y="2761349"/>
                </a:cubicBezTo>
                <a:cubicBezTo>
                  <a:pt x="4272135" y="2777064"/>
                  <a:pt x="4272135" y="2777064"/>
                  <a:pt x="4230249" y="2891080"/>
                </a:cubicBezTo>
                <a:cubicBezTo>
                  <a:pt x="4343713" y="2901557"/>
                  <a:pt x="4418537" y="2955542"/>
                  <a:pt x="4436023" y="3073591"/>
                </a:cubicBezTo>
                <a:cubicBezTo>
                  <a:pt x="4444564" y="3130800"/>
                  <a:pt x="4495804" y="3157792"/>
                  <a:pt x="4552738" y="3196068"/>
                </a:cubicBezTo>
                <a:cubicBezTo>
                  <a:pt x="4481978" y="3233136"/>
                  <a:pt x="4433989" y="3310489"/>
                  <a:pt x="4351436" y="3228700"/>
                </a:cubicBezTo>
                <a:cubicBezTo>
                  <a:pt x="4321344" y="3198888"/>
                  <a:pt x="4324186" y="3236761"/>
                  <a:pt x="4320122" y="3247637"/>
                </a:cubicBezTo>
                <a:cubicBezTo>
                  <a:pt x="4310364" y="3274227"/>
                  <a:pt x="4330695" y="3291956"/>
                  <a:pt x="4344116" y="3312099"/>
                </a:cubicBezTo>
                <a:cubicBezTo>
                  <a:pt x="4357130" y="3332244"/>
                  <a:pt x="4372586" y="3353596"/>
                  <a:pt x="4376244" y="3376163"/>
                </a:cubicBezTo>
                <a:cubicBezTo>
                  <a:pt x="4378682" y="3391874"/>
                  <a:pt x="4366890" y="3414835"/>
                  <a:pt x="4353877" y="3426522"/>
                </a:cubicBezTo>
                <a:cubicBezTo>
                  <a:pt x="4285554" y="3488163"/>
                  <a:pt x="4326221" y="3626757"/>
                  <a:pt x="4196898" y="3644486"/>
                </a:cubicBezTo>
                <a:cubicBezTo>
                  <a:pt x="4138745" y="3652541"/>
                  <a:pt x="4110687" y="3703306"/>
                  <a:pt x="4067986" y="3731106"/>
                </a:cubicBezTo>
                <a:cubicBezTo>
                  <a:pt x="3919551" y="3828201"/>
                  <a:pt x="3820322" y="3953097"/>
                  <a:pt x="3774370" y="4124729"/>
                </a:cubicBezTo>
                <a:cubicBezTo>
                  <a:pt x="3761764" y="4172269"/>
                  <a:pt x="3713368" y="4210546"/>
                  <a:pt x="3682054" y="4252444"/>
                </a:cubicBezTo>
                <a:cubicBezTo>
                  <a:pt x="3697103" y="4283064"/>
                  <a:pt x="3779250" y="4216990"/>
                  <a:pt x="3750377" y="4297567"/>
                </a:cubicBezTo>
                <a:cubicBezTo>
                  <a:pt x="3728417" y="4358002"/>
                  <a:pt x="3672294" y="4395470"/>
                  <a:pt x="3619425" y="4431328"/>
                </a:cubicBezTo>
                <a:cubicBezTo>
                  <a:pt x="3559239" y="4472019"/>
                  <a:pt x="3492545" y="4504653"/>
                  <a:pt x="3465296" y="4579993"/>
                </a:cubicBezTo>
                <a:cubicBezTo>
                  <a:pt x="3459603" y="4596110"/>
                  <a:pt x="3441305" y="4613031"/>
                  <a:pt x="3425038" y="4619479"/>
                </a:cubicBezTo>
                <a:cubicBezTo>
                  <a:pt x="2576720" y="5945389"/>
                  <a:pt x="488463" y="5954251"/>
                  <a:pt x="247714" y="5944983"/>
                </a:cubicBezTo>
                <a:cubicBezTo>
                  <a:pt x="174818" y="5942062"/>
                  <a:pt x="102913" y="5934760"/>
                  <a:pt x="31834" y="5923857"/>
                </a:cubicBezTo>
                <a:lnTo>
                  <a:pt x="0" y="5917408"/>
                </a:lnTo>
                <a:close/>
              </a:path>
            </a:pathLst>
          </a:custGeom>
        </p:spPr>
      </p:pic>
      <p:pic>
        <p:nvPicPr>
          <p:cNvPr id="1026" name="Picture 2" descr="See the source image">
            <a:extLst>
              <a:ext uri="{FF2B5EF4-FFF2-40B4-BE49-F238E27FC236}">
                <a16:creationId xmlns:a16="http://schemas.microsoft.com/office/drawing/2014/main" id="{D7549501-5B42-4D1F-B0DA-8839D999B4F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551" r="40047" b="-2"/>
          <a:stretch/>
        </p:blipFill>
        <p:spPr bwMode="auto">
          <a:xfrm>
            <a:off x="8653074" y="-2"/>
            <a:ext cx="3538926" cy="4290182"/>
          </a:xfrm>
          <a:custGeom>
            <a:avLst/>
            <a:gdLst/>
            <a:ahLst/>
            <a:cxnLst/>
            <a:rect l="l" t="t" r="r" b="b"/>
            <a:pathLst>
              <a:path w="3538926" h="4290182">
                <a:moveTo>
                  <a:pt x="1370437" y="0"/>
                </a:moveTo>
                <a:lnTo>
                  <a:pt x="3538926" y="0"/>
                </a:lnTo>
                <a:lnTo>
                  <a:pt x="3538926" y="4256362"/>
                </a:lnTo>
                <a:lnTo>
                  <a:pt x="3455334" y="4273195"/>
                </a:lnTo>
                <a:cubicBezTo>
                  <a:pt x="3401009" y="4281478"/>
                  <a:pt x="3346052" y="4287025"/>
                  <a:pt x="3290337" y="4289244"/>
                </a:cubicBezTo>
                <a:cubicBezTo>
                  <a:pt x="3106332" y="4296285"/>
                  <a:pt x="1510274" y="4289552"/>
                  <a:pt x="861903" y="3282295"/>
                </a:cubicBezTo>
                <a:cubicBezTo>
                  <a:pt x="849470" y="3277397"/>
                  <a:pt x="835485" y="3264542"/>
                  <a:pt x="831133" y="3252299"/>
                </a:cubicBezTo>
                <a:cubicBezTo>
                  <a:pt x="810307" y="3195065"/>
                  <a:pt x="759333" y="3170274"/>
                  <a:pt x="713332" y="3139362"/>
                </a:cubicBezTo>
                <a:cubicBezTo>
                  <a:pt x="672925" y="3112122"/>
                  <a:pt x="630030" y="3083658"/>
                  <a:pt x="613246" y="3037747"/>
                </a:cubicBezTo>
                <a:cubicBezTo>
                  <a:pt x="591178" y="2976535"/>
                  <a:pt x="653963" y="3026730"/>
                  <a:pt x="665465" y="3003469"/>
                </a:cubicBezTo>
                <a:cubicBezTo>
                  <a:pt x="641532" y="2971640"/>
                  <a:pt x="604543" y="2942562"/>
                  <a:pt x="594908" y="2906447"/>
                </a:cubicBezTo>
                <a:cubicBezTo>
                  <a:pt x="559787" y="2776063"/>
                  <a:pt x="483946" y="2681183"/>
                  <a:pt x="370497" y="2607422"/>
                </a:cubicBezTo>
                <a:cubicBezTo>
                  <a:pt x="337860" y="2586304"/>
                  <a:pt x="316415" y="2547739"/>
                  <a:pt x="271969" y="2541620"/>
                </a:cubicBezTo>
                <a:cubicBezTo>
                  <a:pt x="173127" y="2528152"/>
                  <a:pt x="204209" y="2422866"/>
                  <a:pt x="151990" y="2376038"/>
                </a:cubicBezTo>
                <a:cubicBezTo>
                  <a:pt x="142044" y="2367161"/>
                  <a:pt x="133031" y="2349717"/>
                  <a:pt x="134895" y="2337782"/>
                </a:cubicBezTo>
                <a:cubicBezTo>
                  <a:pt x="137691" y="2320639"/>
                  <a:pt x="149504" y="2304419"/>
                  <a:pt x="159450" y="2289115"/>
                </a:cubicBezTo>
                <a:cubicBezTo>
                  <a:pt x="169707" y="2273813"/>
                  <a:pt x="185247" y="2260344"/>
                  <a:pt x="177788" y="2240145"/>
                </a:cubicBezTo>
                <a:cubicBezTo>
                  <a:pt x="174683" y="2231882"/>
                  <a:pt x="176855" y="2203112"/>
                  <a:pt x="153855" y="2225759"/>
                </a:cubicBezTo>
                <a:cubicBezTo>
                  <a:pt x="90759" y="2287892"/>
                  <a:pt x="54081" y="2229129"/>
                  <a:pt x="0" y="2200970"/>
                </a:cubicBezTo>
                <a:cubicBezTo>
                  <a:pt x="43514" y="2171892"/>
                  <a:pt x="82677" y="2151388"/>
                  <a:pt x="89205" y="2107927"/>
                </a:cubicBezTo>
                <a:cubicBezTo>
                  <a:pt x="102570" y="2018249"/>
                  <a:pt x="159758" y="1977237"/>
                  <a:pt x="246479" y="1969279"/>
                </a:cubicBezTo>
                <a:cubicBezTo>
                  <a:pt x="214465" y="1882663"/>
                  <a:pt x="214465" y="1882663"/>
                  <a:pt x="317968" y="1870725"/>
                </a:cubicBezTo>
                <a:cubicBezTo>
                  <a:pt x="278183" y="1815635"/>
                  <a:pt x="278183" y="1801556"/>
                  <a:pt x="326361" y="1782580"/>
                </a:cubicBezTo>
                <a:cubicBezTo>
                  <a:pt x="372673" y="1764521"/>
                  <a:pt x="423957" y="1758400"/>
                  <a:pt x="466852" y="1730550"/>
                </a:cubicBezTo>
                <a:cubicBezTo>
                  <a:pt x="427377" y="1660155"/>
                  <a:pt x="416187" y="1578436"/>
                  <a:pt x="334753" y="1544155"/>
                </a:cubicBezTo>
                <a:cubicBezTo>
                  <a:pt x="322010" y="1538952"/>
                  <a:pt x="313307" y="1517834"/>
                  <a:pt x="321386" y="1505592"/>
                </a:cubicBezTo>
                <a:cubicBezTo>
                  <a:pt x="350915" y="1461214"/>
                  <a:pt x="308644" y="1377045"/>
                  <a:pt x="400645" y="1367557"/>
                </a:cubicBezTo>
                <a:cubicBezTo>
                  <a:pt x="412147" y="1366640"/>
                  <a:pt x="422716" y="1357456"/>
                  <a:pt x="413701" y="1345520"/>
                </a:cubicBezTo>
                <a:cubicBezTo>
                  <a:pt x="382618" y="1303896"/>
                  <a:pt x="420228" y="1306649"/>
                  <a:pt x="442916" y="1301447"/>
                </a:cubicBezTo>
                <a:cubicBezTo>
                  <a:pt x="470270" y="1295021"/>
                  <a:pt x="501352" y="1313384"/>
                  <a:pt x="526840" y="1290735"/>
                </a:cubicBezTo>
                <a:cubicBezTo>
                  <a:pt x="520932" y="1266862"/>
                  <a:pt x="498866" y="1267167"/>
                  <a:pt x="483325" y="1259517"/>
                </a:cubicBezTo>
                <a:cubicBezTo>
                  <a:pt x="437945" y="1237479"/>
                  <a:pt x="400956" y="1211159"/>
                  <a:pt x="398780" y="1153924"/>
                </a:cubicBezTo>
                <a:cubicBezTo>
                  <a:pt x="397228" y="1107708"/>
                  <a:pt x="392254" y="1067003"/>
                  <a:pt x="455041" y="1052922"/>
                </a:cubicBezTo>
                <a:cubicBezTo>
                  <a:pt x="481149" y="1047106"/>
                  <a:pt x="473687" y="1013747"/>
                  <a:pt x="458768" y="997218"/>
                </a:cubicBezTo>
                <a:cubicBezTo>
                  <a:pt x="432038" y="967837"/>
                  <a:pt x="409972" y="928661"/>
                  <a:pt x="363968" y="925907"/>
                </a:cubicBezTo>
                <a:cubicBezTo>
                  <a:pt x="335995" y="924071"/>
                  <a:pt x="314548" y="911826"/>
                  <a:pt x="292481" y="897749"/>
                </a:cubicBezTo>
                <a:cubicBezTo>
                  <a:pt x="276630" y="887646"/>
                  <a:pt x="257670" y="879078"/>
                  <a:pt x="259533" y="857348"/>
                </a:cubicBezTo>
                <a:cubicBezTo>
                  <a:pt x="261399" y="836535"/>
                  <a:pt x="279736" y="827966"/>
                  <a:pt x="298387" y="823681"/>
                </a:cubicBezTo>
                <a:cubicBezTo>
                  <a:pt x="360552" y="809909"/>
                  <a:pt x="418983" y="789708"/>
                  <a:pt x="470893" y="743493"/>
                </a:cubicBezTo>
                <a:cubicBezTo>
                  <a:pt x="436390" y="719007"/>
                  <a:pt x="403444" y="701256"/>
                  <a:pt x="377957" y="676463"/>
                </a:cubicBezTo>
                <a:cubicBezTo>
                  <a:pt x="316415" y="616477"/>
                  <a:pt x="837660" y="427634"/>
                  <a:pt x="863768" y="360299"/>
                </a:cubicBezTo>
                <a:cubicBezTo>
                  <a:pt x="871849" y="339488"/>
                  <a:pt x="899511" y="318064"/>
                  <a:pt x="922515" y="311942"/>
                </a:cubicBezTo>
                <a:cubicBezTo>
                  <a:pt x="1030367" y="283171"/>
                  <a:pt x="1123922" y="218591"/>
                  <a:pt x="1234265" y="194718"/>
                </a:cubicBezTo>
                <a:cubicBezTo>
                  <a:pt x="1338390" y="172070"/>
                  <a:pt x="1440960" y="141768"/>
                  <a:pt x="1555030" y="111776"/>
                </a:cubicBezTo>
                <a:cubicBezTo>
                  <a:pt x="1520063" y="74130"/>
                  <a:pt x="1471575" y="57526"/>
                  <a:pt x="1428216" y="36752"/>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980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u="sng" dirty="0">
                <a:solidFill>
                  <a:srgbClr val="009999"/>
                </a:solidFill>
              </a:rPr>
              <a:t>Additional Resources </a:t>
            </a:r>
          </a:p>
        </p:txBody>
      </p:sp>
      <p:pic>
        <p:nvPicPr>
          <p:cNvPr id="4" name="Content Placeholder 3"/>
          <p:cNvPicPr>
            <a:picLocks noGrp="1"/>
          </p:cNvPicPr>
          <p:nvPr>
            <p:ph idx="1"/>
          </p:nvPr>
        </p:nvPicPr>
        <p:blipFill rotWithShape="1">
          <a:blip r:embed="rId2"/>
          <a:srcRect l="31133" t="19697" r="35741" b="5456"/>
          <a:stretch/>
        </p:blipFill>
        <p:spPr bwMode="auto">
          <a:xfrm rot="20981374">
            <a:off x="685800" y="1879406"/>
            <a:ext cx="2410899" cy="3348451"/>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3"/>
          <a:srcRect l="36118" t="19106" r="40616" b="26531"/>
          <a:stretch/>
        </p:blipFill>
        <p:spPr bwMode="auto">
          <a:xfrm>
            <a:off x="4323522" y="2734297"/>
            <a:ext cx="2882347" cy="3538330"/>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4"/>
          <a:srcRect l="31243" t="20682" r="35852" b="5260"/>
          <a:stretch/>
        </p:blipFill>
        <p:spPr bwMode="auto">
          <a:xfrm rot="777527">
            <a:off x="8603802" y="1946756"/>
            <a:ext cx="2685636" cy="35383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16257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a:srcRect l="30228" t="19904" r="35201" b="6691"/>
          <a:stretch/>
        </p:blipFill>
        <p:spPr bwMode="auto">
          <a:xfrm>
            <a:off x="3717235" y="79513"/>
            <a:ext cx="5516217" cy="66095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3445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0374" y="3071191"/>
            <a:ext cx="9911878" cy="1292662"/>
          </a:xfrm>
          <a:prstGeom prst="rect">
            <a:avLst/>
          </a:prstGeom>
          <a:noFill/>
          <a:ln>
            <a:solidFill>
              <a:srgbClr val="009999"/>
            </a:solidFill>
          </a:ln>
        </p:spPr>
        <p:txBody>
          <a:bodyPr wrap="square" rtlCol="0">
            <a:spAutoFit/>
          </a:bodyPr>
          <a:lstStyle/>
          <a:p>
            <a:pPr algn="ctr"/>
            <a:r>
              <a:rPr lang="en-GB" sz="2400" b="1" u="sng" dirty="0">
                <a:solidFill>
                  <a:srgbClr val="00A8A8"/>
                </a:solidFill>
              </a:rPr>
              <a:t>Thank you so much for your time </a:t>
            </a:r>
          </a:p>
          <a:p>
            <a:endParaRPr lang="en-GB" dirty="0"/>
          </a:p>
          <a:p>
            <a:pPr algn="ctr"/>
            <a:r>
              <a:rPr lang="en-GB" b="1" dirty="0">
                <a:solidFill>
                  <a:srgbClr val="00A8A8"/>
                </a:solidFill>
              </a:rPr>
              <a:t>If you want to get in touch please contact me on </a:t>
            </a:r>
            <a:r>
              <a:rPr lang="en-GB" dirty="0"/>
              <a:t>jo.tate@thecumbrialep.co.uk</a:t>
            </a:r>
          </a:p>
          <a:p>
            <a:endParaRPr lang="en-GB" dirty="0"/>
          </a:p>
        </p:txBody>
      </p:sp>
      <p:pic>
        <p:nvPicPr>
          <p:cNvPr id="5" name="Picture 4" descr="Any Questions Free Stock Photo - Public Domain Pictur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6817" y="468494"/>
            <a:ext cx="6308454" cy="235133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9884" y="4813918"/>
            <a:ext cx="8409432" cy="1563624"/>
          </a:xfrm>
          <a:prstGeom prst="rect">
            <a:avLst/>
          </a:prstGeom>
          <a:ln>
            <a:solidFill>
              <a:srgbClr val="009999"/>
            </a:solidFill>
          </a:ln>
        </p:spPr>
      </p:pic>
    </p:spTree>
    <p:extLst>
      <p:ext uri="{BB962C8B-B14F-4D97-AF65-F5344CB8AC3E}">
        <p14:creationId xmlns:p14="http://schemas.microsoft.com/office/powerpoint/2010/main" val="500632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7104" y="149087"/>
            <a:ext cx="10055087" cy="1430376"/>
          </a:xfrm>
          <a:ln>
            <a:solidFill>
              <a:schemeClr val="bg1"/>
            </a:solidFill>
          </a:ln>
        </p:spPr>
        <p:txBody>
          <a:bodyPr>
            <a:normAutofit/>
          </a:bodyPr>
          <a:lstStyle/>
          <a:p>
            <a:pPr algn="ctr"/>
            <a:r>
              <a:rPr lang="en-GB" b="1" u="sng" dirty="0"/>
              <a:t>Aims of the session </a:t>
            </a:r>
            <a:br>
              <a:rPr lang="en-GB" dirty="0"/>
            </a:br>
            <a:endParaRPr lang="en-GB" dirty="0"/>
          </a:p>
        </p:txBody>
      </p:sp>
      <p:sp>
        <p:nvSpPr>
          <p:cNvPr id="4" name="Rectangle 1"/>
          <p:cNvSpPr>
            <a:spLocks noGrp="1" noChangeArrowheads="1"/>
          </p:cNvSpPr>
          <p:nvPr>
            <p:ph idx="1"/>
          </p:nvPr>
        </p:nvSpPr>
        <p:spPr bwMode="auto">
          <a:xfrm>
            <a:off x="163286" y="1579463"/>
            <a:ext cx="11870871" cy="4401205"/>
          </a:xfrm>
          <a:prstGeom prst="rect">
            <a:avLst/>
          </a:prstGeom>
          <a:solidFill>
            <a:srgbClr val="009999"/>
          </a:solidFill>
          <a:ln>
            <a:noFill/>
          </a:ln>
          <a:effec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lang="en-GB" altLang="en-US" dirty="0">
                <a:solidFill>
                  <a:srgbClr val="000000"/>
                </a:solidFill>
                <a:latin typeface="Corbel" panose="020B0503020204020204" pitchFamily="34" charset="0"/>
                <a:ea typeface="Times New Roman" panose="02020603050405020304" pitchFamily="18" charset="0"/>
                <a:cs typeface="Times New Roman" panose="02020603050405020304" pitchFamily="18" charset="0"/>
              </a:rPr>
              <a:t>Raise awareness of the options available both post 16 and post 18</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b="0" i="0" u="none" strike="noStrike" cap="none" normalizeH="0" baseline="0" dirty="0">
              <a:ln>
                <a:noFill/>
              </a:ln>
              <a:solidFill>
                <a:srgbClr val="000000"/>
              </a:solidFill>
              <a:effectLst/>
              <a:latin typeface="Corbel" panose="020B0503020204020204" pitchFamily="34" charset="0"/>
              <a:cs typeface="Times New Roman" panose="02020603050405020304" pitchFamily="18" charset="0"/>
            </a:endParaRPr>
          </a:p>
          <a:p>
            <a:pPr eaLnBrk="0" fontAlgn="base" hangingPunct="0">
              <a:lnSpc>
                <a:spcPct val="100000"/>
              </a:lnSpc>
              <a:spcBef>
                <a:spcPct val="0"/>
              </a:spcBef>
              <a:spcAft>
                <a:spcPct val="0"/>
              </a:spcAft>
            </a:pPr>
            <a:r>
              <a:rPr lang="en-GB" altLang="en-US" dirty="0">
                <a:solidFill>
                  <a:srgbClr val="000000"/>
                </a:solidFill>
                <a:latin typeface="Corbel" panose="020B0503020204020204" pitchFamily="34" charset="0"/>
                <a:cs typeface="Times New Roman" panose="02020603050405020304" pitchFamily="18" charset="0"/>
              </a:rPr>
              <a:t>Look at local provision and how this links to growth sectors in Cumbria.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b="0" i="0" u="none" strike="noStrike" cap="none" normalizeH="0" baseline="0" dirty="0">
              <a:ln>
                <a:noFill/>
              </a:ln>
              <a:solidFill>
                <a:srgbClr val="000000"/>
              </a:solidFill>
              <a:effectLst/>
              <a:latin typeface="Corbel" panose="020B0503020204020204" pitchFamily="34" charset="0"/>
              <a:cs typeface="Times New Roman" panose="02020603050405020304" pitchFamily="18" charset="0"/>
            </a:endParaRPr>
          </a:p>
          <a:p>
            <a:pPr eaLnBrk="0" fontAlgn="base" hangingPunct="0">
              <a:lnSpc>
                <a:spcPct val="100000"/>
              </a:lnSpc>
              <a:spcBef>
                <a:spcPct val="0"/>
              </a:spcBef>
              <a:spcAft>
                <a:spcPct val="0"/>
              </a:spcAft>
            </a:pPr>
            <a:r>
              <a:rPr lang="en-GB" altLang="en-US" dirty="0">
                <a:solidFill>
                  <a:srgbClr val="000000"/>
                </a:solidFill>
                <a:latin typeface="Corbel" panose="020B0503020204020204" pitchFamily="34" charset="0"/>
                <a:cs typeface="Times New Roman" panose="02020603050405020304" pitchFamily="18" charset="0"/>
              </a:rPr>
              <a:t>Share useful resources that will help with the decision making process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b="0" i="0" u="none" strike="noStrike" cap="none" normalizeH="0" baseline="0" dirty="0">
              <a:ln>
                <a:noFill/>
              </a:ln>
              <a:solidFill>
                <a:srgbClr val="000000"/>
              </a:solidFill>
              <a:effectLst/>
              <a:latin typeface="Corbel" panose="020B0503020204020204" pitchFamily="34" charset="0"/>
              <a:cs typeface="Times New Roman" panose="02020603050405020304" pitchFamily="18" charset="0"/>
            </a:endParaRPr>
          </a:p>
          <a:p>
            <a:pPr eaLnBrk="0" fontAlgn="base" hangingPunct="0">
              <a:lnSpc>
                <a:spcPct val="100000"/>
              </a:lnSpc>
              <a:spcBef>
                <a:spcPct val="0"/>
              </a:spcBef>
              <a:spcAft>
                <a:spcPct val="0"/>
              </a:spcAft>
            </a:pPr>
            <a:r>
              <a:rPr lang="en-GB" altLang="en-US" dirty="0">
                <a:solidFill>
                  <a:srgbClr val="000000"/>
                </a:solidFill>
                <a:latin typeface="Corbel" panose="020B0503020204020204" pitchFamily="34" charset="0"/>
                <a:cs typeface="Times New Roman" panose="02020603050405020304" pitchFamily="18" charset="0"/>
              </a:rPr>
              <a:t>Provide an opportunity for you to talk with local providers and staff from the school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b="0" i="0" u="none" strike="noStrike" cap="none" normalizeH="0" baseline="0" dirty="0">
              <a:ln>
                <a:noFill/>
              </a:ln>
              <a:solidFill>
                <a:srgbClr val="000000"/>
              </a:solidFill>
              <a:effectLst/>
              <a:latin typeface="Corbel" panose="020B0503020204020204" pitchFamily="34" charset="0"/>
              <a:cs typeface="Times New Roman" panose="02020603050405020304" pitchFamily="18" charset="0"/>
            </a:endParaRPr>
          </a:p>
          <a:p>
            <a:pPr eaLnBrk="0" fontAlgn="base" hangingPunct="0">
              <a:lnSpc>
                <a:spcPct val="100000"/>
              </a:lnSpc>
              <a:spcBef>
                <a:spcPct val="0"/>
              </a:spcBef>
              <a:spcAft>
                <a:spcPct val="0"/>
              </a:spcAft>
            </a:pPr>
            <a:r>
              <a:rPr lang="en-GB" altLang="en-US" dirty="0">
                <a:solidFill>
                  <a:srgbClr val="000000"/>
                </a:solidFill>
                <a:latin typeface="Corbel" panose="020B0503020204020204" pitchFamily="34" charset="0"/>
                <a:cs typeface="Times New Roman" panose="02020603050405020304" pitchFamily="18" charset="0"/>
              </a:rPr>
              <a:t>Q&amp;A session – to help to clarify any concerns or misunderstanding.</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21362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3"/>
          <a:srcRect l="17837" t="19200" r="36627" b="4400"/>
          <a:stretch/>
        </p:blipFill>
        <p:spPr bwMode="auto">
          <a:xfrm>
            <a:off x="1222513" y="486348"/>
            <a:ext cx="9730409" cy="599329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12647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9999"/>
          </a:solidFill>
          <a:ln>
            <a:solidFill>
              <a:schemeClr val="accent1"/>
            </a:solidFill>
          </a:ln>
        </p:spPr>
        <p:txBody>
          <a:bodyPr/>
          <a:lstStyle/>
          <a:p>
            <a:pPr algn="ctr"/>
            <a:r>
              <a:rPr lang="en-GB" dirty="0"/>
              <a:t>So many choices – what should I do ?</a:t>
            </a:r>
          </a:p>
        </p:txBody>
      </p:sp>
      <p:pic>
        <p:nvPicPr>
          <p:cNvPr id="4" name="Picture 2" descr="https://tse1.mm.bing.net/th?id=OIP.BwDJflTU5CyZ-nm-OppCWQAAAA&amp;pid=Api&amp;P=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44618" y="1889470"/>
            <a:ext cx="3271248" cy="4790488"/>
          </a:xfrm>
          <a:prstGeom prst="rect">
            <a:avLst/>
          </a:prstGeom>
          <a:noFill/>
          <a:extLst>
            <a:ext uri="{909E8E84-426E-40DD-AFC4-6F175D3DCCD1}">
              <a14:hiddenFill xmlns:a14="http://schemas.microsoft.com/office/drawing/2010/main">
                <a:solidFill>
                  <a:srgbClr val="FFFFFF"/>
                </a:solidFill>
              </a14:hiddenFill>
            </a:ext>
          </a:extLst>
        </p:spPr>
      </p:pic>
      <p:sp>
        <p:nvSpPr>
          <p:cNvPr id="5" name="Cloud Callout 4"/>
          <p:cNvSpPr/>
          <p:nvPr/>
        </p:nvSpPr>
        <p:spPr>
          <a:xfrm>
            <a:off x="7732643" y="1889470"/>
            <a:ext cx="3621157" cy="161904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srgbClr val="009999"/>
              </a:solidFill>
            </a:endParaRPr>
          </a:p>
        </p:txBody>
      </p:sp>
      <p:sp>
        <p:nvSpPr>
          <p:cNvPr id="6" name="TextBox 5"/>
          <p:cNvSpPr txBox="1"/>
          <p:nvPr/>
        </p:nvSpPr>
        <p:spPr>
          <a:xfrm>
            <a:off x="8478078" y="2325757"/>
            <a:ext cx="2256183" cy="461665"/>
          </a:xfrm>
          <a:prstGeom prst="rect">
            <a:avLst/>
          </a:prstGeom>
          <a:noFill/>
        </p:spPr>
        <p:txBody>
          <a:bodyPr wrap="square" rtlCol="0">
            <a:spAutoFit/>
          </a:bodyPr>
          <a:lstStyle/>
          <a:p>
            <a:r>
              <a:rPr lang="en-GB" sz="2400" dirty="0">
                <a:solidFill>
                  <a:srgbClr val="009999"/>
                </a:solidFill>
              </a:rPr>
              <a:t>How do I learn</a:t>
            </a:r>
          </a:p>
        </p:txBody>
      </p:sp>
      <p:sp>
        <p:nvSpPr>
          <p:cNvPr id="7" name="Cloud Callout 6"/>
          <p:cNvSpPr/>
          <p:nvPr/>
        </p:nvSpPr>
        <p:spPr>
          <a:xfrm>
            <a:off x="7795590" y="4309058"/>
            <a:ext cx="3621157" cy="161904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dirty="0">
                <a:solidFill>
                  <a:srgbClr val="009999"/>
                </a:solidFill>
              </a:rPr>
              <a:t>What assessment methods are used </a:t>
            </a:r>
          </a:p>
        </p:txBody>
      </p:sp>
      <p:sp>
        <p:nvSpPr>
          <p:cNvPr id="8" name="Cloud Callout 7"/>
          <p:cNvSpPr/>
          <p:nvPr/>
        </p:nvSpPr>
        <p:spPr>
          <a:xfrm>
            <a:off x="206684" y="1977900"/>
            <a:ext cx="3621157" cy="161904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dirty="0">
                <a:solidFill>
                  <a:srgbClr val="009999"/>
                </a:solidFill>
              </a:rPr>
              <a:t>Where do I want to learn</a:t>
            </a:r>
          </a:p>
        </p:txBody>
      </p:sp>
      <p:sp>
        <p:nvSpPr>
          <p:cNvPr id="9" name="Cloud Callout 8"/>
          <p:cNvSpPr/>
          <p:nvPr/>
        </p:nvSpPr>
        <p:spPr>
          <a:xfrm>
            <a:off x="206684" y="4437200"/>
            <a:ext cx="3621157" cy="1619043"/>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dirty="0">
                <a:solidFill>
                  <a:srgbClr val="009999"/>
                </a:solidFill>
              </a:rPr>
              <a:t>Gather your research </a:t>
            </a:r>
          </a:p>
        </p:txBody>
      </p:sp>
    </p:spTree>
    <p:extLst>
      <p:ext uri="{BB962C8B-B14F-4D97-AF65-F5344CB8AC3E}">
        <p14:creationId xmlns:p14="http://schemas.microsoft.com/office/powerpoint/2010/main" val="292016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3"/>
          <a:srcRect t="14183" r="5274" b="15304"/>
          <a:stretch/>
        </p:blipFill>
        <p:spPr bwMode="auto">
          <a:xfrm>
            <a:off x="159026" y="1538773"/>
            <a:ext cx="11837504" cy="5120443"/>
          </a:xfrm>
          <a:prstGeom prst="rect">
            <a:avLst/>
          </a:prstGeom>
          <a:ln>
            <a:solidFill>
              <a:srgbClr val="009999"/>
            </a:solidFill>
          </a:ln>
          <a:extLst>
            <a:ext uri="{53640926-AAD7-44D8-BBD7-CCE9431645EC}">
              <a14:shadowObscured xmlns:a14="http://schemas.microsoft.com/office/drawing/2010/main"/>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9519" y="92831"/>
            <a:ext cx="7776518" cy="1445942"/>
          </a:xfrm>
          <a:prstGeom prst="rect">
            <a:avLst/>
          </a:prstGeom>
          <a:ln>
            <a:solidFill>
              <a:srgbClr val="009999"/>
            </a:solidFill>
          </a:ln>
        </p:spPr>
      </p:pic>
    </p:spTree>
    <p:extLst>
      <p:ext uri="{BB962C8B-B14F-4D97-AF65-F5344CB8AC3E}">
        <p14:creationId xmlns:p14="http://schemas.microsoft.com/office/powerpoint/2010/main" val="2910561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GB" b="1" dirty="0"/>
              <a:t>What are T Levels?</a:t>
            </a:r>
            <a:endParaRPr lang="en-GB" dirty="0"/>
          </a:p>
        </p:txBody>
      </p:sp>
      <p:sp>
        <p:nvSpPr>
          <p:cNvPr id="3" name="Content Placeholder 2"/>
          <p:cNvSpPr>
            <a:spLocks noGrp="1"/>
          </p:cNvSpPr>
          <p:nvPr>
            <p:ph idx="1"/>
          </p:nvPr>
        </p:nvSpPr>
        <p:spPr>
          <a:ln>
            <a:solidFill>
              <a:srgbClr val="009999"/>
            </a:solidFill>
          </a:ln>
        </p:spPr>
        <p:txBody>
          <a:bodyPr>
            <a:normAutofit fontScale="92500" lnSpcReduction="20000"/>
          </a:bodyPr>
          <a:lstStyle/>
          <a:p>
            <a:pPr fontAlgn="base"/>
            <a:r>
              <a:rPr lang="en-GB" u="sng" dirty="0">
                <a:hlinkClick r:id="rId2"/>
              </a:rPr>
              <a:t>T Levels</a:t>
            </a:r>
            <a:r>
              <a:rPr lang="en-GB" dirty="0"/>
              <a:t>, or Technical Level Qualifications, are a new government backed qualification introduced as of September 2020 and will be equivalent to 3 A Levels. </a:t>
            </a:r>
          </a:p>
          <a:p>
            <a:pPr fontAlgn="base"/>
            <a:r>
              <a:rPr lang="en-GB" dirty="0"/>
              <a:t>These 2-year courses have been developed in collaboration with employers and businesses so that the content meets the needs of industry and prepares students for working life.</a:t>
            </a:r>
            <a:br>
              <a:rPr lang="en-GB" dirty="0"/>
            </a:br>
            <a:endParaRPr lang="en-GB" dirty="0"/>
          </a:p>
          <a:p>
            <a:pPr fontAlgn="base"/>
            <a:r>
              <a:rPr lang="en-GB" dirty="0"/>
              <a:t>T Levels involve a mix of classroom learning (about 80% of the course time) and practical experience (about 20% of the course time) including a 45 day on-the-job placement in a genuine business. </a:t>
            </a:r>
          </a:p>
          <a:p>
            <a:pPr fontAlgn="base"/>
            <a:r>
              <a:rPr lang="en-GB" dirty="0"/>
              <a:t>Afterwards, students may go on to university, alternative higher education, another job, an apprenticeship or they may be offered an opportunity with the company where they were placed.</a:t>
            </a:r>
          </a:p>
          <a:p>
            <a:endParaRPr lang="en-GB"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5973" y="230188"/>
            <a:ext cx="6126281" cy="1139102"/>
          </a:xfrm>
          <a:prstGeom prst="rect">
            <a:avLst/>
          </a:prstGeom>
          <a:ln>
            <a:solidFill>
              <a:srgbClr val="009999"/>
            </a:solidFill>
          </a:ln>
        </p:spPr>
      </p:pic>
    </p:spTree>
    <p:extLst>
      <p:ext uri="{BB962C8B-B14F-4D97-AF65-F5344CB8AC3E}">
        <p14:creationId xmlns:p14="http://schemas.microsoft.com/office/powerpoint/2010/main" val="933020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C9437B-BCDA-2447-9DD2-E2983D08F70E}"/>
              </a:ext>
            </a:extLst>
          </p:cNvPr>
          <p:cNvSpPr txBox="1"/>
          <p:nvPr/>
        </p:nvSpPr>
        <p:spPr>
          <a:xfrm>
            <a:off x="4582633" y="444440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ubtitle 6">
            <a:extLst>
              <a:ext uri="{FF2B5EF4-FFF2-40B4-BE49-F238E27FC236}">
                <a16:creationId xmlns:a16="http://schemas.microsoft.com/office/drawing/2014/main" id="{7C36897D-F159-46BB-01E5-DD1C1FFE0219}"/>
              </a:ext>
            </a:extLst>
          </p:cNvPr>
          <p:cNvSpPr>
            <a:spLocks noGrp="1"/>
          </p:cNvSpPr>
          <p:nvPr>
            <p:ph idx="1"/>
          </p:nvPr>
        </p:nvSpPr>
        <p:spPr>
          <a:xfrm>
            <a:off x="3754396" y="1923380"/>
            <a:ext cx="7527324" cy="3673908"/>
          </a:xfrm>
          <a:ln>
            <a:solidFill>
              <a:srgbClr val="009999"/>
            </a:solidFill>
          </a:ln>
        </p:spPr>
        <p:txBody>
          <a:bodyPr>
            <a:normAutofit fontScale="92500"/>
          </a:bodyPr>
          <a:lstStyle/>
          <a:p>
            <a:pPr marL="0" indent="0">
              <a:buNone/>
            </a:pPr>
            <a:r>
              <a:rPr lang="en-GB" sz="4400" dirty="0">
                <a:solidFill>
                  <a:srgbClr val="09AFA9"/>
                </a:solidFill>
              </a:rPr>
              <a:t>A 2022 survey of 3,000+ parents and carers revealed that </a:t>
            </a:r>
          </a:p>
          <a:p>
            <a:pPr marL="0" indent="0">
              <a:buNone/>
            </a:pPr>
            <a:r>
              <a:rPr lang="en-GB" sz="4400" b="1" dirty="0">
                <a:solidFill>
                  <a:srgbClr val="09AFA9"/>
                </a:solidFill>
              </a:rPr>
              <a:t>only</a:t>
            </a:r>
            <a:r>
              <a:rPr lang="en-GB" sz="4400" dirty="0">
                <a:solidFill>
                  <a:srgbClr val="09AFA9"/>
                </a:solidFill>
              </a:rPr>
              <a:t> </a:t>
            </a:r>
            <a:r>
              <a:rPr lang="en-GB" sz="4400" b="1" dirty="0">
                <a:solidFill>
                  <a:srgbClr val="09AFA9"/>
                </a:solidFill>
              </a:rPr>
              <a:t>1 in 10 parents                                              would feel confident in supporting their child to research and apply for an apprenticeship.</a:t>
            </a:r>
          </a:p>
        </p:txBody>
      </p:sp>
      <p:pic>
        <p:nvPicPr>
          <p:cNvPr id="3" name="Picture 2" descr="Icon&#10;&#10;Description automatically generated">
            <a:extLst>
              <a:ext uri="{FF2B5EF4-FFF2-40B4-BE49-F238E27FC236}">
                <a16:creationId xmlns:a16="http://schemas.microsoft.com/office/drawing/2014/main" id="{9FF304BD-B41A-D52C-9915-0C65B25623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703" y="2203382"/>
            <a:ext cx="3113903" cy="3113903"/>
          </a:xfrm>
          <a:prstGeom prst="rect">
            <a:avLst/>
          </a:prstGeom>
          <a:ln>
            <a:solidFill>
              <a:srgbClr val="009999"/>
            </a:solidFill>
          </a:ln>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3354" y="161056"/>
            <a:ext cx="8409432" cy="1563624"/>
          </a:xfrm>
          <a:prstGeom prst="rect">
            <a:avLst/>
          </a:prstGeom>
          <a:ln>
            <a:solidFill>
              <a:srgbClr val="009999"/>
            </a:solidFill>
          </a:ln>
        </p:spPr>
      </p:pic>
    </p:spTree>
    <p:extLst>
      <p:ext uri="{BB962C8B-B14F-4D97-AF65-F5344CB8AC3E}">
        <p14:creationId xmlns:p14="http://schemas.microsoft.com/office/powerpoint/2010/main" val="2015133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896" y="365125"/>
            <a:ext cx="11270974" cy="1325563"/>
          </a:xfrm>
          <a:solidFill>
            <a:srgbClr val="009999"/>
          </a:solidFill>
        </p:spPr>
        <p:txBody>
          <a:bodyPr/>
          <a:lstStyle/>
          <a:p>
            <a:pPr algn="ctr"/>
            <a:r>
              <a:rPr lang="en-GB" dirty="0"/>
              <a:t>Entry requirements for Apprenticeships</a:t>
            </a:r>
          </a:p>
        </p:txBody>
      </p:sp>
      <p:sp>
        <p:nvSpPr>
          <p:cNvPr id="3" name="Content Placeholder 2"/>
          <p:cNvSpPr>
            <a:spLocks noGrp="1"/>
          </p:cNvSpPr>
          <p:nvPr>
            <p:ph idx="1"/>
          </p:nvPr>
        </p:nvSpPr>
        <p:spPr>
          <a:ln>
            <a:solidFill>
              <a:srgbClr val="009999"/>
            </a:solidFill>
          </a:ln>
        </p:spPr>
        <p:txBody>
          <a:bodyPr>
            <a:normAutofit lnSpcReduction="10000"/>
          </a:bodyPr>
          <a:lstStyle/>
          <a:p>
            <a:r>
              <a:rPr lang="en-GB" dirty="0"/>
              <a:t>Each apprenticeship vacancy will specify the entry requirements and skills or qualities the employer is looking for. </a:t>
            </a:r>
          </a:p>
          <a:p>
            <a:r>
              <a:rPr lang="en-GB" dirty="0"/>
              <a:t>Entry requirements can vary between different employers. Some employers might ask for GCSEs, others will ask for A Levels and some will ask for no qualifications at all. </a:t>
            </a:r>
          </a:p>
          <a:p>
            <a:r>
              <a:rPr lang="en-GB" dirty="0"/>
              <a:t>As well as entry requirements, employers will be looking for how you will fit in with the organisation and for your passion and interest in working in that job role. </a:t>
            </a:r>
          </a:p>
          <a:p>
            <a:r>
              <a:rPr lang="en-GB" dirty="0"/>
              <a:t>It is important to pay close attention to each employer’s advice and guidance on applying for them, so that you can really stand out in the application process and ensure you meet their requirements.</a:t>
            </a:r>
          </a:p>
        </p:txBody>
      </p:sp>
    </p:spTree>
    <p:extLst>
      <p:ext uri="{BB962C8B-B14F-4D97-AF65-F5344CB8AC3E}">
        <p14:creationId xmlns:p14="http://schemas.microsoft.com/office/powerpoint/2010/main" val="21711412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TotalTime>
  <Words>1313</Words>
  <Application>Microsoft Office PowerPoint</Application>
  <PresentationFormat>Widescreen</PresentationFormat>
  <Paragraphs>95</Paragraphs>
  <Slides>22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Corbel</vt:lpstr>
      <vt:lpstr>Roboto</vt:lpstr>
      <vt:lpstr>Office Theme</vt:lpstr>
      <vt:lpstr>Parents Progression Event  </vt:lpstr>
      <vt:lpstr> Inspiring and Preparing Young People for the World of Work  Helping every young person find their best next step.</vt:lpstr>
      <vt:lpstr>Aims of the session  </vt:lpstr>
      <vt:lpstr>PowerPoint Presentation</vt:lpstr>
      <vt:lpstr>So many choices – what should I do ?</vt:lpstr>
      <vt:lpstr>PowerPoint Presentation</vt:lpstr>
      <vt:lpstr>What are T Levels?</vt:lpstr>
      <vt:lpstr>PowerPoint Presentation</vt:lpstr>
      <vt:lpstr>Entry requirements for Apprenticeships</vt:lpstr>
      <vt:lpstr>PowerPoint Presentation</vt:lpstr>
      <vt:lpstr>PowerPoint Presentation</vt:lpstr>
      <vt:lpstr>PowerPoint Presentation</vt:lpstr>
      <vt:lpstr>PowerPoint Presentation</vt:lpstr>
      <vt:lpstr>PowerPoint Presentation</vt:lpstr>
      <vt:lpstr>PowerPoint Presentation</vt:lpstr>
      <vt:lpstr>The top 10 Growth Areas/Sectors in Cumbria</vt:lpstr>
      <vt:lpstr>PowerPoint Presentation</vt:lpstr>
      <vt:lpstr>PowerPoint Presentation</vt:lpstr>
      <vt:lpstr>PowerPoint Presentation</vt:lpstr>
      <vt:lpstr>Additional Resources </vt:lpstr>
      <vt:lpstr>PowerPoint Presentation</vt:lpstr>
      <vt:lpstr>PowerPoint Presentation</vt:lpstr>
    </vt:vector>
  </TitlesOfParts>
  <Company>Cumbria County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Champions Session @ Furness Academy</dc:title>
  <dc:creator>Tate, Jo</dc:creator>
  <cp:lastModifiedBy>Dutton, Cath</cp:lastModifiedBy>
  <cp:revision>68</cp:revision>
  <cp:lastPrinted>2022-10-13T10:18:33Z</cp:lastPrinted>
  <dcterms:created xsi:type="dcterms:W3CDTF">2022-10-12T15:15:48Z</dcterms:created>
  <dcterms:modified xsi:type="dcterms:W3CDTF">2024-01-15T21:23:07Z</dcterms:modified>
</cp:coreProperties>
</file>