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5" r:id="rId2"/>
    <p:sldId id="286" r:id="rId3"/>
    <p:sldId id="291" r:id="rId4"/>
    <p:sldId id="281" r:id="rId5"/>
    <p:sldId id="280" r:id="rId6"/>
    <p:sldId id="299" r:id="rId7"/>
    <p:sldId id="297" r:id="rId8"/>
    <p:sldId id="298" r:id="rId9"/>
    <p:sldId id="296" r:id="rId10"/>
    <p:sldId id="300" r:id="rId11"/>
    <p:sldId id="301" r:id="rId12"/>
    <p:sldId id="303" r:id="rId13"/>
    <p:sldId id="304" r:id="rId14"/>
    <p:sldId id="302" r:id="rId15"/>
    <p:sldId id="288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11022-D1BA-4400-841A-F95EDE6481B1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13DC2-63A2-4F9B-9C1D-2DE407608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417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0BBAB-D3DC-4906-A053-6ACF53D7852E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9F633-D480-42B2-83AE-17A621F1F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378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Context info – LMI is delivered in schools to meet GBM 2 – parents also need to be aware hence this presentation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9F633-D480-42B2-83AE-17A621F1F8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000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Changing jobs market in current economic situation – young people need to be aware of all opportunities available to them so that they are able to make informed choices about what career options are right for them 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9F633-D480-42B2-83AE-17A621F1F8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832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Mention top 10 skills – Initiative- Numeracy-Organisation-Working under pressure- Able to </a:t>
            </a:r>
            <a:r>
              <a:rPr lang="en-GB" dirty="0" err="1" smtClean="0"/>
              <a:t>adapt,Communication</a:t>
            </a:r>
            <a:r>
              <a:rPr lang="en-GB" dirty="0" smtClean="0"/>
              <a:t> – Team work- negotiation- Problem solving IT 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9F633-D480-42B2-83AE-17A621F1F8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06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9F633-D480-42B2-83AE-17A621F1F86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840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 are available on my stand tonight 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9F633-D480-42B2-83AE-17A621F1F86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90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9F633-D480-42B2-83AE-17A621F1F86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79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C44E-650B-452A-9FD8-749E9D0B6B1D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8645-D59B-4D41-B68C-C50AE0312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34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C44E-650B-452A-9FD8-749E9D0B6B1D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8645-D59B-4D41-B68C-C50AE0312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95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C44E-650B-452A-9FD8-749E9D0B6B1D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8645-D59B-4D41-B68C-C50AE0312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648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2A9632-AEF8-5940-9056-3108D4CFD2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613" y="1847589"/>
            <a:ext cx="10058401" cy="4261472"/>
          </a:xfrm>
        </p:spPr>
        <p:txBody>
          <a:bodyPr/>
          <a:lstStyle>
            <a:lvl1pPr>
              <a:buClr>
                <a:srgbClr val="ED6E4F"/>
              </a:buClr>
              <a:defRPr/>
            </a:lvl1pPr>
            <a:lvl2pPr>
              <a:buClr>
                <a:srgbClr val="ED6E4F"/>
              </a:buClr>
              <a:defRPr/>
            </a:lvl2pPr>
            <a:lvl3pPr>
              <a:buClr>
                <a:srgbClr val="ED6E4F"/>
              </a:buClr>
              <a:defRPr/>
            </a:lvl3pPr>
            <a:lvl4pPr>
              <a:buClr>
                <a:srgbClr val="ED6E4F"/>
              </a:buClr>
              <a:defRPr/>
            </a:lvl4pPr>
            <a:lvl5pPr>
              <a:buClr>
                <a:srgbClr val="ED6E4F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D82AA2-5FCB-CA44-9636-9F3382B3046E}"/>
              </a:ext>
            </a:extLst>
          </p:cNvPr>
          <p:cNvCxnSpPr/>
          <p:nvPr userDrawn="1"/>
        </p:nvCxnSpPr>
        <p:spPr>
          <a:xfrm>
            <a:off x="456148" y="1559170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610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2A9632-AEF8-5940-9056-3108D4CFD2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613" y="1847589"/>
            <a:ext cx="10058401" cy="4261472"/>
          </a:xfrm>
        </p:spPr>
        <p:txBody>
          <a:bodyPr/>
          <a:lstStyle>
            <a:lvl1pPr>
              <a:buClr>
                <a:srgbClr val="ED6E4F"/>
              </a:buClr>
              <a:defRPr/>
            </a:lvl1pPr>
            <a:lvl2pPr>
              <a:buClr>
                <a:srgbClr val="ED6E4F"/>
              </a:buClr>
              <a:defRPr/>
            </a:lvl2pPr>
            <a:lvl3pPr>
              <a:buClr>
                <a:srgbClr val="ED6E4F"/>
              </a:buClr>
              <a:defRPr/>
            </a:lvl3pPr>
            <a:lvl4pPr>
              <a:buClr>
                <a:srgbClr val="ED6E4F"/>
              </a:buClr>
              <a:defRPr/>
            </a:lvl4pPr>
            <a:lvl5pPr>
              <a:buClr>
                <a:srgbClr val="ED6E4F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D82AA2-5FCB-CA44-9636-9F3382B3046E}"/>
              </a:ext>
            </a:extLst>
          </p:cNvPr>
          <p:cNvCxnSpPr/>
          <p:nvPr userDrawn="1"/>
        </p:nvCxnSpPr>
        <p:spPr>
          <a:xfrm>
            <a:off x="456148" y="1559170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893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2A9632-AEF8-5940-9056-3108D4CFD2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613" y="1847589"/>
            <a:ext cx="10058401" cy="4261472"/>
          </a:xfrm>
        </p:spPr>
        <p:txBody>
          <a:bodyPr/>
          <a:lstStyle>
            <a:lvl1pPr>
              <a:buClr>
                <a:srgbClr val="ED6E4F"/>
              </a:buClr>
              <a:defRPr/>
            </a:lvl1pPr>
            <a:lvl2pPr>
              <a:buClr>
                <a:srgbClr val="ED6E4F"/>
              </a:buClr>
              <a:defRPr/>
            </a:lvl2pPr>
            <a:lvl3pPr>
              <a:buClr>
                <a:srgbClr val="ED6E4F"/>
              </a:buClr>
              <a:defRPr/>
            </a:lvl3pPr>
            <a:lvl4pPr>
              <a:buClr>
                <a:srgbClr val="ED6E4F"/>
              </a:buClr>
              <a:defRPr/>
            </a:lvl4pPr>
            <a:lvl5pPr>
              <a:buClr>
                <a:srgbClr val="ED6E4F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D82AA2-5FCB-CA44-9636-9F3382B3046E}"/>
              </a:ext>
            </a:extLst>
          </p:cNvPr>
          <p:cNvCxnSpPr/>
          <p:nvPr userDrawn="1"/>
        </p:nvCxnSpPr>
        <p:spPr>
          <a:xfrm>
            <a:off x="456148" y="1559170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40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C44E-650B-452A-9FD8-749E9D0B6B1D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8645-D59B-4D41-B68C-C50AE0312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58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C44E-650B-452A-9FD8-749E9D0B6B1D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8645-D59B-4D41-B68C-C50AE0312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4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C44E-650B-452A-9FD8-749E9D0B6B1D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8645-D59B-4D41-B68C-C50AE0312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8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C44E-650B-452A-9FD8-749E9D0B6B1D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8645-D59B-4D41-B68C-C50AE0312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56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C44E-650B-452A-9FD8-749E9D0B6B1D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8645-D59B-4D41-B68C-C50AE0312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349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C44E-650B-452A-9FD8-749E9D0B6B1D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8645-D59B-4D41-B68C-C50AE0312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00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C44E-650B-452A-9FD8-749E9D0B6B1D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8645-D59B-4D41-B68C-C50AE0312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61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C44E-650B-452A-9FD8-749E9D0B6B1D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8645-D59B-4D41-B68C-C50AE0312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2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3C44E-650B-452A-9FD8-749E9D0B6B1D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F8645-D59B-4D41-B68C-C50AE0312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35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hyperlink" Target="mailto:jo.tate@thecumbrialep.co.uk" TargetMode="External"/><Relationship Id="rId7" Type="http://schemas.openxmlformats.org/officeDocument/2006/relationships/image" Target="../media/image5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g"/><Relationship Id="rId5" Type="http://schemas.openxmlformats.org/officeDocument/2006/relationships/image" Target="../media/image47.png"/><Relationship Id="rId10" Type="http://schemas.openxmlformats.org/officeDocument/2006/relationships/image" Target="../media/image54.jpg"/><Relationship Id="rId4" Type="http://schemas.openxmlformats.org/officeDocument/2006/relationships/image" Target="../media/image49.jpg"/><Relationship Id="rId9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https://www.google.co.uk/url?url=https://peopleshistorynhs.org/museumobjects/nhs-logo/&amp;rct=j&amp;frm=1&amp;q=&amp;esrc=s&amp;sa=U&amp;ved=0ahUKEwiXvo75idzWAhUPKFAKHdsEDkQQwW4IGjAC&amp;usg=AOvVaw3znx4OVzMHjK7bHp2K6p2O" TargetMode="External"/><Relationship Id="rId18" Type="http://schemas.openxmlformats.org/officeDocument/2006/relationships/image" Target="../media/image28.jpeg"/><Relationship Id="rId26" Type="http://schemas.openxmlformats.org/officeDocument/2006/relationships/hyperlink" Target="http://www.google.co.uk/url?url=http://www.labelsandlabeling.com/news/latest/innovia-sells-cellophane-futamura-chemicals-effort-strengthen-focus-films&amp;rct=j&amp;frm=1&amp;q=&amp;esrc=s&amp;sa=U&amp;ved=0ahUKEwjmzJ67itzWAhUDb1AKHTGkCPgQwW4IFjAA&amp;usg=AOvVaw0-jqpOoY2VMkBV20EqkNqo" TargetMode="External"/><Relationship Id="rId3" Type="http://schemas.openxmlformats.org/officeDocument/2006/relationships/image" Target="../media/image18.png"/><Relationship Id="rId21" Type="http://schemas.openxmlformats.org/officeDocument/2006/relationships/image" Target="../media/image31.png"/><Relationship Id="rId7" Type="http://schemas.openxmlformats.org/officeDocument/2006/relationships/hyperlink" Target="https://www.google.co.uk/url?url=https://au.gradconnection.com/employers/bae-systems/&amp;rct=j&amp;frm=1&amp;q=&amp;esrc=s&amp;sa=U&amp;ved=0ahUKEwiFr_K0iNzWAhWDY1AKHSirCWMQwW4IHjAE&amp;usg=AOvVaw03PG9YQo0Ki12YnBAe9dTL" TargetMode="External"/><Relationship Id="rId12" Type="http://schemas.openxmlformats.org/officeDocument/2006/relationships/image" Target="../media/image24.jpeg"/><Relationship Id="rId17" Type="http://schemas.openxmlformats.org/officeDocument/2006/relationships/image" Target="../media/image27.png"/><Relationship Id="rId25" Type="http://schemas.openxmlformats.org/officeDocument/2006/relationships/image" Target="../media/image34.png"/><Relationship Id="rId2" Type="http://schemas.openxmlformats.org/officeDocument/2006/relationships/hyperlink" Target="https://www.google.co.uk/url?url=https://www.flickr.com/photos/nestle/5537492450&amp;rct=j&amp;frm=1&amp;q=&amp;esrc=s&amp;sa=U&amp;ved=0ahUKEwiS2KyLiNzWAhWBKVAKHRObDegQwW4IJDAH&amp;usg=AOvVaw1n6QfqP9ebwvd_VScAsKjf" TargetMode="External"/><Relationship Id="rId16" Type="http://schemas.openxmlformats.org/officeDocument/2006/relationships/hyperlink" Target="http://www.google.co.uk/url?url=http://www.bedfactorydirect.co.uk/sealy-memory-support-divan-bed&amp;rct=j&amp;frm=1&amp;q=&amp;esrc=s&amp;sa=U&amp;ved=0ahUKEwj7pLmSitzWAhVBbFAKHfS1B4sQwW4IGDAB&amp;usg=AOvVaw0oWq63aBWw0gJHNlqapCEP" TargetMode="External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hyperlink" Target="https://www.google.co.uk/url?url=https://en.wikipedia.org/wiki/2_Sisters_Food_Group&amp;rct=j&amp;frm=1&amp;q=&amp;esrc=s&amp;sa=U&amp;ved=0ahUKEwjBo9jpiNzWAhUIbFAKHffUCKsQwW4IFjAA&amp;usg=AOvVaw2nXaqvLGeuD63gKonr0J74" TargetMode="External"/><Relationship Id="rId24" Type="http://schemas.openxmlformats.org/officeDocument/2006/relationships/image" Target="../media/image33.png"/><Relationship Id="rId5" Type="http://schemas.openxmlformats.org/officeDocument/2006/relationships/image" Target="../media/image19.png"/><Relationship Id="rId15" Type="http://schemas.openxmlformats.org/officeDocument/2006/relationships/image" Target="../media/image26.jpeg"/><Relationship Id="rId23" Type="http://schemas.openxmlformats.org/officeDocument/2006/relationships/image" Target="../media/image32.png"/><Relationship Id="rId28" Type="http://schemas.openxmlformats.org/officeDocument/2006/relationships/image" Target="../media/image36.jpeg"/><Relationship Id="rId10" Type="http://schemas.openxmlformats.org/officeDocument/2006/relationships/image" Target="../media/image23.jpeg"/><Relationship Id="rId19" Type="http://schemas.openxmlformats.org/officeDocument/2006/relationships/image" Target="../media/image29.jpeg"/><Relationship Id="rId4" Type="http://schemas.openxmlformats.org/officeDocument/2006/relationships/hyperlink" Target="https://www.google.co.uk/url?url=https://commons.wikimedia.org/wiki/File:Logo_Pirelli.svg&amp;rct=j&amp;frm=1&amp;q=&amp;esrc=s&amp;sa=U&amp;ved=0ahUKEwjOl8ioiNzWAhUGJVAKHW6DAs0QwW4IGDAB&amp;usg=AOvVaw2N7F-weHLSsHl040TXX1rt" TargetMode="External"/><Relationship Id="rId9" Type="http://schemas.openxmlformats.org/officeDocument/2006/relationships/image" Target="../media/image22.png"/><Relationship Id="rId14" Type="http://schemas.openxmlformats.org/officeDocument/2006/relationships/image" Target="../media/image25.jpeg"/><Relationship Id="rId22" Type="http://schemas.openxmlformats.org/officeDocument/2006/relationships/hyperlink" Target="http://www.google.co.uk/url?url=http://www.unitedbiscuits.com/news/worlds-best-loved-biscuit-and-confectionery-brands-unite-to-form-new-global-business/&amp;rct=j&amp;frm=1&amp;q=&amp;esrc=s&amp;sa=U&amp;ved=0ahUKEwjLk63xitzWAhXNKVAKHVAuC6kQwW4IGDAB&amp;usg=AOvVaw3qppRfyDPyqkLk1lz0-5OW" TargetMode="External"/><Relationship Id="rId27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09060"/>
          </a:xfrm>
          <a:solidFill>
            <a:srgbClr val="009999"/>
          </a:solidFill>
        </p:spPr>
        <p:txBody>
          <a:bodyPr>
            <a:noAutofit/>
          </a:bodyPr>
          <a:lstStyle/>
          <a:p>
            <a:r>
              <a:rPr lang="en-GB" sz="4000" dirty="0" smtClean="0"/>
              <a:t> </a:t>
            </a:r>
            <a:r>
              <a:rPr lang="en-GB" sz="4000" dirty="0"/>
              <a:t>L</a:t>
            </a:r>
            <a:r>
              <a:rPr lang="en-GB" sz="4000" dirty="0" smtClean="0"/>
              <a:t>abour Market Information </a:t>
            </a:r>
          </a:p>
          <a:p>
            <a:r>
              <a:rPr lang="en-GB" sz="4000" b="1" dirty="0" smtClean="0"/>
              <a:t>Year </a:t>
            </a:r>
            <a:r>
              <a:rPr lang="en-GB" sz="4000" b="1" dirty="0" smtClean="0"/>
              <a:t>9 Parents Evening</a:t>
            </a:r>
            <a:endParaRPr lang="en-GB" sz="4000" b="1" dirty="0" smtClean="0">
              <a:solidFill>
                <a:srgbClr val="009999"/>
              </a:solidFill>
            </a:endParaRPr>
          </a:p>
          <a:p>
            <a:endParaRPr lang="en-GB" sz="4000" b="1" dirty="0" smtClean="0">
              <a:solidFill>
                <a:srgbClr val="009999"/>
              </a:solidFill>
            </a:endParaRPr>
          </a:p>
          <a:p>
            <a:r>
              <a:rPr lang="en-GB" sz="4000" b="1" dirty="0" smtClean="0">
                <a:solidFill>
                  <a:srgbClr val="009999"/>
                </a:solidFill>
              </a:rPr>
              <a:t>Jo Tate – Enterprise Co-ordinator</a:t>
            </a:r>
            <a:endParaRPr lang="en-GB" sz="4000" b="1" dirty="0">
              <a:solidFill>
                <a:srgbClr val="0099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284" y="690568"/>
            <a:ext cx="8409432" cy="1563624"/>
          </a:xfrm>
          <a:prstGeom prst="rect">
            <a:avLst/>
          </a:prstGeom>
          <a:ln>
            <a:solidFill>
              <a:srgbClr val="009999"/>
            </a:solidFill>
          </a:ln>
        </p:spPr>
      </p:pic>
    </p:spTree>
    <p:extLst>
      <p:ext uri="{BB962C8B-B14F-4D97-AF65-F5344CB8AC3E}">
        <p14:creationId xmlns:p14="http://schemas.microsoft.com/office/powerpoint/2010/main" val="65711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CCDE5-D850-42F1-8ADD-8B2EB02F51D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9999"/>
          </a:solidFill>
        </p:spPr>
        <p:txBody>
          <a:bodyPr/>
          <a:lstStyle/>
          <a:p>
            <a:pPr algn="ctr"/>
            <a:r>
              <a:rPr lang="en-GB" dirty="0"/>
              <a:t>Build your skills!!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F7AFD-1C05-48F5-A1DF-D05C9D92F8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5235" y="1874982"/>
            <a:ext cx="10328565" cy="2893663"/>
          </a:xfrm>
          <a:ln>
            <a:solidFill>
              <a:srgbClr val="009999"/>
            </a:solidFill>
          </a:ln>
        </p:spPr>
        <p:txBody>
          <a:bodyPr>
            <a:noAutofit/>
          </a:bodyPr>
          <a:lstStyle/>
          <a:p>
            <a:r>
              <a:rPr lang="en-GB" sz="3200" dirty="0"/>
              <a:t>Research suggests that you may have 10 – 15 different jobs throughout your working lives – and many people move between sectors and jobs roles.</a:t>
            </a:r>
          </a:p>
          <a:p>
            <a:r>
              <a:rPr lang="en-GB" sz="3200" dirty="0"/>
              <a:t>This means developing transferable skills, such as communication skills and team work skills, is really important.</a:t>
            </a:r>
          </a:p>
        </p:txBody>
      </p:sp>
      <p:pic>
        <p:nvPicPr>
          <p:cNvPr id="4" name="Picture 3" descr="Deciphering the skills we need for the new world of wor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35" y="4922981"/>
            <a:ext cx="3981346" cy="1887662"/>
          </a:xfrm>
          <a:prstGeom prst="rect">
            <a:avLst/>
          </a:prstGeom>
          <a:ln>
            <a:solidFill>
              <a:srgbClr val="009999"/>
            </a:solidFill>
          </a:ln>
        </p:spPr>
      </p:pic>
    </p:spTree>
    <p:extLst>
      <p:ext uri="{BB962C8B-B14F-4D97-AF65-F5344CB8AC3E}">
        <p14:creationId xmlns:p14="http://schemas.microsoft.com/office/powerpoint/2010/main" val="1504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290" y="457200"/>
            <a:ext cx="4378735" cy="742335"/>
          </a:xfrm>
          <a:solidFill>
            <a:srgbClr val="009999"/>
          </a:solidFill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Why is this important?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290" y="1779639"/>
            <a:ext cx="3975510" cy="2893961"/>
          </a:xfrm>
          <a:ln>
            <a:solidFill>
              <a:srgbClr val="009999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800" dirty="0"/>
              <a:t>It is important that you are aware of the jobs which are growing or declining as trends </a:t>
            </a:r>
            <a:r>
              <a:rPr lang="en-GB" sz="2800" dirty="0" smtClean="0"/>
              <a:t>change this </a:t>
            </a:r>
            <a:r>
              <a:rPr lang="en-GB" sz="2800" dirty="0"/>
              <a:t>might </a:t>
            </a:r>
            <a:r>
              <a:rPr lang="en-GB" sz="2800" dirty="0" smtClean="0"/>
              <a:t>affect </a:t>
            </a:r>
            <a:r>
              <a:rPr lang="en-GB" sz="2800" dirty="0"/>
              <a:t>the </a:t>
            </a:r>
            <a:r>
              <a:rPr lang="en-GB" sz="2800" dirty="0" smtClean="0"/>
              <a:t>career choices </a:t>
            </a:r>
            <a:r>
              <a:rPr lang="en-GB" sz="2800" dirty="0"/>
              <a:t>you make.</a:t>
            </a:r>
          </a:p>
          <a:p>
            <a:endParaRPr lang="en-GB" dirty="0"/>
          </a:p>
        </p:txBody>
      </p:sp>
      <p:pic>
        <p:nvPicPr>
          <p:cNvPr id="7" name="Picture Placeholder 6"/>
          <p:cNvPicPr>
            <a:picLocks noGrp="1"/>
          </p:cNvPicPr>
          <p:nvPr>
            <p:ph type="pic" idx="1"/>
          </p:nvPr>
        </p:nvPicPr>
        <p:blipFill rotWithShape="1">
          <a:blip r:embed="rId2"/>
          <a:srcRect l="38092" t="22996" r="40831" b="25815"/>
          <a:stretch/>
        </p:blipFill>
        <p:spPr bwMode="auto">
          <a:xfrm>
            <a:off x="5115396" y="457200"/>
            <a:ext cx="5176684" cy="6035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Pensamiento Administrativo: Los comportamientos y conflictos entr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67" y="4955344"/>
            <a:ext cx="2746106" cy="1537820"/>
          </a:xfrm>
          <a:prstGeom prst="rect">
            <a:avLst/>
          </a:prstGeom>
          <a:ln>
            <a:solidFill>
              <a:srgbClr val="009999"/>
            </a:solidFill>
          </a:ln>
        </p:spPr>
      </p:pic>
    </p:spTree>
    <p:extLst>
      <p:ext uri="{BB962C8B-B14F-4D97-AF65-F5344CB8AC3E}">
        <p14:creationId xmlns:p14="http://schemas.microsoft.com/office/powerpoint/2010/main" val="340573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8530" t="21469" r="16243" b="11956"/>
          <a:stretch/>
        </p:blipFill>
        <p:spPr bwMode="auto">
          <a:xfrm>
            <a:off x="196646" y="438559"/>
            <a:ext cx="11474244" cy="6227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8511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9528" t="20288" r="15466" b="7228"/>
          <a:stretch/>
        </p:blipFill>
        <p:spPr bwMode="auto">
          <a:xfrm>
            <a:off x="176982" y="329381"/>
            <a:ext cx="11847870" cy="6307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4978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2671" y="619432"/>
            <a:ext cx="3539910" cy="2062103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A8A8"/>
                </a:solidFill>
              </a:rPr>
              <a:t>How do your GCSE Options relate to your career choices?</a:t>
            </a:r>
            <a:endParaRPr lang="en-GB" sz="3200" b="1" dirty="0">
              <a:solidFill>
                <a:srgbClr val="00A8A8"/>
              </a:solidFill>
            </a:endParaRPr>
          </a:p>
        </p:txBody>
      </p:sp>
      <p:pic>
        <p:nvPicPr>
          <p:cNvPr id="4" name="Picture 3" descr="Happy labor day poster | Free stock vector - 84578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697" y="307257"/>
            <a:ext cx="3183194" cy="3183194"/>
          </a:xfrm>
          <a:prstGeom prst="rect">
            <a:avLst/>
          </a:prstGeom>
          <a:ln>
            <a:solidFill>
              <a:srgbClr val="009999"/>
            </a:solidFill>
          </a:ln>
        </p:spPr>
      </p:pic>
      <p:pic>
        <p:nvPicPr>
          <p:cNvPr id="5" name="Picture 4" descr="Spotlight on careers: Research Manager | Psychology@LS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623" y="3635486"/>
            <a:ext cx="4514084" cy="2539172"/>
          </a:xfrm>
          <a:prstGeom prst="rect">
            <a:avLst/>
          </a:prstGeom>
          <a:ln>
            <a:solidFill>
              <a:srgbClr val="009999"/>
            </a:solidFill>
          </a:ln>
        </p:spPr>
      </p:pic>
      <p:pic>
        <p:nvPicPr>
          <p:cNvPr id="6" name="Picture 5" descr="Free download | Question mark graphics | Pikrep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92" y="619432"/>
            <a:ext cx="3219450" cy="2636321"/>
          </a:xfrm>
          <a:prstGeom prst="rect">
            <a:avLst/>
          </a:prstGeom>
          <a:ln>
            <a:solidFill>
              <a:srgbClr val="009999"/>
            </a:solidFill>
          </a:ln>
        </p:spPr>
      </p:pic>
    </p:spTree>
    <p:extLst>
      <p:ext uri="{BB962C8B-B14F-4D97-AF65-F5344CB8AC3E}">
        <p14:creationId xmlns:p14="http://schemas.microsoft.com/office/powerpoint/2010/main" val="36448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8502" y="1915446"/>
            <a:ext cx="5637961" cy="2492990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endParaRPr lang="en-GB" sz="2400" b="1" u="sng" dirty="0" smtClean="0">
              <a:solidFill>
                <a:srgbClr val="00A8A8"/>
              </a:solidFill>
            </a:endParaRPr>
          </a:p>
          <a:p>
            <a:pPr algn="ctr"/>
            <a:r>
              <a:rPr lang="en-GB" sz="2400" b="1" u="sng" dirty="0" smtClean="0"/>
              <a:t>Thank </a:t>
            </a:r>
            <a:r>
              <a:rPr lang="en-GB" sz="2400" b="1" u="sng" dirty="0"/>
              <a:t>you so much for your time </a:t>
            </a:r>
          </a:p>
          <a:p>
            <a:endParaRPr lang="en-GB" dirty="0"/>
          </a:p>
          <a:p>
            <a:pPr algn="ctr"/>
            <a:r>
              <a:rPr lang="en-GB" b="1" dirty="0"/>
              <a:t>If you want to get in touch please contact me on </a:t>
            </a:r>
            <a:r>
              <a:rPr lang="en-GB" dirty="0">
                <a:hlinkClick r:id="rId3"/>
              </a:rPr>
              <a:t>jo.tate@thecumbrialep.co.uk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 descr="Great Basin College: Career and Advising Center - Career Pathway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6" y="17820"/>
            <a:ext cx="2733368" cy="1451282"/>
          </a:xfrm>
          <a:prstGeom prst="rect">
            <a:avLst/>
          </a:prstGeom>
        </p:spPr>
      </p:pic>
      <p:pic>
        <p:nvPicPr>
          <p:cNvPr id="4" name="Picture 3" descr="Spotlight on careers: Research Manager | Psychology@LS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797" y="4306529"/>
            <a:ext cx="3622626" cy="2320413"/>
          </a:xfrm>
          <a:prstGeom prst="rect">
            <a:avLst/>
          </a:prstGeom>
        </p:spPr>
      </p:pic>
      <p:pic>
        <p:nvPicPr>
          <p:cNvPr id="5" name="Picture 4" descr="Illustration vector of various careers and professions | Free vector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22" y="3409213"/>
            <a:ext cx="3447657" cy="3217729"/>
          </a:xfrm>
          <a:prstGeom prst="rect">
            <a:avLst/>
          </a:prstGeom>
        </p:spPr>
      </p:pic>
      <p:pic>
        <p:nvPicPr>
          <p:cNvPr id="6" name="Picture 5" descr="Careers in Retail | Retail Managemen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53" y="4145192"/>
            <a:ext cx="4188542" cy="2643085"/>
          </a:xfrm>
          <a:prstGeom prst="rect">
            <a:avLst/>
          </a:prstGeom>
        </p:spPr>
      </p:pic>
      <p:pic>
        <p:nvPicPr>
          <p:cNvPr id="7" name="Picture 6" descr="Career Management - Tablet imag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525" y="1956461"/>
            <a:ext cx="3324532" cy="2216355"/>
          </a:xfrm>
          <a:prstGeom prst="rect">
            <a:avLst/>
          </a:prstGeom>
        </p:spPr>
      </p:pic>
      <p:pic>
        <p:nvPicPr>
          <p:cNvPr id="8" name="Picture 7" descr="Explainer: when should children start to think about their careers?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686" y="17820"/>
            <a:ext cx="3533371" cy="1740628"/>
          </a:xfrm>
          <a:prstGeom prst="rect">
            <a:avLst/>
          </a:prstGeom>
        </p:spPr>
      </p:pic>
      <p:pic>
        <p:nvPicPr>
          <p:cNvPr id="9" name="Picture 8" descr="How to Launch Your Career Successfully? 5 Best Tips for Students ...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049" y="17820"/>
            <a:ext cx="5348748" cy="1677345"/>
          </a:xfrm>
          <a:prstGeom prst="rect">
            <a:avLst/>
          </a:prstGeom>
        </p:spPr>
      </p:pic>
      <p:pic>
        <p:nvPicPr>
          <p:cNvPr id="11" name="Picture 10" descr="Getting more women into technology careers. Now. | Pursuit by The ...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65" y="1971117"/>
            <a:ext cx="3016775" cy="158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>
                <a:solidFill>
                  <a:srgbClr val="009999"/>
                </a:solidFill>
              </a:rPr>
              <a:t>Aims of the presentation</a:t>
            </a:r>
            <a:endParaRPr lang="en-GB" b="1" u="sng" dirty="0">
              <a:solidFill>
                <a:srgbClr val="0099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1587"/>
            <a:ext cx="10515600" cy="3893574"/>
          </a:xfrm>
          <a:solidFill>
            <a:srgbClr val="009999"/>
          </a:solidFill>
        </p:spPr>
        <p:txBody>
          <a:bodyPr/>
          <a:lstStyle/>
          <a:p>
            <a:r>
              <a:rPr lang="en-GB" sz="4000" dirty="0" smtClean="0"/>
              <a:t>To develop your understanding of the labour market in Cumbria</a:t>
            </a:r>
          </a:p>
          <a:p>
            <a:r>
              <a:rPr lang="en-GB" sz="4000" dirty="0" smtClean="0"/>
              <a:t>To highlight how the world of work has changed </a:t>
            </a:r>
          </a:p>
          <a:p>
            <a:r>
              <a:rPr lang="en-GB" sz="4000" dirty="0" smtClean="0"/>
              <a:t>To identify the growth areas in Cumbria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74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9999"/>
          </a:solidFill>
        </p:spPr>
        <p:txBody>
          <a:bodyPr>
            <a:normAutofit/>
          </a:bodyPr>
          <a:lstStyle/>
          <a:p>
            <a:pPr algn="ctr"/>
            <a:r>
              <a:rPr lang="en-GB" sz="3600" b="1" dirty="0" smtClean="0"/>
              <a:t>What is the “labour market”?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9999"/>
            </a:solidFill>
          </a:ln>
        </p:spPr>
        <p:txBody>
          <a:bodyPr>
            <a:normAutofit/>
          </a:bodyPr>
          <a:lstStyle/>
          <a:p>
            <a:r>
              <a:rPr lang="en-GB" dirty="0" smtClean="0"/>
              <a:t>Labour </a:t>
            </a:r>
            <a:r>
              <a:rPr lang="en-GB" dirty="0"/>
              <a:t>market information can tell you:</a:t>
            </a:r>
          </a:p>
          <a:p>
            <a:pPr lvl="0" fontAlgn="base"/>
            <a:r>
              <a:rPr lang="en-GB" dirty="0" smtClean="0"/>
              <a:t>The </a:t>
            </a:r>
            <a:r>
              <a:rPr lang="en-GB" dirty="0"/>
              <a:t>number of people in certain types of jobs.</a:t>
            </a:r>
          </a:p>
          <a:p>
            <a:pPr lvl="0" fontAlgn="base"/>
            <a:r>
              <a:rPr lang="en-GB" dirty="0"/>
              <a:t>Which industries are recruiting and where they are located.</a:t>
            </a:r>
          </a:p>
          <a:p>
            <a:pPr lvl="0" fontAlgn="base"/>
            <a:r>
              <a:rPr lang="en-GB" dirty="0" smtClean="0"/>
              <a:t>What jobs and skills employers are looking for-this changes depending on the market .</a:t>
            </a:r>
          </a:p>
          <a:p>
            <a:pPr lvl="0" fontAlgn="base"/>
            <a:r>
              <a:rPr lang="en-GB" dirty="0" smtClean="0"/>
              <a:t>Growing </a:t>
            </a:r>
            <a:r>
              <a:rPr lang="en-GB" dirty="0"/>
              <a:t>or declining job areas and general employment trends</a:t>
            </a:r>
            <a:r>
              <a:rPr lang="en-GB" dirty="0" smtClean="0"/>
              <a:t>.</a:t>
            </a:r>
          </a:p>
          <a:p>
            <a:pPr lvl="0" fontAlgn="base"/>
            <a:endParaRPr lang="en-GB" dirty="0"/>
          </a:p>
          <a:p>
            <a:pPr marL="0" indent="0" fontAlgn="base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6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009999"/>
                </a:solidFill>
              </a:rPr>
              <a:t>What about Cumbria?</a:t>
            </a:r>
            <a:endParaRPr lang="en-GB" b="1" u="sng" dirty="0">
              <a:solidFill>
                <a:srgbClr val="0099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Cumbria UK landscape with lake and mountains image - Free stock photo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34736" cy="2576052"/>
          </a:xfrm>
          <a:prstGeom prst="rect">
            <a:avLst/>
          </a:prstGeom>
        </p:spPr>
      </p:pic>
      <p:pic>
        <p:nvPicPr>
          <p:cNvPr id="5" name="Picture 4" descr="Free Stock photo of View from the scenic A591 at Legburthwait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90" y="104879"/>
            <a:ext cx="4630994" cy="2300748"/>
          </a:xfrm>
          <a:prstGeom prst="rect">
            <a:avLst/>
          </a:prstGeom>
        </p:spPr>
      </p:pic>
      <p:pic>
        <p:nvPicPr>
          <p:cNvPr id="6" name="Picture 5" descr="River Derwent looking towards the Borrowdale Fells. Cumbria. | Flickr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439" y="0"/>
            <a:ext cx="3696929" cy="2466545"/>
          </a:xfrm>
          <a:prstGeom prst="rect">
            <a:avLst/>
          </a:prstGeom>
        </p:spPr>
      </p:pic>
      <p:pic>
        <p:nvPicPr>
          <p:cNvPr id="7" name="Picture 6" descr="Cumbria -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37" y="3602038"/>
            <a:ext cx="4078765" cy="2447259"/>
          </a:xfrm>
          <a:prstGeom prst="rect">
            <a:avLst/>
          </a:prstGeom>
        </p:spPr>
      </p:pic>
      <p:pic>
        <p:nvPicPr>
          <p:cNvPr id="8" name="Picture 7" descr="Life in Northern Towns : Carlisle, Cumbr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9" y="3698415"/>
            <a:ext cx="2678471" cy="2678471"/>
          </a:xfrm>
          <a:prstGeom prst="rect">
            <a:avLst/>
          </a:prstGeom>
        </p:spPr>
      </p:pic>
      <p:pic>
        <p:nvPicPr>
          <p:cNvPr id="9" name="Picture 8" descr="Life in Northern Towns : Maryport, Cumbri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645" y="3509963"/>
            <a:ext cx="2917723" cy="291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4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910740" y="850737"/>
            <a:ext cx="1920240" cy="2542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Health Care </a:t>
            </a:r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695102" y="337328"/>
            <a:ext cx="1080179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sng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top 10 Growth</a:t>
            </a:r>
            <a:r>
              <a:rPr kumimoji="0" lang="en-GB" altLang="en-US" sz="2000" b="1" i="0" u="sng" strike="noStrike" cap="none" normalizeH="0" dirty="0" smtClean="0">
                <a:ln>
                  <a:noFill/>
                </a:ln>
                <a:solidFill>
                  <a:srgbClr val="0099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Areas/Sectors in Cumbria</a:t>
            </a:r>
            <a:endParaRPr kumimoji="0" lang="en-GB" altLang="en-US" sz="2000" b="1" i="0" u="sng" strike="noStrike" cap="none" normalizeH="0" baseline="0" dirty="0" smtClean="0">
              <a:ln>
                <a:noFill/>
              </a:ln>
              <a:solidFill>
                <a:srgbClr val="009999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40"/>
          <p:cNvSpPr>
            <a:spLocks noChangeArrowheads="1"/>
          </p:cNvSpPr>
          <p:nvPr/>
        </p:nvSpPr>
        <p:spPr bwMode="auto">
          <a:xfrm>
            <a:off x="0" y="533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045199" y="860258"/>
            <a:ext cx="1607488" cy="13385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Social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Care 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074395" y="841216"/>
            <a:ext cx="1920240" cy="2542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Advanced </a:t>
            </a: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anufacturing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7225346" y="860259"/>
            <a:ext cx="1920240" cy="25230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Nuclear &amp; Clean </a:t>
            </a: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nergy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9483835" y="829787"/>
            <a:ext cx="1920240" cy="25534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Construction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823924" y="4285454"/>
            <a:ext cx="1920240" cy="22474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Tourism &amp; The Visitor Economy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045198" y="4285453"/>
            <a:ext cx="1920240" cy="23243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Transport &amp; Logistics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2111889" y="7102474"/>
            <a:ext cx="2351471" cy="15510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Professional Services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7400159" y="4285453"/>
            <a:ext cx="1920240" cy="22474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Creative &amp; Cultural</a:t>
            </a: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9483835" y="4285453"/>
            <a:ext cx="1920240" cy="22474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Rural 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4" name="Picture 2" descr="Health Care Care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" y="1331772"/>
            <a:ext cx="1886100" cy="205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social  c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691" y="1425908"/>
            <a:ext cx="1607489" cy="195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Image result for manufactur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888" y="1529557"/>
            <a:ext cx="1909352" cy="1853723"/>
          </a:xfrm>
          <a:prstGeom prst="rect">
            <a:avLst/>
          </a:prstGeom>
        </p:spPr>
      </p:pic>
      <p:pic>
        <p:nvPicPr>
          <p:cNvPr id="13326" name="Picture 14" descr="Image result for wind turb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380" y="1529557"/>
            <a:ext cx="1987206" cy="185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3835" y="1482317"/>
            <a:ext cx="1948627" cy="1948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924" y="5212080"/>
            <a:ext cx="1920240" cy="1320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1692" y="4927600"/>
            <a:ext cx="1903746" cy="1682195"/>
          </a:xfrm>
          <a:prstGeom prst="rect">
            <a:avLst/>
          </a:prstGeom>
        </p:spPr>
      </p:pic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5244400" y="4285452"/>
            <a:ext cx="1920240" cy="22474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Professional Services</a:t>
            </a:r>
            <a:endParaRPr kumimoji="0" lang="en-US" altLang="en-US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6472" y="4927600"/>
            <a:ext cx="1891908" cy="16821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0159" y="4927600"/>
            <a:ext cx="1920240" cy="16821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3835" y="4927599"/>
            <a:ext cx="1948627" cy="168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198CA-9948-4028-86CD-449DF61A6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Employment opportunities in Cumbria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83581-6250-459D-8C8D-F7BC0E6296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148" y="1725669"/>
            <a:ext cx="11279187" cy="426147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There are over 23,000 small, medium and large businesses in Cumbria.</a:t>
            </a:r>
          </a:p>
          <a:p>
            <a:pPr marL="0" indent="0" algn="ctr">
              <a:buNone/>
            </a:pPr>
            <a:r>
              <a:rPr lang="en-GB" dirty="0"/>
              <a:t>Below are just a few – how many of these have you heard of?</a:t>
            </a:r>
          </a:p>
        </p:txBody>
      </p:sp>
      <p:pic>
        <p:nvPicPr>
          <p:cNvPr id="6" name="Picture 2" descr="Image result for nestle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98" y="2654235"/>
            <a:ext cx="1862812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pirelli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98" y="3616260"/>
            <a:ext cx="1735038" cy="68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98" y="4469143"/>
            <a:ext cx="1017922" cy="1017922"/>
          </a:xfrm>
          <a:prstGeom prst="rect">
            <a:avLst/>
          </a:prstGeom>
        </p:spPr>
      </p:pic>
      <p:pic>
        <p:nvPicPr>
          <p:cNvPr id="9" name="Picture 10" descr="Image result for bae systems logo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48" y="5539466"/>
            <a:ext cx="1985812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/>
          <a:srcRect l="8518" t="37127" r="2249" b="31808"/>
          <a:stretch/>
        </p:blipFill>
        <p:spPr>
          <a:xfrm>
            <a:off x="2621060" y="2848620"/>
            <a:ext cx="2085816" cy="573254"/>
          </a:xfrm>
          <a:prstGeom prst="rect">
            <a:avLst/>
          </a:prstGeom>
        </p:spPr>
      </p:pic>
      <p:pic>
        <p:nvPicPr>
          <p:cNvPr id="11" name="Picture 2" descr="Image result for story construction cumbri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572" y="3555426"/>
            <a:ext cx="1149081" cy="114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Image result for 2 sisters logo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898" y="5198032"/>
            <a:ext cx="1859965" cy="92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Image result for nhs logo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091" y="5311359"/>
            <a:ext cx="13906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WS Marketplace: Homepag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289" y="3591437"/>
            <a:ext cx="1481708" cy="5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Image result for sealy beds logo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603" y="2861031"/>
            <a:ext cx="14192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tse4.mm.bing.net/th?id=OIP.qneCbvPNDDpgpEVp2UFa1AHaER&amp;pid=Api&amp;P=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589" y="4222198"/>
            <a:ext cx="1677653" cy="96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tse2.explicit.bing.net/th?id=OIP._7LqBwEcqkeGo6a0TvvEJgHaDp&amp;pid=Api&amp;P=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97" y="4269418"/>
            <a:ext cx="1614231" cy="79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https://tse2.mm.bing.net/th?id=OIP.tM5Wy28FvQxknmc5-pCpUAAAAA&amp;pid=Api&amp;P=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215" y="5251541"/>
            <a:ext cx="1338928" cy="77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10" y="2848620"/>
            <a:ext cx="1499613" cy="925848"/>
          </a:xfrm>
          <a:prstGeom prst="rect">
            <a:avLst/>
          </a:prstGeom>
        </p:spPr>
      </p:pic>
      <p:pic>
        <p:nvPicPr>
          <p:cNvPr id="20" name="Picture 28" descr="Image result for pladis logo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936" y="3762210"/>
            <a:ext cx="1428750" cy="139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36" y="5022574"/>
            <a:ext cx="1416853" cy="12735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476564" y="2712369"/>
            <a:ext cx="2190460" cy="1109832"/>
          </a:xfrm>
          <a:prstGeom prst="rect">
            <a:avLst/>
          </a:prstGeom>
        </p:spPr>
      </p:pic>
      <p:pic>
        <p:nvPicPr>
          <p:cNvPr id="23" name="Picture 24" descr="Image result for innovia logo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071" y="3929405"/>
            <a:ext cx="2088914" cy="113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tse3.mm.bing.net/th?id=OIP.-XHyRXxRC5A6XmN0gYDz_AHaDe&amp;pid=Api&amp;P=0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582" y="5100361"/>
            <a:ext cx="1651331" cy="77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16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9999"/>
          </a:solidFill>
        </p:spPr>
        <p:txBody>
          <a:bodyPr/>
          <a:lstStyle/>
          <a:p>
            <a:r>
              <a:rPr lang="en-GB" dirty="0" smtClean="0"/>
              <a:t>Barrow Specific information </a:t>
            </a:r>
            <a:r>
              <a:rPr lang="en-GB" sz="2400" dirty="0" smtClean="0"/>
              <a:t>(data from (ONS) October 2022)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9999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In Barrow there are  </a:t>
            </a:r>
            <a:r>
              <a:rPr lang="en-GB" dirty="0"/>
              <a:t>2,839 active </a:t>
            </a:r>
            <a:r>
              <a:rPr lang="en-GB" dirty="0" smtClean="0"/>
              <a:t>businesses </a:t>
            </a:r>
            <a:r>
              <a:rPr lang="en-GB" dirty="0"/>
              <a:t>(with a primary trading address in location</a:t>
            </a:r>
            <a:r>
              <a:rPr lang="en-GB" dirty="0" smtClean="0"/>
              <a:t>)</a:t>
            </a:r>
          </a:p>
          <a:p>
            <a:r>
              <a:rPr lang="en-GB" dirty="0" smtClean="0"/>
              <a:t>Many of these are Small or medium sized businesses and some will be micro businesses .</a:t>
            </a:r>
          </a:p>
          <a:p>
            <a:r>
              <a:rPr lang="en-GB" dirty="0" smtClean="0"/>
              <a:t>Strong emphasis on Engineering and Advanced </a:t>
            </a:r>
            <a:r>
              <a:rPr lang="en-GB" dirty="0"/>
              <a:t>M</a:t>
            </a:r>
            <a:r>
              <a:rPr lang="en-GB" dirty="0" smtClean="0"/>
              <a:t>anufacturing but there are lots of opportunities across the other sectors as well.</a:t>
            </a:r>
          </a:p>
          <a:p>
            <a:r>
              <a:rPr lang="en-GB" dirty="0" smtClean="0"/>
              <a:t>Inspira and the National </a:t>
            </a:r>
            <a:r>
              <a:rPr lang="en-GB" dirty="0"/>
              <a:t>C</a:t>
            </a:r>
            <a:r>
              <a:rPr lang="en-GB" dirty="0" smtClean="0"/>
              <a:t>areers </a:t>
            </a:r>
            <a:r>
              <a:rPr lang="en-GB" dirty="0"/>
              <a:t>S</a:t>
            </a:r>
            <a:r>
              <a:rPr lang="en-GB" dirty="0" smtClean="0"/>
              <a:t>ervice have up to date information about job opportunities.</a:t>
            </a:r>
          </a:p>
          <a:p>
            <a:r>
              <a:rPr lang="en-GB" dirty="0" smtClean="0"/>
              <a:t>We will be launching a new resource (U-Explore Cumbria) very soon to showcase LMI across Cumbria that will be accessible to parents and students .</a:t>
            </a:r>
          </a:p>
        </p:txBody>
      </p:sp>
    </p:spTree>
    <p:extLst>
      <p:ext uri="{BB962C8B-B14F-4D97-AF65-F5344CB8AC3E}">
        <p14:creationId xmlns:p14="http://schemas.microsoft.com/office/powerpoint/2010/main" val="7672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14969" r="4387" b="6047"/>
          <a:stretch/>
        </p:blipFill>
        <p:spPr bwMode="auto">
          <a:xfrm>
            <a:off x="560439" y="363792"/>
            <a:ext cx="11110451" cy="57813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786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3DE33A-9595-4CCF-9681-B818EEF14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477"/>
            <a:ext cx="10515600" cy="1153775"/>
          </a:xfrm>
          <a:solidFill>
            <a:srgbClr val="009999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Learning from Career and Labour Market Information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B62A63-4D06-42B4-874E-FBA46D01C6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05" t="13860" r="37336" b="21754"/>
          <a:stretch/>
        </p:blipFill>
        <p:spPr>
          <a:xfrm rot="20459781">
            <a:off x="4689831" y="1742584"/>
            <a:ext cx="3115280" cy="45825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DA40DC-2D16-48F2-A9DB-96D330BFE2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401" t="13684" r="37040" b="21929"/>
          <a:stretch/>
        </p:blipFill>
        <p:spPr>
          <a:xfrm rot="580001">
            <a:off x="855207" y="1785813"/>
            <a:ext cx="3116179" cy="44155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D92650-10B0-4E54-B7F7-065EF90467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599" t="14210" r="36842" b="21404"/>
          <a:stretch/>
        </p:blipFill>
        <p:spPr>
          <a:xfrm rot="978814">
            <a:off x="8299669" y="1826055"/>
            <a:ext cx="3116179" cy="441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9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492</Words>
  <Application>Microsoft Office PowerPoint</Application>
  <PresentationFormat>Widescreen</PresentationFormat>
  <Paragraphs>61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Aims of the presentation</vt:lpstr>
      <vt:lpstr>What is the “labour market”? </vt:lpstr>
      <vt:lpstr>What about Cumbria?</vt:lpstr>
      <vt:lpstr>PowerPoint Presentation</vt:lpstr>
      <vt:lpstr>Employment opportunities in Cumbria</vt:lpstr>
      <vt:lpstr>Barrow Specific information (data from (ONS) October 2022)</vt:lpstr>
      <vt:lpstr>PowerPoint Presentation</vt:lpstr>
      <vt:lpstr>Learning from Career and Labour Market Information</vt:lpstr>
      <vt:lpstr>Build your skills!! </vt:lpstr>
      <vt:lpstr>Why is this important?</vt:lpstr>
      <vt:lpstr>PowerPoint Presentation</vt:lpstr>
      <vt:lpstr>PowerPoint Presentation</vt:lpstr>
      <vt:lpstr>PowerPoint Presentation</vt:lpstr>
      <vt:lpstr>PowerPoint Presentation</vt:lpstr>
    </vt:vector>
  </TitlesOfParts>
  <Company>Cumbria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Tate, Jo</dc:creator>
  <cp:lastModifiedBy>Tate, Jo</cp:lastModifiedBy>
  <cp:revision>36</cp:revision>
  <cp:lastPrinted>2023-04-17T15:15:05Z</cp:lastPrinted>
  <dcterms:created xsi:type="dcterms:W3CDTF">2022-06-08T12:14:19Z</dcterms:created>
  <dcterms:modified xsi:type="dcterms:W3CDTF">2023-09-01T08:49:48Z</dcterms:modified>
</cp:coreProperties>
</file>