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61" r:id="rId5"/>
    <p:sldId id="257" r:id="rId6"/>
    <p:sldId id="262" r:id="rId7"/>
    <p:sldId id="263" r:id="rId8"/>
    <p:sldId id="268" r:id="rId9"/>
    <p:sldId id="264" r:id="rId10"/>
    <p:sldId id="266" r:id="rId11"/>
    <p:sldId id="265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93D"/>
    <a:srgbClr val="4329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493B68-620D-4A79-80AE-EC80A442D4DE}" v="20" dt="2026-01-07T09:40:01.4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03"/>
    <p:restoredTop sz="94661"/>
  </p:normalViewPr>
  <p:slideViewPr>
    <p:cSldViewPr snapToGrid="0">
      <p:cViewPr varScale="1">
        <p:scale>
          <a:sx n="78" d="100"/>
          <a:sy n="78" d="100"/>
        </p:scale>
        <p:origin x="62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dy Morland" userId="a11db512-159d-4d76-b584-a2aac44b47c0" providerId="ADAL" clId="{D1E86093-0E97-4EEF-AC53-A8CBFE5AF3AD}"/>
    <pc:docChg chg="custSel addSld delSld modSld">
      <pc:chgData name="Mandy Morland" userId="a11db512-159d-4d76-b584-a2aac44b47c0" providerId="ADAL" clId="{D1E86093-0E97-4EEF-AC53-A8CBFE5AF3AD}" dt="2026-01-07T09:40:01.482" v="125"/>
      <pc:docMkLst>
        <pc:docMk/>
      </pc:docMkLst>
      <pc:sldChg chg="addSp modSp mod">
        <pc:chgData name="Mandy Morland" userId="a11db512-159d-4d76-b584-a2aac44b47c0" providerId="ADAL" clId="{D1E86093-0E97-4EEF-AC53-A8CBFE5AF3AD}" dt="2026-01-05T14:56:20.009" v="15" actId="20577"/>
        <pc:sldMkLst>
          <pc:docMk/>
          <pc:sldMk cId="3223288709" sldId="257"/>
        </pc:sldMkLst>
        <pc:spChg chg="mod">
          <ac:chgData name="Mandy Morland" userId="a11db512-159d-4d76-b584-a2aac44b47c0" providerId="ADAL" clId="{D1E86093-0E97-4EEF-AC53-A8CBFE5AF3AD}" dt="2026-01-05T14:56:20.009" v="15" actId="20577"/>
          <ac:spMkLst>
            <pc:docMk/>
            <pc:sldMk cId="3223288709" sldId="257"/>
            <ac:spMk id="2" creationId="{12541160-68B0-C37B-9389-83F4AFF6BC41}"/>
          </ac:spMkLst>
        </pc:spChg>
        <pc:spChg chg="mod">
          <ac:chgData name="Mandy Morland" userId="a11db512-159d-4d76-b584-a2aac44b47c0" providerId="ADAL" clId="{D1E86093-0E97-4EEF-AC53-A8CBFE5AF3AD}" dt="2026-01-05T14:55:21.612" v="8" actId="255"/>
          <ac:spMkLst>
            <pc:docMk/>
            <pc:sldMk cId="3223288709" sldId="257"/>
            <ac:spMk id="3" creationId="{0A5E8960-2CCA-D286-D361-D5E9EF416400}"/>
          </ac:spMkLst>
        </pc:spChg>
        <pc:picChg chg="add mod">
          <ac:chgData name="Mandy Morland" userId="a11db512-159d-4d76-b584-a2aac44b47c0" providerId="ADAL" clId="{D1E86093-0E97-4EEF-AC53-A8CBFE5AF3AD}" dt="2026-01-05T14:56:05.722" v="13" actId="1076"/>
          <ac:picMkLst>
            <pc:docMk/>
            <pc:sldMk cId="3223288709" sldId="257"/>
            <ac:picMk id="5" creationId="{484FCF87-AB42-4B57-8DE4-5016BB97BED7}"/>
          </ac:picMkLst>
        </pc:picChg>
      </pc:sldChg>
      <pc:sldChg chg="addSp modSp">
        <pc:chgData name="Mandy Morland" userId="a11db512-159d-4d76-b584-a2aac44b47c0" providerId="ADAL" clId="{D1E86093-0E97-4EEF-AC53-A8CBFE5AF3AD}" dt="2026-01-07T09:40:01.482" v="125"/>
        <pc:sldMkLst>
          <pc:docMk/>
          <pc:sldMk cId="2435446467" sldId="261"/>
        </pc:sldMkLst>
        <pc:picChg chg="add mod">
          <ac:chgData name="Mandy Morland" userId="a11db512-159d-4d76-b584-a2aac44b47c0" providerId="ADAL" clId="{D1E86093-0E97-4EEF-AC53-A8CBFE5AF3AD}" dt="2026-01-07T09:40:01.482" v="125"/>
          <ac:picMkLst>
            <pc:docMk/>
            <pc:sldMk cId="2435446467" sldId="261"/>
            <ac:picMk id="3" creationId="{28EB64F1-8F37-31D2-B1DA-636437E0CF92}"/>
          </ac:picMkLst>
        </pc:picChg>
      </pc:sldChg>
      <pc:sldChg chg="addSp delSp modSp new mod">
        <pc:chgData name="Mandy Morland" userId="a11db512-159d-4d76-b584-a2aac44b47c0" providerId="ADAL" clId="{D1E86093-0E97-4EEF-AC53-A8CBFE5AF3AD}" dt="2026-01-05T14:58:44.623" v="31" actId="255"/>
        <pc:sldMkLst>
          <pc:docMk/>
          <pc:sldMk cId="2849195718" sldId="262"/>
        </pc:sldMkLst>
        <pc:spChg chg="mod">
          <ac:chgData name="Mandy Morland" userId="a11db512-159d-4d76-b584-a2aac44b47c0" providerId="ADAL" clId="{D1E86093-0E97-4EEF-AC53-A8CBFE5AF3AD}" dt="2026-01-05T14:58:44.623" v="31" actId="255"/>
          <ac:spMkLst>
            <pc:docMk/>
            <pc:sldMk cId="2849195718" sldId="262"/>
            <ac:spMk id="2" creationId="{D53F1E2D-EF0D-973B-1BF3-98CB347E9B83}"/>
          </ac:spMkLst>
        </pc:spChg>
        <pc:spChg chg="mod">
          <ac:chgData name="Mandy Morland" userId="a11db512-159d-4d76-b584-a2aac44b47c0" providerId="ADAL" clId="{D1E86093-0E97-4EEF-AC53-A8CBFE5AF3AD}" dt="2026-01-05T14:58:28.424" v="28" actId="122"/>
          <ac:spMkLst>
            <pc:docMk/>
            <pc:sldMk cId="2849195718" sldId="262"/>
            <ac:spMk id="3" creationId="{2135833E-9E5E-BCAD-4CA1-F5FE566CD3EF}"/>
          </ac:spMkLst>
        </pc:spChg>
        <pc:picChg chg="add mod">
          <ac:chgData name="Mandy Morland" userId="a11db512-159d-4d76-b584-a2aac44b47c0" providerId="ADAL" clId="{D1E86093-0E97-4EEF-AC53-A8CBFE5AF3AD}" dt="2026-01-05T14:58:33.651" v="30" actId="1076"/>
          <ac:picMkLst>
            <pc:docMk/>
            <pc:sldMk cId="2849195718" sldId="262"/>
            <ac:picMk id="5" creationId="{97D772BD-1458-30B8-A9C9-EA876B1704A7}"/>
          </ac:picMkLst>
        </pc:picChg>
      </pc:sldChg>
      <pc:sldChg chg="delSp modSp add mod">
        <pc:chgData name="Mandy Morland" userId="a11db512-159d-4d76-b584-a2aac44b47c0" providerId="ADAL" clId="{D1E86093-0E97-4EEF-AC53-A8CBFE5AF3AD}" dt="2026-01-05T14:59:16.459" v="35" actId="255"/>
        <pc:sldMkLst>
          <pc:docMk/>
          <pc:sldMk cId="673434920" sldId="263"/>
        </pc:sldMkLst>
        <pc:spChg chg="mod">
          <ac:chgData name="Mandy Morland" userId="a11db512-159d-4d76-b584-a2aac44b47c0" providerId="ADAL" clId="{D1E86093-0E97-4EEF-AC53-A8CBFE5AF3AD}" dt="2026-01-05T14:59:16.459" v="35" actId="255"/>
          <ac:spMkLst>
            <pc:docMk/>
            <pc:sldMk cId="673434920" sldId="263"/>
            <ac:spMk id="2" creationId="{00000000-0000-0000-0000-000000000000}"/>
          </ac:spMkLst>
        </pc:spChg>
      </pc:sldChg>
      <pc:sldChg chg="modSp add mod">
        <pc:chgData name="Mandy Morland" userId="a11db512-159d-4d76-b584-a2aac44b47c0" providerId="ADAL" clId="{D1E86093-0E97-4EEF-AC53-A8CBFE5AF3AD}" dt="2026-01-06T10:51:04.159" v="124" actId="20577"/>
        <pc:sldMkLst>
          <pc:docMk/>
          <pc:sldMk cId="2059597621" sldId="264"/>
        </pc:sldMkLst>
        <pc:spChg chg="mod">
          <ac:chgData name="Mandy Morland" userId="a11db512-159d-4d76-b584-a2aac44b47c0" providerId="ADAL" clId="{D1E86093-0E97-4EEF-AC53-A8CBFE5AF3AD}" dt="2026-01-06T10:51:04.159" v="124" actId="20577"/>
          <ac:spMkLst>
            <pc:docMk/>
            <pc:sldMk cId="2059597621" sldId="264"/>
            <ac:spMk id="2" creationId="{00000000-0000-0000-0000-000000000000}"/>
          </ac:spMkLst>
        </pc:spChg>
      </pc:sldChg>
      <pc:sldChg chg="addSp delSp modSp add mod">
        <pc:chgData name="Mandy Morland" userId="a11db512-159d-4d76-b584-a2aac44b47c0" providerId="ADAL" clId="{D1E86093-0E97-4EEF-AC53-A8CBFE5AF3AD}" dt="2026-01-05T15:04:08.975" v="69"/>
        <pc:sldMkLst>
          <pc:docMk/>
          <pc:sldMk cId="846821084" sldId="265"/>
        </pc:sldMkLst>
        <pc:picChg chg="add mod">
          <ac:chgData name="Mandy Morland" userId="a11db512-159d-4d76-b584-a2aac44b47c0" providerId="ADAL" clId="{D1E86093-0E97-4EEF-AC53-A8CBFE5AF3AD}" dt="2026-01-05T15:04:08.975" v="69"/>
          <ac:picMkLst>
            <pc:docMk/>
            <pc:sldMk cId="846821084" sldId="265"/>
            <ac:picMk id="2" creationId="{D34E2544-A0A4-15F3-EEB7-7E4B7ECAEE5E}"/>
          </ac:picMkLst>
        </pc:picChg>
      </pc:sldChg>
      <pc:sldChg chg="addSp delSp modSp add mod">
        <pc:chgData name="Mandy Morland" userId="a11db512-159d-4d76-b584-a2aac44b47c0" providerId="ADAL" clId="{D1E86093-0E97-4EEF-AC53-A8CBFE5AF3AD}" dt="2026-01-05T15:06:44.897" v="105" actId="20577"/>
        <pc:sldMkLst>
          <pc:docMk/>
          <pc:sldMk cId="2827001136" sldId="266"/>
        </pc:sldMkLst>
        <pc:spChg chg="mod">
          <ac:chgData name="Mandy Morland" userId="a11db512-159d-4d76-b584-a2aac44b47c0" providerId="ADAL" clId="{D1E86093-0E97-4EEF-AC53-A8CBFE5AF3AD}" dt="2026-01-05T15:06:44.897" v="105" actId="20577"/>
          <ac:spMkLst>
            <pc:docMk/>
            <pc:sldMk cId="2827001136" sldId="266"/>
            <ac:spMk id="25618" creationId="{00000000-0000-0000-0000-000000000000}"/>
          </ac:spMkLst>
        </pc:spChg>
        <pc:picChg chg="add mod">
          <ac:chgData name="Mandy Morland" userId="a11db512-159d-4d76-b584-a2aac44b47c0" providerId="ADAL" clId="{D1E86093-0E97-4EEF-AC53-A8CBFE5AF3AD}" dt="2026-01-05T15:03:28.109" v="63" actId="1076"/>
          <ac:picMkLst>
            <pc:docMk/>
            <pc:sldMk cId="2827001136" sldId="266"/>
            <ac:picMk id="3" creationId="{BCE785E1-5B4A-3A48-AC1A-133055A66C19}"/>
          </ac:picMkLst>
        </pc:picChg>
      </pc:sldChg>
      <pc:sldChg chg="add del">
        <pc:chgData name="Mandy Morland" userId="a11db512-159d-4d76-b584-a2aac44b47c0" providerId="ADAL" clId="{D1E86093-0E97-4EEF-AC53-A8CBFE5AF3AD}" dt="2026-01-06T10:50:19.944" v="106" actId="2696"/>
        <pc:sldMkLst>
          <pc:docMk/>
          <pc:sldMk cId="1933927968" sldId="267"/>
        </pc:sldMkLst>
      </pc:sldChg>
      <pc:sldChg chg="delSp add mod">
        <pc:chgData name="Mandy Morland" userId="a11db512-159d-4d76-b584-a2aac44b47c0" providerId="ADAL" clId="{D1E86093-0E97-4EEF-AC53-A8CBFE5AF3AD}" dt="2026-01-05T15:00:43.702" v="38" actId="478"/>
        <pc:sldMkLst>
          <pc:docMk/>
          <pc:sldMk cId="1434518590" sldId="268"/>
        </pc:sldMkLst>
      </pc:sldChg>
      <pc:sldChg chg="addSp delSp modSp add mod">
        <pc:chgData name="Mandy Morland" userId="a11db512-159d-4d76-b584-a2aac44b47c0" providerId="ADAL" clId="{D1E86093-0E97-4EEF-AC53-A8CBFE5AF3AD}" dt="2026-01-05T15:04:33.973" v="72"/>
        <pc:sldMkLst>
          <pc:docMk/>
          <pc:sldMk cId="1436249188" sldId="269"/>
        </pc:sldMkLst>
        <pc:picChg chg="add mod">
          <ac:chgData name="Mandy Morland" userId="a11db512-159d-4d76-b584-a2aac44b47c0" providerId="ADAL" clId="{D1E86093-0E97-4EEF-AC53-A8CBFE5AF3AD}" dt="2026-01-05T15:04:33.973" v="72"/>
          <ac:picMkLst>
            <pc:docMk/>
            <pc:sldMk cId="1436249188" sldId="269"/>
            <ac:picMk id="2" creationId="{4E13AD69-0D7D-A0CB-1459-04F72275CFC9}"/>
          </ac:picMkLst>
        </pc:picChg>
      </pc:sldChg>
      <pc:sldChg chg="addSp delSp modSp add mod">
        <pc:chgData name="Mandy Morland" userId="a11db512-159d-4d76-b584-a2aac44b47c0" providerId="ADAL" clId="{D1E86093-0E97-4EEF-AC53-A8CBFE5AF3AD}" dt="2026-01-05T15:04:58.336" v="75"/>
        <pc:sldMkLst>
          <pc:docMk/>
          <pc:sldMk cId="450080410" sldId="270"/>
        </pc:sldMkLst>
        <pc:picChg chg="add mod">
          <ac:chgData name="Mandy Morland" userId="a11db512-159d-4d76-b584-a2aac44b47c0" providerId="ADAL" clId="{D1E86093-0E97-4EEF-AC53-A8CBFE5AF3AD}" dt="2026-01-05T15:04:58.336" v="75"/>
          <ac:picMkLst>
            <pc:docMk/>
            <pc:sldMk cId="450080410" sldId="270"/>
            <ac:picMk id="2" creationId="{31F8161E-4A33-8C81-1E0F-83AE68099892}"/>
          </ac:picMkLst>
        </pc:picChg>
      </pc:sldChg>
      <pc:sldChg chg="delSp modSp add mod">
        <pc:chgData name="Mandy Morland" userId="a11db512-159d-4d76-b584-a2aac44b47c0" providerId="ADAL" clId="{D1E86093-0E97-4EEF-AC53-A8CBFE5AF3AD}" dt="2026-01-05T15:05:57.706" v="97" actId="20577"/>
        <pc:sldMkLst>
          <pc:docMk/>
          <pc:sldMk cId="2881798442" sldId="271"/>
        </pc:sldMkLst>
        <pc:spChg chg="mod">
          <ac:chgData name="Mandy Morland" userId="a11db512-159d-4d76-b584-a2aac44b47c0" providerId="ADAL" clId="{D1E86093-0E97-4EEF-AC53-A8CBFE5AF3AD}" dt="2026-01-05T15:05:42.271" v="87" actId="20577"/>
          <ac:spMkLst>
            <pc:docMk/>
            <pc:sldMk cId="2881798442" sldId="271"/>
            <ac:spMk id="3" creationId="{00000000-0000-0000-0000-000000000000}"/>
          </ac:spMkLst>
        </pc:spChg>
        <pc:graphicFrameChg chg="modGraphic">
          <ac:chgData name="Mandy Morland" userId="a11db512-159d-4d76-b584-a2aac44b47c0" providerId="ADAL" clId="{D1E86093-0E97-4EEF-AC53-A8CBFE5AF3AD}" dt="2026-01-05T15:05:57.706" v="97" actId="20577"/>
          <ac:graphicFrameMkLst>
            <pc:docMk/>
            <pc:sldMk cId="2881798442" sldId="271"/>
            <ac:graphicFrameMk id="4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12A683-393B-470D-A290-AB72D9B42727}" type="datetimeFigureOut">
              <a:rPr lang="en-GB" smtClean="0"/>
              <a:t>07/01/2026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A2EBE-0FC3-4F81-B77B-C063DDB5B3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663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E2D7F-DB3D-4BD9-A2D8-54461E2F8D0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9623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57,100 people in CIoS</a:t>
            </a:r>
            <a:r>
              <a:rPr lang="en-GB" baseline="0" dirty="0"/>
              <a:t> are self-employed this is much higher than the national average of 15%. The average salary of self employed people is £11,500 which would imply that many self-employed people are underemployed or working flexibly.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8E2D7F-DB3D-4BD9-A2D8-54461E2F8D0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608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green logo&#10;&#10;Description automatically generated">
            <a:extLst>
              <a:ext uri="{FF2B5EF4-FFF2-40B4-BE49-F238E27FC236}">
                <a16:creationId xmlns:a16="http://schemas.microsoft.com/office/drawing/2014/main" id="{0CD3A093-D409-DC6A-7DD7-09BB411E5E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898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9AB42A4-43CF-F933-82D2-807F95D190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9440" y="2875757"/>
            <a:ext cx="4937760" cy="2011362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0E63FE-B202-3DAF-84CE-ABF22DC478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9440" y="4719638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179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A16EA-80C7-242D-7651-EAC5A2D52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A5E95C-5346-129D-A492-289EAA502F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55566-7653-17FD-19FC-BB25783618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BE95E-F094-E15E-745F-349F36CBE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C3773-5F60-0B09-FEE0-73F910206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916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3A049F-D033-4C74-8D06-0732DA2804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E07D6E-DA08-9B26-3E83-C027468C0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D06CA-3532-84E3-B766-7593844982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5AC410-88D3-CC73-0DAB-7BAE9D7CB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773C7-E8BF-771D-042A-CED2E3C7D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53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06C31-5FE4-0DEE-31E3-C84DC8C27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FA2DC-689A-B81C-8FED-20799EC32A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0770A9-3849-D228-F1DE-8F71C8730B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E1878-81EF-5288-7D4B-0245E1FD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71883E-207D-C3D6-30C0-8589199E3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917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green background with a white circle&#10;&#10;Description automatically generated">
            <a:extLst>
              <a:ext uri="{FF2B5EF4-FFF2-40B4-BE49-F238E27FC236}">
                <a16:creationId xmlns:a16="http://schemas.microsoft.com/office/drawing/2014/main" id="{CF9C4C18-EFD1-7C21-2AB2-D7B9972147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86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BF2CA2-6071-2143-9F5E-39170220B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913770"/>
            <a:ext cx="6150841" cy="2852737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19387-D972-CBDB-19A2-7504781AC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8326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CA184-CD2E-923B-525C-4530872DA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3B7271-8115-FB23-6325-DC8B6FE3B7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6C49C4-2F19-6F7D-ADF9-05F3D9BA8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66AFE8-22D0-510D-E8F6-32A0F607CB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B41FE-2027-6B44-89D1-BE5E43646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84488B-9105-FF11-ABC5-E2B80BC68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177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EBABE-E7F3-FF0F-140E-128D85A1B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3DD8E2-DCD7-F44F-D6F3-76DF5455B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13C01F-BC4D-DF76-CA24-320130015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F4FB78-6687-0931-C1C1-2E597C1BE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E5D485-B915-CF14-CF2A-4642243105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D2A6C0-28AB-D097-CDF3-DBD3EFF161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28DC93-895F-0768-95BB-85999345A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06E24E-119F-3B1B-272D-C18D103A7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4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E654C-F53D-810C-8765-4212D537D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E974DB-25AE-32E0-4C78-FE2E10266B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279781-5B97-1646-D450-95B2FF9CB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FC6E6C-FD5B-1D28-1D68-82876A9B9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62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7B07C0-8310-5A63-7338-C4284674E8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86F8B7-7305-8A39-A657-D8443A4B8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AB1DC9-0B1C-0C7F-E636-C9DD3AD3E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1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87A3A-63A7-1120-30A7-455D45620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0ABB7-54CF-A59D-19E6-BAEB45A65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492CB5-08F3-5451-3AB1-98390A19C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7D95FF-A4BC-6ECA-78BF-F3685D0BDC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0F1DD3-63FA-FDA1-C0A7-29D82D3A8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DAA15F-E9B0-A74E-5F49-8C57E75AF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940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68ECF-11F2-8EF3-7109-6E7F014FC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40D1BD-7582-8D83-8541-12E457A4D3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FA8C9-2FB7-BCBC-63E9-7A1143E653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FF92B6-2F94-8E28-6E05-676EF40263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2F09F9-2395-8C43-82B3-9F112E1B1C52}" type="datetimeFigureOut">
              <a:rPr lang="en-US" smtClean="0"/>
              <a:t>1/7/2026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07CA27-16C8-EFF9-36C7-2252126AD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62ED06-1C89-A59A-27FC-50635E661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79D1B6F-DAC0-8243-9DCD-4E555EB927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755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and white flag&#10;&#10;Description automatically generated">
            <a:extLst>
              <a:ext uri="{FF2B5EF4-FFF2-40B4-BE49-F238E27FC236}">
                <a16:creationId xmlns:a16="http://schemas.microsoft.com/office/drawing/2014/main" id="{68581A69-E474-7031-33AC-B8A5958CEC3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0633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00FBE7-E262-E7DB-9811-7A16FA22A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E38587-CC5A-7B76-BC90-B56ED3974C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6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43296E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3B92C4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92C4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92C4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92C4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B92C4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llpaperflare.com/businessman-consulting-success-team-teamwork-profit-marketing-wallpaper-aorxq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scottsaunders.com/about_this_site/the-word-choices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3DD7CA-5441-AE35-A1C9-91DD96001C3A}"/>
              </a:ext>
            </a:extLst>
          </p:cNvPr>
          <p:cNvSpPr txBox="1"/>
          <p:nvPr/>
        </p:nvSpPr>
        <p:spPr>
          <a:xfrm>
            <a:off x="412953" y="2837905"/>
            <a:ext cx="672526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Abadi" panose="020B0604020104020204" pitchFamily="34" charset="0"/>
                <a:cs typeface="AngsanaUPC" panose="020B0502040204020203" pitchFamily="18" charset="-34"/>
              </a:rPr>
              <a:t>Our Future – </a:t>
            </a:r>
            <a:br>
              <a:rPr lang="en-GB" sz="4000" b="1" dirty="0">
                <a:solidFill>
                  <a:schemeClr val="bg1"/>
                </a:solidFill>
                <a:latin typeface="Abadi" panose="020B0604020104020204" pitchFamily="34" charset="0"/>
                <a:cs typeface="AngsanaUPC" panose="020B0502040204020203" pitchFamily="18" charset="-34"/>
              </a:rPr>
            </a:br>
            <a:r>
              <a:rPr lang="en-GB" sz="4000" b="1" dirty="0">
                <a:solidFill>
                  <a:schemeClr val="bg1"/>
                </a:solidFill>
                <a:latin typeface="Abadi" panose="020B0604020104020204" pitchFamily="34" charset="0"/>
                <a:cs typeface="AngsanaUPC" panose="020B0502040204020203" pitchFamily="18" charset="-34"/>
              </a:rPr>
              <a:t>Career Opportunities in Cumbria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BCAC17A-9D30-4615-8E26-005252E8E4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0075" y="4965445"/>
            <a:ext cx="9144000" cy="1655762"/>
          </a:xfrm>
        </p:spPr>
        <p:txBody>
          <a:bodyPr>
            <a:normAutofit/>
          </a:bodyPr>
          <a:lstStyle/>
          <a:p>
            <a:pPr algn="ctr"/>
            <a:r>
              <a:rPr lang="en-GB" sz="4000" b="1" i="1" dirty="0">
                <a:latin typeface="Abadi" panose="020B0604020104020204" pitchFamily="34" charset="0"/>
              </a:rPr>
              <a:t>Exploring possibilities within Cumbria so you can plan your future </a:t>
            </a:r>
          </a:p>
          <a:p>
            <a:endParaRPr lang="en-US" sz="4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EB64F1-8F37-31D2-B1DA-636437E0C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66" y="526083"/>
            <a:ext cx="3510719" cy="114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446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774826" y="236539"/>
            <a:ext cx="10294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/>
              <a:t>50 : 50</a:t>
            </a:r>
          </a:p>
        </p:txBody>
      </p:sp>
      <p:sp>
        <p:nvSpPr>
          <p:cNvPr id="31747" name="Oval 3"/>
          <p:cNvSpPr>
            <a:spLocks noChangeArrowheads="1"/>
          </p:cNvSpPr>
          <p:nvPr/>
        </p:nvSpPr>
        <p:spPr bwMode="auto">
          <a:xfrm>
            <a:off x="1631951" y="1846264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1919289" y="4365625"/>
            <a:ext cx="8353425" cy="863600"/>
          </a:xfrm>
          <a:prstGeom prst="hexagon">
            <a:avLst>
              <a:gd name="adj" fmla="val 7666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/>
              <a:t>What percentage of people in Cumbria are self employed?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 rot="-1911335">
            <a:off x="2068513" y="838201"/>
            <a:ext cx="53975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5800">
                <a:sym typeface="Wingdings 2" pitchFamily="-108" charset="2"/>
              </a:rPr>
              <a:t></a:t>
            </a:r>
            <a:endParaRPr lang="en-GB" sz="5800"/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 flipH="1">
            <a:off x="1524000" y="4797425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 flipH="1">
            <a:off x="10272713" y="4797425"/>
            <a:ext cx="431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 rot="5400000">
            <a:off x="1847850" y="21129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1924050" y="19605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 rot="5400000">
            <a:off x="2152650" y="21891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2228850" y="20367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 rot="5400000">
            <a:off x="2457450" y="21129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Oval 13"/>
          <p:cNvSpPr>
            <a:spLocks noChangeArrowheads="1"/>
          </p:cNvSpPr>
          <p:nvPr/>
        </p:nvSpPr>
        <p:spPr bwMode="auto">
          <a:xfrm>
            <a:off x="2533650" y="19605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8" name="Oval 14"/>
          <p:cNvSpPr>
            <a:spLocks noChangeArrowheads="1"/>
          </p:cNvSpPr>
          <p:nvPr/>
        </p:nvSpPr>
        <p:spPr bwMode="auto">
          <a:xfrm>
            <a:off x="1631951" y="982664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9" name="Oval 15"/>
          <p:cNvSpPr>
            <a:spLocks noChangeArrowheads="1"/>
          </p:cNvSpPr>
          <p:nvPr/>
        </p:nvSpPr>
        <p:spPr bwMode="auto">
          <a:xfrm>
            <a:off x="1631951" y="117475"/>
            <a:ext cx="1368425" cy="719138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0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19289" y="5445126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A:</a:t>
            </a:r>
            <a:r>
              <a:rPr lang="en-GB" sz="2000" dirty="0"/>
              <a:t> 17% </a:t>
            </a:r>
          </a:p>
        </p:txBody>
      </p:sp>
      <p:sp>
        <p:nvSpPr>
          <p:cNvPr id="31761" name="AutoShape 17"/>
          <p:cNvSpPr>
            <a:spLocks noChangeArrowheads="1"/>
          </p:cNvSpPr>
          <p:nvPr/>
        </p:nvSpPr>
        <p:spPr bwMode="auto">
          <a:xfrm>
            <a:off x="1919289" y="6165851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C:</a:t>
            </a:r>
            <a:r>
              <a:rPr lang="en-GB" sz="2000" dirty="0"/>
              <a:t> 21%</a:t>
            </a:r>
          </a:p>
        </p:txBody>
      </p:sp>
      <p:sp>
        <p:nvSpPr>
          <p:cNvPr id="31762" name="AutoShape 1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311900" y="5443538"/>
            <a:ext cx="4032250" cy="577850"/>
          </a:xfrm>
          <a:prstGeom prst="hexagon">
            <a:avLst>
              <a:gd name="adj" fmla="val 66162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B:</a:t>
            </a:r>
            <a:r>
              <a:rPr lang="en-GB" sz="2000" dirty="0"/>
              <a:t> 19%</a:t>
            </a:r>
          </a:p>
        </p:txBody>
      </p:sp>
      <p:sp>
        <p:nvSpPr>
          <p:cNvPr id="31763" name="AutoShap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311900" y="6167438"/>
            <a:ext cx="4032250" cy="576262"/>
          </a:xfrm>
          <a:prstGeom prst="hexagon">
            <a:avLst>
              <a:gd name="adj" fmla="val 66344"/>
              <a:gd name="vf" fmla="val 115470"/>
            </a:avLst>
          </a:prstGeom>
          <a:solidFill>
            <a:srgbClr val="33CC33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D:</a:t>
            </a:r>
            <a:r>
              <a:rPr lang="en-GB" sz="2000" dirty="0"/>
              <a:t> 12%</a:t>
            </a:r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 flipH="1">
            <a:off x="1524000" y="5734050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5" name="Line 21"/>
          <p:cNvSpPr>
            <a:spLocks noChangeShapeType="1"/>
          </p:cNvSpPr>
          <p:nvPr/>
        </p:nvSpPr>
        <p:spPr bwMode="auto">
          <a:xfrm flipH="1">
            <a:off x="1524000" y="6453188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6" name="Line 22"/>
          <p:cNvSpPr>
            <a:spLocks noChangeShapeType="1"/>
          </p:cNvSpPr>
          <p:nvPr/>
        </p:nvSpPr>
        <p:spPr bwMode="auto">
          <a:xfrm flipH="1">
            <a:off x="10309225" y="5734050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 flipH="1">
            <a:off x="10309225" y="6453188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8" name="Line 24"/>
          <p:cNvSpPr>
            <a:spLocks noChangeShapeType="1"/>
          </p:cNvSpPr>
          <p:nvPr/>
        </p:nvSpPr>
        <p:spPr bwMode="auto">
          <a:xfrm flipH="1">
            <a:off x="5989638" y="5734050"/>
            <a:ext cx="3222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9" name="Line 25"/>
          <p:cNvSpPr>
            <a:spLocks noChangeShapeType="1"/>
          </p:cNvSpPr>
          <p:nvPr/>
        </p:nvSpPr>
        <p:spPr bwMode="auto">
          <a:xfrm flipH="1">
            <a:off x="6024563" y="6453188"/>
            <a:ext cx="3222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8688389" y="115889"/>
            <a:ext cx="1906587" cy="41052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8832851" y="3813175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    £100</a:t>
            </a:r>
          </a:p>
        </p:txBody>
      </p:sp>
      <p:sp>
        <p:nvSpPr>
          <p:cNvPr id="31772" name="Text Box 28"/>
          <p:cNvSpPr txBox="1">
            <a:spLocks noChangeArrowheads="1"/>
          </p:cNvSpPr>
          <p:nvPr/>
        </p:nvSpPr>
        <p:spPr bwMode="auto">
          <a:xfrm>
            <a:off x="8761413" y="212725"/>
            <a:ext cx="15231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15   £1 MILLION</a:t>
            </a:r>
          </a:p>
        </p:txBody>
      </p:sp>
      <p:sp>
        <p:nvSpPr>
          <p:cNvPr id="31773" name="Text Box 29"/>
          <p:cNvSpPr txBox="1">
            <a:spLocks noChangeArrowheads="1"/>
          </p:cNvSpPr>
          <p:nvPr/>
        </p:nvSpPr>
        <p:spPr bwMode="auto">
          <a:xfrm>
            <a:off x="8832851" y="3549650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2    £200</a:t>
            </a:r>
          </a:p>
        </p:txBody>
      </p:sp>
      <p:sp>
        <p:nvSpPr>
          <p:cNvPr id="31774" name="Text Box 31"/>
          <p:cNvSpPr txBox="1">
            <a:spLocks noChangeArrowheads="1"/>
          </p:cNvSpPr>
          <p:nvPr/>
        </p:nvSpPr>
        <p:spPr bwMode="auto">
          <a:xfrm>
            <a:off x="8761413" y="1509713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10   £32,000</a:t>
            </a:r>
          </a:p>
        </p:txBody>
      </p:sp>
      <p:sp>
        <p:nvSpPr>
          <p:cNvPr id="31775" name="Text Box 32"/>
          <p:cNvSpPr txBox="1">
            <a:spLocks noChangeArrowheads="1"/>
          </p:cNvSpPr>
          <p:nvPr/>
        </p:nvSpPr>
        <p:spPr bwMode="auto">
          <a:xfrm>
            <a:off x="8761413" y="1244600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11   £64,000</a:t>
            </a:r>
          </a:p>
        </p:txBody>
      </p:sp>
      <p:sp>
        <p:nvSpPr>
          <p:cNvPr id="31776" name="Text Box 33"/>
          <p:cNvSpPr txBox="1">
            <a:spLocks noChangeArrowheads="1"/>
          </p:cNvSpPr>
          <p:nvPr/>
        </p:nvSpPr>
        <p:spPr bwMode="auto">
          <a:xfrm>
            <a:off x="8774113" y="957263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12   £125,000</a:t>
            </a:r>
          </a:p>
        </p:txBody>
      </p:sp>
      <p:sp>
        <p:nvSpPr>
          <p:cNvPr id="31777" name="Text Box 34"/>
          <p:cNvSpPr txBox="1">
            <a:spLocks noChangeArrowheads="1"/>
          </p:cNvSpPr>
          <p:nvPr/>
        </p:nvSpPr>
        <p:spPr bwMode="auto">
          <a:xfrm>
            <a:off x="8761413" y="717550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13   £250,000</a:t>
            </a:r>
          </a:p>
        </p:txBody>
      </p:sp>
      <p:sp>
        <p:nvSpPr>
          <p:cNvPr id="31778" name="Text Box 35"/>
          <p:cNvSpPr txBox="1">
            <a:spLocks noChangeArrowheads="1"/>
          </p:cNvSpPr>
          <p:nvPr/>
        </p:nvSpPr>
        <p:spPr bwMode="auto">
          <a:xfrm>
            <a:off x="8761413" y="452438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14   £500,000</a:t>
            </a:r>
          </a:p>
        </p:txBody>
      </p:sp>
      <p:sp>
        <p:nvSpPr>
          <p:cNvPr id="31779" name="Text Box 36"/>
          <p:cNvSpPr txBox="1">
            <a:spLocks noChangeArrowheads="1"/>
          </p:cNvSpPr>
          <p:nvPr/>
        </p:nvSpPr>
        <p:spPr bwMode="auto">
          <a:xfrm>
            <a:off x="8831264" y="3308350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3    £300</a:t>
            </a:r>
          </a:p>
        </p:txBody>
      </p:sp>
      <p:sp>
        <p:nvSpPr>
          <p:cNvPr id="31780" name="Text Box 37"/>
          <p:cNvSpPr txBox="1">
            <a:spLocks noChangeArrowheads="1"/>
          </p:cNvSpPr>
          <p:nvPr/>
        </p:nvSpPr>
        <p:spPr bwMode="auto">
          <a:xfrm>
            <a:off x="8832851" y="3044825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4    £500</a:t>
            </a:r>
          </a:p>
        </p:txBody>
      </p:sp>
      <p:sp>
        <p:nvSpPr>
          <p:cNvPr id="31781" name="Text Box 38"/>
          <p:cNvSpPr txBox="1">
            <a:spLocks noChangeArrowheads="1"/>
          </p:cNvSpPr>
          <p:nvPr/>
        </p:nvSpPr>
        <p:spPr bwMode="auto">
          <a:xfrm>
            <a:off x="8832851" y="2805113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5    £1000</a:t>
            </a:r>
          </a:p>
        </p:txBody>
      </p:sp>
      <p:sp>
        <p:nvSpPr>
          <p:cNvPr id="31782" name="Text Box 39"/>
          <p:cNvSpPr txBox="1">
            <a:spLocks noChangeArrowheads="1"/>
          </p:cNvSpPr>
          <p:nvPr/>
        </p:nvSpPr>
        <p:spPr bwMode="auto">
          <a:xfrm>
            <a:off x="8832851" y="2540000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6    £2000</a:t>
            </a:r>
          </a:p>
        </p:txBody>
      </p:sp>
      <p:sp>
        <p:nvSpPr>
          <p:cNvPr id="31783" name="Text Box 40"/>
          <p:cNvSpPr txBox="1">
            <a:spLocks noChangeArrowheads="1"/>
          </p:cNvSpPr>
          <p:nvPr/>
        </p:nvSpPr>
        <p:spPr bwMode="auto">
          <a:xfrm>
            <a:off x="8832851" y="2301875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7    £4000</a:t>
            </a:r>
          </a:p>
        </p:txBody>
      </p:sp>
      <p:sp>
        <p:nvSpPr>
          <p:cNvPr id="31784" name="Text Box 42"/>
          <p:cNvSpPr txBox="1">
            <a:spLocks noChangeArrowheads="1"/>
          </p:cNvSpPr>
          <p:nvPr/>
        </p:nvSpPr>
        <p:spPr bwMode="auto">
          <a:xfrm>
            <a:off x="8832851" y="2036763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8    £8000</a:t>
            </a:r>
          </a:p>
        </p:txBody>
      </p:sp>
      <p:sp>
        <p:nvSpPr>
          <p:cNvPr id="31785" name="Rectangle 43"/>
          <p:cNvSpPr>
            <a:spLocks noChangeArrowheads="1"/>
          </p:cNvSpPr>
          <p:nvPr/>
        </p:nvSpPr>
        <p:spPr bwMode="auto">
          <a:xfrm>
            <a:off x="8832851" y="1843089"/>
            <a:ext cx="1655763" cy="217487"/>
          </a:xfrm>
          <a:prstGeom prst="rect">
            <a:avLst/>
          </a:prstGeom>
          <a:solidFill>
            <a:srgbClr val="FF99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86" name="Text Box 44"/>
          <p:cNvSpPr txBox="1">
            <a:spLocks noChangeArrowheads="1"/>
          </p:cNvSpPr>
          <p:nvPr/>
        </p:nvSpPr>
        <p:spPr bwMode="auto">
          <a:xfrm>
            <a:off x="8832850" y="1773238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chemeClr val="bg1"/>
                </a:solidFill>
              </a:rPr>
              <a:t>9    £16,000</a:t>
            </a:r>
          </a:p>
        </p:txBody>
      </p:sp>
      <p:sp>
        <p:nvSpPr>
          <p:cNvPr id="44" name="Oval 3"/>
          <p:cNvSpPr>
            <a:spLocks noChangeArrowheads="1"/>
          </p:cNvSpPr>
          <p:nvPr/>
        </p:nvSpPr>
        <p:spPr bwMode="auto">
          <a:xfrm>
            <a:off x="1666845" y="2786059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F8161E-4A33-8C81-1E0F-83AE680998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185" y="2722512"/>
            <a:ext cx="2000529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80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Weighing up your options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 need to look at Pro’s and Con’s of each option for you </a:t>
            </a:r>
          </a:p>
          <a:p>
            <a:endParaRPr lang="en-GB" dirty="0"/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374682"/>
              </p:ext>
            </p:extLst>
          </p:nvPr>
        </p:nvGraphicFramePr>
        <p:xfrm>
          <a:off x="2032000" y="2632366"/>
          <a:ext cx="8127999" cy="2664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68124401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76791842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197298940"/>
                    </a:ext>
                  </a:extLst>
                </a:gridCol>
              </a:tblGrid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Options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Pro’s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Con’s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279819"/>
                  </a:ext>
                </a:extLst>
              </a:tr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College- higher level course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474670"/>
                  </a:ext>
                </a:extLst>
              </a:tr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University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9945090"/>
                  </a:ext>
                </a:extLst>
              </a:tr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Apprenticeship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115021"/>
                  </a:ext>
                </a:extLst>
              </a:tr>
              <a:tr h="506152">
                <a:tc>
                  <a:txBody>
                    <a:bodyPr/>
                    <a:lstStyle/>
                    <a:p>
                      <a:r>
                        <a:rPr lang="en-GB" dirty="0"/>
                        <a:t>Employment</a:t>
                      </a:r>
                      <a:r>
                        <a:rPr lang="en-GB" baseline="0" dirty="0"/>
                        <a:t>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603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798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41160-68B0-C37B-9389-83F4AFF6B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 algn="ctr"/>
            <a:br>
              <a:rPr lang="en-GB" sz="4900" dirty="0"/>
            </a:br>
            <a:br>
              <a:rPr lang="en-GB" sz="4900" dirty="0"/>
            </a:br>
            <a:r>
              <a:rPr lang="en-GB" sz="6000" dirty="0"/>
              <a:t>Year 12 Session 2 </a:t>
            </a:r>
            <a:br>
              <a:rPr lang="en-GB" sz="6000" dirty="0"/>
            </a:br>
            <a:br>
              <a:rPr lang="en-GB" sz="6000" dirty="0"/>
            </a:br>
            <a:endParaRPr lang="en-US" sz="6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E8960-2CCA-D286-D361-D5E9EF4164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sz="4800" dirty="0"/>
              <a:t>Progression options 18+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4FCF87-AB42-4B57-8DE4-5016BB97B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285859" y="3429000"/>
            <a:ext cx="3965258" cy="243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288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F1E2D-EF0D-973B-1BF3-98CB347E9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400" dirty="0">
                <a:latin typeface="Abadi" panose="020B0604020104020204" pitchFamily="34" charset="0"/>
              </a:rPr>
              <a:t>Today’s key question</a:t>
            </a:r>
            <a:endParaRPr lang="en-GB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5833E-9E5E-BCAD-4CA1-F5FE566CD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>
              <a:latin typeface="Abadi" panose="020B0604020104020204" pitchFamily="34" charset="0"/>
            </a:endParaRPr>
          </a:p>
          <a:p>
            <a:pPr marL="0" indent="0" algn="ctr">
              <a:buNone/>
            </a:pPr>
            <a:r>
              <a:rPr lang="en-GB" dirty="0">
                <a:latin typeface="Abadi" panose="020B0604020104020204" pitchFamily="34" charset="0"/>
              </a:rPr>
              <a:t>What options do I have after I finish at college or 6</a:t>
            </a:r>
            <a:r>
              <a:rPr lang="en-GB" baseline="30000" dirty="0">
                <a:latin typeface="Abadi" panose="020B0604020104020204" pitchFamily="34" charset="0"/>
              </a:rPr>
              <a:t>th</a:t>
            </a:r>
            <a:r>
              <a:rPr lang="en-GB" dirty="0">
                <a:latin typeface="Abadi" panose="020B0604020104020204" pitchFamily="34" charset="0"/>
              </a:rPr>
              <a:t> Form?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D772BD-1458-30B8-A9C9-EA876B170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685163" y="3576484"/>
            <a:ext cx="3011820" cy="200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95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 dirty="0"/>
              <a:t>Progression routes </a:t>
            </a:r>
          </a:p>
        </p:txBody>
      </p:sp>
      <p:pic>
        <p:nvPicPr>
          <p:cNvPr id="6" name="Content Placeholder 5" descr="https://i1.wp.com/www.birminghamcareersservice.co.uk/wp-content/uploads/2018/11/Post-18-Options.jpg?fit=700%2C990&amp;ssl=1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" r="-6486" b="73818"/>
          <a:stretch/>
        </p:blipFill>
        <p:spPr bwMode="auto">
          <a:xfrm>
            <a:off x="1579419" y="2115128"/>
            <a:ext cx="8451272" cy="36298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73434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Employment is an option post 18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02D37A-44E7-4BF9-A370-7DE565D06F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39854" y="1825625"/>
            <a:ext cx="6513945" cy="4351338"/>
          </a:xfrm>
          <a:prstGeom prst="cloudCallout">
            <a:avLst>
              <a:gd name="adj1" fmla="val -44216"/>
              <a:gd name="adj2" fmla="val 5860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600" dirty="0"/>
              <a:t>Why do people work?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34473" y="2318328"/>
            <a:ext cx="36391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solidFill>
                  <a:srgbClr val="33CCCC"/>
                </a:solidFill>
              </a:rPr>
              <a:t>Today’s discussion – aim for 3 points</a:t>
            </a:r>
          </a:p>
        </p:txBody>
      </p:sp>
    </p:spTree>
    <p:extLst>
      <p:ext uri="{BB962C8B-B14F-4D97-AF65-F5344CB8AC3E}">
        <p14:creationId xmlns:p14="http://schemas.microsoft.com/office/powerpoint/2010/main" val="1434518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LMI </a:t>
            </a:r>
            <a:r>
              <a:rPr lang="en-GB" dirty="0"/>
              <a:t>information for </a:t>
            </a:r>
            <a:r>
              <a:rPr lang="en-GB"/>
              <a:t>Cumbria – Which </a:t>
            </a:r>
            <a:r>
              <a:rPr lang="en-GB" dirty="0"/>
              <a:t>sectors are growing/declining?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Most jobs</a:t>
            </a:r>
          </a:p>
          <a:p>
            <a:r>
              <a:rPr lang="en-GB" dirty="0"/>
              <a:t>Wholesale &amp; Retail - 40,000 (17.2%)</a:t>
            </a:r>
          </a:p>
          <a:p>
            <a:r>
              <a:rPr lang="en-GB" dirty="0"/>
              <a:t>Manufacturing - 37,000 (15.9%) </a:t>
            </a:r>
          </a:p>
          <a:p>
            <a:r>
              <a:rPr lang="en-GB" dirty="0"/>
              <a:t>Health &amp; Social Care - 30,000 (12.9%) </a:t>
            </a:r>
          </a:p>
          <a:p>
            <a:r>
              <a:rPr lang="en-GB" dirty="0"/>
              <a:t>Accommodation &amp; Food - 27,000 (11.6%) </a:t>
            </a:r>
          </a:p>
          <a:p>
            <a:r>
              <a:rPr lang="en-GB" dirty="0"/>
              <a:t>Education - 19,000 (8.2%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Least jobs</a:t>
            </a:r>
          </a:p>
          <a:p>
            <a:r>
              <a:rPr lang="en-GB" dirty="0"/>
              <a:t>Real Estate- 2,500 (1.1%) </a:t>
            </a:r>
          </a:p>
          <a:p>
            <a:r>
              <a:rPr lang="en-GB" dirty="0"/>
              <a:t>Finance &amp; Insurance - 2,250 (1%) </a:t>
            </a:r>
          </a:p>
          <a:p>
            <a:r>
              <a:rPr lang="en-GB" dirty="0"/>
              <a:t>Water, Sewerage &amp; Waste - 1,500 (0.6%) </a:t>
            </a:r>
          </a:p>
          <a:p>
            <a:r>
              <a:rPr lang="en-GB" dirty="0"/>
              <a:t>Electricity, Gas &amp; Air - 700 (0.3%) </a:t>
            </a:r>
          </a:p>
          <a:p>
            <a:r>
              <a:rPr lang="en-GB" dirty="0"/>
              <a:t>Mining, Quarrying &amp; Utilities - 450 (0.2%) </a:t>
            </a:r>
          </a:p>
        </p:txBody>
      </p:sp>
    </p:spTree>
    <p:extLst>
      <p:ext uri="{BB962C8B-B14F-4D97-AF65-F5344CB8AC3E}">
        <p14:creationId xmlns:p14="http://schemas.microsoft.com/office/powerpoint/2010/main" val="2059597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774826" y="236539"/>
            <a:ext cx="10294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/>
              <a:t>50 : 50</a:t>
            </a:r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1631951" y="1846264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1919289" y="4365625"/>
            <a:ext cx="8353425" cy="863600"/>
          </a:xfrm>
          <a:prstGeom prst="hexagon">
            <a:avLst>
              <a:gd name="adj" fmla="val 7666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/>
              <a:t>What sector employs the most people in Cumbria?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 rot="-1911335">
            <a:off x="2068513" y="838201"/>
            <a:ext cx="53975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5800">
                <a:sym typeface="Wingdings 2" pitchFamily="-108" charset="2"/>
              </a:rPr>
              <a:t></a:t>
            </a:r>
            <a:endParaRPr lang="en-GB" sz="5800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>
            <a:off x="1524000" y="4797425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>
            <a:off x="10272713" y="4797425"/>
            <a:ext cx="431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 rot="5400000">
            <a:off x="1847850" y="21129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>
            <a:off x="1924050" y="19605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 rot="5400000">
            <a:off x="2152650" y="21891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1" name="Oval 11"/>
          <p:cNvSpPr>
            <a:spLocks noChangeArrowheads="1"/>
          </p:cNvSpPr>
          <p:nvPr/>
        </p:nvSpPr>
        <p:spPr bwMode="auto">
          <a:xfrm>
            <a:off x="2228850" y="20367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 rot="5400000">
            <a:off x="2457450" y="21129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3" name="Oval 13"/>
          <p:cNvSpPr>
            <a:spLocks noChangeArrowheads="1"/>
          </p:cNvSpPr>
          <p:nvPr/>
        </p:nvSpPr>
        <p:spPr bwMode="auto">
          <a:xfrm>
            <a:off x="2533650" y="19605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1631951" y="982664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5" name="Oval 15"/>
          <p:cNvSpPr>
            <a:spLocks noChangeArrowheads="1"/>
          </p:cNvSpPr>
          <p:nvPr/>
        </p:nvSpPr>
        <p:spPr bwMode="auto">
          <a:xfrm>
            <a:off x="1631951" y="117475"/>
            <a:ext cx="1368425" cy="719138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6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19289" y="5445126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A:</a:t>
            </a:r>
            <a:r>
              <a:rPr lang="en-GB" sz="2000" dirty="0"/>
              <a:t> Tourism &amp; Hospitality</a:t>
            </a:r>
          </a:p>
        </p:txBody>
      </p:sp>
      <p:sp>
        <p:nvSpPr>
          <p:cNvPr id="25617" name="AutoShape 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19289" y="6165851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C:</a:t>
            </a:r>
            <a:r>
              <a:rPr lang="en-GB" sz="2000" dirty="0"/>
              <a:t> Construction and Engineering</a:t>
            </a:r>
          </a:p>
        </p:txBody>
      </p: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6350819" y="5468832"/>
            <a:ext cx="4032250" cy="577850"/>
          </a:xfrm>
          <a:prstGeom prst="hexagon">
            <a:avLst>
              <a:gd name="adj" fmla="val 66162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>
                <a:solidFill>
                  <a:srgbClr val="FF9900"/>
                </a:solidFill>
              </a:rPr>
              <a:t>    B</a:t>
            </a:r>
            <a:r>
              <a:rPr lang="en-GB" sz="2000" dirty="0">
                <a:solidFill>
                  <a:srgbClr val="FF9900"/>
                </a:solidFill>
              </a:rPr>
              <a:t>:</a:t>
            </a:r>
            <a:r>
              <a:rPr lang="en-GB" sz="2000" dirty="0"/>
              <a:t> Health, Social and Public Services</a:t>
            </a:r>
          </a:p>
        </p:txBody>
      </p:sp>
      <p:sp>
        <p:nvSpPr>
          <p:cNvPr id="25619" name="AutoShap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311900" y="6167438"/>
            <a:ext cx="4032250" cy="576262"/>
          </a:xfrm>
          <a:prstGeom prst="hexagon">
            <a:avLst>
              <a:gd name="adj" fmla="val 66344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D:</a:t>
            </a:r>
            <a:r>
              <a:rPr lang="en-GB" sz="2000" dirty="0"/>
              <a:t> Digital and Creative</a:t>
            </a:r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flipH="1">
            <a:off x="1524000" y="5734050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flipH="1">
            <a:off x="1524000" y="6453188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10309225" y="5734050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 flipH="1">
            <a:off x="10309225" y="6453188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H="1">
            <a:off x="5989638" y="5734050"/>
            <a:ext cx="3222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H="1">
            <a:off x="6024563" y="6453188"/>
            <a:ext cx="3222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8688389" y="115889"/>
            <a:ext cx="1906587" cy="41052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8832851" y="3813175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    £100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8761413" y="212725"/>
            <a:ext cx="15231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15   £1 MILLION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8832851" y="3549650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2    £200</a:t>
            </a:r>
          </a:p>
        </p:txBody>
      </p:sp>
      <p:sp>
        <p:nvSpPr>
          <p:cNvPr id="25630" name="Text Box 31"/>
          <p:cNvSpPr txBox="1">
            <a:spLocks noChangeArrowheads="1"/>
          </p:cNvSpPr>
          <p:nvPr/>
        </p:nvSpPr>
        <p:spPr bwMode="auto">
          <a:xfrm>
            <a:off x="8832851" y="2036763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8    £8000</a:t>
            </a:r>
          </a:p>
        </p:txBody>
      </p:sp>
      <p:sp>
        <p:nvSpPr>
          <p:cNvPr id="25631" name="Text Box 32"/>
          <p:cNvSpPr txBox="1">
            <a:spLocks noChangeArrowheads="1"/>
          </p:cNvSpPr>
          <p:nvPr/>
        </p:nvSpPr>
        <p:spPr bwMode="auto">
          <a:xfrm>
            <a:off x="8832850" y="1749425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9    £16,000</a:t>
            </a:r>
          </a:p>
        </p:txBody>
      </p:sp>
      <p:sp>
        <p:nvSpPr>
          <p:cNvPr id="25632" name="Text Box 33"/>
          <p:cNvSpPr txBox="1">
            <a:spLocks noChangeArrowheads="1"/>
          </p:cNvSpPr>
          <p:nvPr/>
        </p:nvSpPr>
        <p:spPr bwMode="auto">
          <a:xfrm>
            <a:off x="8761413" y="1509713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10   £32,000</a:t>
            </a:r>
          </a:p>
        </p:txBody>
      </p:sp>
      <p:sp>
        <p:nvSpPr>
          <p:cNvPr id="25633" name="Text Box 34"/>
          <p:cNvSpPr txBox="1">
            <a:spLocks noChangeArrowheads="1"/>
          </p:cNvSpPr>
          <p:nvPr/>
        </p:nvSpPr>
        <p:spPr bwMode="auto">
          <a:xfrm>
            <a:off x="8761413" y="1244600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11   £64,000</a:t>
            </a:r>
          </a:p>
        </p:txBody>
      </p:sp>
      <p:sp>
        <p:nvSpPr>
          <p:cNvPr id="25634" name="Text Box 35"/>
          <p:cNvSpPr txBox="1">
            <a:spLocks noChangeArrowheads="1"/>
          </p:cNvSpPr>
          <p:nvPr/>
        </p:nvSpPr>
        <p:spPr bwMode="auto">
          <a:xfrm>
            <a:off x="8774113" y="957263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12   £125,000</a:t>
            </a:r>
          </a:p>
        </p:txBody>
      </p:sp>
      <p:sp>
        <p:nvSpPr>
          <p:cNvPr id="25635" name="Text Box 36"/>
          <p:cNvSpPr txBox="1">
            <a:spLocks noChangeArrowheads="1"/>
          </p:cNvSpPr>
          <p:nvPr/>
        </p:nvSpPr>
        <p:spPr bwMode="auto">
          <a:xfrm>
            <a:off x="8761413" y="717550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13   £250,000</a:t>
            </a:r>
          </a:p>
        </p:txBody>
      </p:sp>
      <p:sp>
        <p:nvSpPr>
          <p:cNvPr id="25636" name="Text Box 37"/>
          <p:cNvSpPr txBox="1">
            <a:spLocks noChangeArrowheads="1"/>
          </p:cNvSpPr>
          <p:nvPr/>
        </p:nvSpPr>
        <p:spPr bwMode="auto">
          <a:xfrm>
            <a:off x="8761413" y="452438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14   £500,000</a:t>
            </a:r>
          </a:p>
        </p:txBody>
      </p:sp>
      <p:sp>
        <p:nvSpPr>
          <p:cNvPr id="25637" name="Text Box 38"/>
          <p:cNvSpPr txBox="1">
            <a:spLocks noChangeArrowheads="1"/>
          </p:cNvSpPr>
          <p:nvPr/>
        </p:nvSpPr>
        <p:spPr bwMode="auto">
          <a:xfrm>
            <a:off x="8831264" y="3308350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3    £300</a:t>
            </a:r>
          </a:p>
        </p:txBody>
      </p:sp>
      <p:sp>
        <p:nvSpPr>
          <p:cNvPr id="25639" name="Text Box 40"/>
          <p:cNvSpPr txBox="1">
            <a:spLocks noChangeArrowheads="1"/>
          </p:cNvSpPr>
          <p:nvPr/>
        </p:nvSpPr>
        <p:spPr bwMode="auto">
          <a:xfrm>
            <a:off x="8832851" y="2805113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5    £1000</a:t>
            </a:r>
          </a:p>
        </p:txBody>
      </p:sp>
      <p:sp>
        <p:nvSpPr>
          <p:cNvPr id="25641" name="Rectangle 43"/>
          <p:cNvSpPr>
            <a:spLocks noChangeArrowheads="1"/>
          </p:cNvSpPr>
          <p:nvPr/>
        </p:nvSpPr>
        <p:spPr bwMode="auto">
          <a:xfrm>
            <a:off x="8832851" y="3068960"/>
            <a:ext cx="1655763" cy="215900"/>
          </a:xfrm>
          <a:prstGeom prst="rect">
            <a:avLst/>
          </a:prstGeom>
          <a:solidFill>
            <a:srgbClr val="FF99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40" name="Text Box 42"/>
          <p:cNvSpPr txBox="1">
            <a:spLocks noChangeArrowheads="1"/>
          </p:cNvSpPr>
          <p:nvPr/>
        </p:nvSpPr>
        <p:spPr bwMode="auto">
          <a:xfrm>
            <a:off x="8832851" y="2540000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6    £2000</a:t>
            </a:r>
          </a:p>
        </p:txBody>
      </p:sp>
      <p:sp>
        <p:nvSpPr>
          <p:cNvPr id="25642" name="Text Box 44"/>
          <p:cNvSpPr txBox="1">
            <a:spLocks noChangeArrowheads="1"/>
          </p:cNvSpPr>
          <p:nvPr/>
        </p:nvSpPr>
        <p:spPr bwMode="auto">
          <a:xfrm>
            <a:off x="8832851" y="2301875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7    £4000</a:t>
            </a:r>
          </a:p>
        </p:txBody>
      </p:sp>
      <p:sp>
        <p:nvSpPr>
          <p:cNvPr id="45" name="Oval 3"/>
          <p:cNvSpPr>
            <a:spLocks noChangeArrowheads="1"/>
          </p:cNvSpPr>
          <p:nvPr/>
        </p:nvSpPr>
        <p:spPr bwMode="auto">
          <a:xfrm>
            <a:off x="1666845" y="2786059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38" name="Text Box 39"/>
          <p:cNvSpPr txBox="1">
            <a:spLocks noChangeArrowheads="1"/>
          </p:cNvSpPr>
          <p:nvPr/>
        </p:nvSpPr>
        <p:spPr bwMode="auto">
          <a:xfrm>
            <a:off x="8832851" y="3044825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4    £500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E785E1-5B4A-3A48-AC1A-133055A66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185" y="2722512"/>
            <a:ext cx="2000529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01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774826" y="236539"/>
            <a:ext cx="10294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/>
              <a:t>50 : 50</a:t>
            </a:r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>
            <a:off x="1631951" y="1846264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1919289" y="4365625"/>
            <a:ext cx="8353425" cy="863600"/>
          </a:xfrm>
          <a:prstGeom prst="hexagon">
            <a:avLst>
              <a:gd name="adj" fmla="val 7666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/>
              <a:t>What sector employs the most people in Cumbria?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 rot="-1911335">
            <a:off x="2068513" y="838201"/>
            <a:ext cx="53975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5800">
                <a:sym typeface="Wingdings 2" pitchFamily="-108" charset="2"/>
              </a:rPr>
              <a:t></a:t>
            </a:r>
            <a:endParaRPr lang="en-GB" sz="5800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 flipH="1">
            <a:off x="1524000" y="4797425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>
            <a:off x="10272713" y="4797425"/>
            <a:ext cx="431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08" name="AutoShape 8"/>
          <p:cNvSpPr>
            <a:spLocks noChangeArrowheads="1"/>
          </p:cNvSpPr>
          <p:nvPr/>
        </p:nvSpPr>
        <p:spPr bwMode="auto">
          <a:xfrm rot="5400000">
            <a:off x="1847850" y="21129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>
            <a:off x="1924050" y="19605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0" name="AutoShape 10"/>
          <p:cNvSpPr>
            <a:spLocks noChangeArrowheads="1"/>
          </p:cNvSpPr>
          <p:nvPr/>
        </p:nvSpPr>
        <p:spPr bwMode="auto">
          <a:xfrm rot="5400000">
            <a:off x="2152650" y="21891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1" name="Oval 11"/>
          <p:cNvSpPr>
            <a:spLocks noChangeArrowheads="1"/>
          </p:cNvSpPr>
          <p:nvPr/>
        </p:nvSpPr>
        <p:spPr bwMode="auto">
          <a:xfrm>
            <a:off x="2228850" y="20367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 rot="5400000">
            <a:off x="2457450" y="21129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3" name="Oval 13"/>
          <p:cNvSpPr>
            <a:spLocks noChangeArrowheads="1"/>
          </p:cNvSpPr>
          <p:nvPr/>
        </p:nvSpPr>
        <p:spPr bwMode="auto">
          <a:xfrm>
            <a:off x="2533650" y="19605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1631951" y="982664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5" name="Oval 15"/>
          <p:cNvSpPr>
            <a:spLocks noChangeArrowheads="1"/>
          </p:cNvSpPr>
          <p:nvPr/>
        </p:nvSpPr>
        <p:spPr bwMode="auto">
          <a:xfrm>
            <a:off x="1631951" y="117475"/>
            <a:ext cx="1368425" cy="719138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6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19289" y="5445126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A:</a:t>
            </a:r>
            <a:r>
              <a:rPr lang="en-GB" sz="2000" dirty="0"/>
              <a:t> Tourism &amp; Hospitality</a:t>
            </a:r>
          </a:p>
        </p:txBody>
      </p:sp>
      <p:sp>
        <p:nvSpPr>
          <p:cNvPr id="25617" name="AutoShape 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19289" y="6165851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C:</a:t>
            </a:r>
            <a:r>
              <a:rPr lang="en-GB" sz="2000" dirty="0"/>
              <a:t> Construction and Engineering</a:t>
            </a:r>
          </a:p>
        </p:txBody>
      </p:sp>
      <p:sp>
        <p:nvSpPr>
          <p:cNvPr id="25618" name="AutoShape 18"/>
          <p:cNvSpPr>
            <a:spLocks noChangeArrowheads="1"/>
          </p:cNvSpPr>
          <p:nvPr/>
        </p:nvSpPr>
        <p:spPr bwMode="auto">
          <a:xfrm>
            <a:off x="6311900" y="5443538"/>
            <a:ext cx="4032250" cy="577850"/>
          </a:xfrm>
          <a:prstGeom prst="hexagon">
            <a:avLst>
              <a:gd name="adj" fmla="val 66162"/>
              <a:gd name="vf" fmla="val 115470"/>
            </a:avLst>
          </a:prstGeom>
          <a:solidFill>
            <a:srgbClr val="33CC33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B:</a:t>
            </a:r>
            <a:r>
              <a:rPr lang="en-GB" sz="2000" dirty="0"/>
              <a:t> Health, Social and Public Services</a:t>
            </a:r>
          </a:p>
        </p:txBody>
      </p:sp>
      <p:sp>
        <p:nvSpPr>
          <p:cNvPr id="25619" name="AutoShap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311900" y="6167438"/>
            <a:ext cx="4032250" cy="576262"/>
          </a:xfrm>
          <a:prstGeom prst="hexagon">
            <a:avLst>
              <a:gd name="adj" fmla="val 66344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D:</a:t>
            </a:r>
            <a:r>
              <a:rPr lang="en-GB" sz="2000" dirty="0"/>
              <a:t> Digital and Creative</a:t>
            </a:r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auto">
          <a:xfrm flipH="1">
            <a:off x="1524000" y="5734050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1" name="Line 21"/>
          <p:cNvSpPr>
            <a:spLocks noChangeShapeType="1"/>
          </p:cNvSpPr>
          <p:nvPr/>
        </p:nvSpPr>
        <p:spPr bwMode="auto">
          <a:xfrm flipH="1">
            <a:off x="1524000" y="6453188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H="1">
            <a:off x="10309225" y="5734050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3" name="Line 23"/>
          <p:cNvSpPr>
            <a:spLocks noChangeShapeType="1"/>
          </p:cNvSpPr>
          <p:nvPr/>
        </p:nvSpPr>
        <p:spPr bwMode="auto">
          <a:xfrm flipH="1">
            <a:off x="10309225" y="6453188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4" name="Line 24"/>
          <p:cNvSpPr>
            <a:spLocks noChangeShapeType="1"/>
          </p:cNvSpPr>
          <p:nvPr/>
        </p:nvSpPr>
        <p:spPr bwMode="auto">
          <a:xfrm flipH="1">
            <a:off x="5989638" y="5734050"/>
            <a:ext cx="3222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5" name="Line 25"/>
          <p:cNvSpPr>
            <a:spLocks noChangeShapeType="1"/>
          </p:cNvSpPr>
          <p:nvPr/>
        </p:nvSpPr>
        <p:spPr bwMode="auto">
          <a:xfrm flipH="1">
            <a:off x="6024563" y="6453188"/>
            <a:ext cx="3222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5626" name="Rectangle 26"/>
          <p:cNvSpPr>
            <a:spLocks noChangeArrowheads="1"/>
          </p:cNvSpPr>
          <p:nvPr/>
        </p:nvSpPr>
        <p:spPr bwMode="auto">
          <a:xfrm>
            <a:off x="8688389" y="115889"/>
            <a:ext cx="1906587" cy="41052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5627" name="Text Box 27"/>
          <p:cNvSpPr txBox="1">
            <a:spLocks noChangeArrowheads="1"/>
          </p:cNvSpPr>
          <p:nvPr/>
        </p:nvSpPr>
        <p:spPr bwMode="auto">
          <a:xfrm>
            <a:off x="8832851" y="3813175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    £100</a:t>
            </a:r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8761413" y="212725"/>
            <a:ext cx="15231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15   £1 MILLION</a:t>
            </a:r>
          </a:p>
        </p:txBody>
      </p:sp>
      <p:sp>
        <p:nvSpPr>
          <p:cNvPr id="25629" name="Text Box 29"/>
          <p:cNvSpPr txBox="1">
            <a:spLocks noChangeArrowheads="1"/>
          </p:cNvSpPr>
          <p:nvPr/>
        </p:nvSpPr>
        <p:spPr bwMode="auto">
          <a:xfrm>
            <a:off x="8832851" y="3549650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2    £200</a:t>
            </a:r>
          </a:p>
        </p:txBody>
      </p:sp>
      <p:sp>
        <p:nvSpPr>
          <p:cNvPr id="25630" name="Text Box 31"/>
          <p:cNvSpPr txBox="1">
            <a:spLocks noChangeArrowheads="1"/>
          </p:cNvSpPr>
          <p:nvPr/>
        </p:nvSpPr>
        <p:spPr bwMode="auto">
          <a:xfrm>
            <a:off x="8832851" y="2036763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8    £8000</a:t>
            </a:r>
          </a:p>
        </p:txBody>
      </p:sp>
      <p:sp>
        <p:nvSpPr>
          <p:cNvPr id="25631" name="Text Box 32"/>
          <p:cNvSpPr txBox="1">
            <a:spLocks noChangeArrowheads="1"/>
          </p:cNvSpPr>
          <p:nvPr/>
        </p:nvSpPr>
        <p:spPr bwMode="auto">
          <a:xfrm>
            <a:off x="8832850" y="1749425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9    £16,000</a:t>
            </a:r>
          </a:p>
        </p:txBody>
      </p:sp>
      <p:sp>
        <p:nvSpPr>
          <p:cNvPr id="25632" name="Text Box 33"/>
          <p:cNvSpPr txBox="1">
            <a:spLocks noChangeArrowheads="1"/>
          </p:cNvSpPr>
          <p:nvPr/>
        </p:nvSpPr>
        <p:spPr bwMode="auto">
          <a:xfrm>
            <a:off x="8761413" y="1509713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10   £32,000</a:t>
            </a:r>
          </a:p>
        </p:txBody>
      </p:sp>
      <p:sp>
        <p:nvSpPr>
          <p:cNvPr id="25633" name="Text Box 34"/>
          <p:cNvSpPr txBox="1">
            <a:spLocks noChangeArrowheads="1"/>
          </p:cNvSpPr>
          <p:nvPr/>
        </p:nvSpPr>
        <p:spPr bwMode="auto">
          <a:xfrm>
            <a:off x="8761413" y="1244600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11   £64,000</a:t>
            </a:r>
          </a:p>
        </p:txBody>
      </p:sp>
      <p:sp>
        <p:nvSpPr>
          <p:cNvPr id="25634" name="Text Box 35"/>
          <p:cNvSpPr txBox="1">
            <a:spLocks noChangeArrowheads="1"/>
          </p:cNvSpPr>
          <p:nvPr/>
        </p:nvSpPr>
        <p:spPr bwMode="auto">
          <a:xfrm>
            <a:off x="8774113" y="957263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12   £125,000</a:t>
            </a:r>
          </a:p>
        </p:txBody>
      </p:sp>
      <p:sp>
        <p:nvSpPr>
          <p:cNvPr id="25635" name="Text Box 36"/>
          <p:cNvSpPr txBox="1">
            <a:spLocks noChangeArrowheads="1"/>
          </p:cNvSpPr>
          <p:nvPr/>
        </p:nvSpPr>
        <p:spPr bwMode="auto">
          <a:xfrm>
            <a:off x="8761413" y="717550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13   £250,000</a:t>
            </a:r>
          </a:p>
        </p:txBody>
      </p:sp>
      <p:sp>
        <p:nvSpPr>
          <p:cNvPr id="25636" name="Text Box 37"/>
          <p:cNvSpPr txBox="1">
            <a:spLocks noChangeArrowheads="1"/>
          </p:cNvSpPr>
          <p:nvPr/>
        </p:nvSpPr>
        <p:spPr bwMode="auto">
          <a:xfrm>
            <a:off x="8761413" y="452438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14   £500,000</a:t>
            </a:r>
          </a:p>
        </p:txBody>
      </p:sp>
      <p:sp>
        <p:nvSpPr>
          <p:cNvPr id="25637" name="Text Box 38"/>
          <p:cNvSpPr txBox="1">
            <a:spLocks noChangeArrowheads="1"/>
          </p:cNvSpPr>
          <p:nvPr/>
        </p:nvSpPr>
        <p:spPr bwMode="auto">
          <a:xfrm>
            <a:off x="8831264" y="3308350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3    £300</a:t>
            </a:r>
          </a:p>
        </p:txBody>
      </p:sp>
      <p:sp>
        <p:nvSpPr>
          <p:cNvPr id="25639" name="Text Box 40"/>
          <p:cNvSpPr txBox="1">
            <a:spLocks noChangeArrowheads="1"/>
          </p:cNvSpPr>
          <p:nvPr/>
        </p:nvSpPr>
        <p:spPr bwMode="auto">
          <a:xfrm>
            <a:off x="8832851" y="2805113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5    £1000</a:t>
            </a:r>
          </a:p>
        </p:txBody>
      </p:sp>
      <p:sp>
        <p:nvSpPr>
          <p:cNvPr id="25640" name="Text Box 42"/>
          <p:cNvSpPr txBox="1">
            <a:spLocks noChangeArrowheads="1"/>
          </p:cNvSpPr>
          <p:nvPr/>
        </p:nvSpPr>
        <p:spPr bwMode="auto">
          <a:xfrm>
            <a:off x="8832851" y="2540000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6    £2000</a:t>
            </a:r>
          </a:p>
        </p:txBody>
      </p:sp>
      <p:sp>
        <p:nvSpPr>
          <p:cNvPr id="25641" name="Rectangle 43"/>
          <p:cNvSpPr>
            <a:spLocks noChangeArrowheads="1"/>
          </p:cNvSpPr>
          <p:nvPr/>
        </p:nvSpPr>
        <p:spPr bwMode="auto">
          <a:xfrm>
            <a:off x="8832851" y="3068960"/>
            <a:ext cx="1655763" cy="215900"/>
          </a:xfrm>
          <a:prstGeom prst="rect">
            <a:avLst/>
          </a:prstGeom>
          <a:solidFill>
            <a:srgbClr val="FF99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42" name="Text Box 44"/>
          <p:cNvSpPr txBox="1">
            <a:spLocks noChangeArrowheads="1"/>
          </p:cNvSpPr>
          <p:nvPr/>
        </p:nvSpPr>
        <p:spPr bwMode="auto">
          <a:xfrm>
            <a:off x="8832851" y="2301875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rgbClr val="FF9900"/>
                </a:solidFill>
              </a:rPr>
              <a:t>7    £4000</a:t>
            </a:r>
          </a:p>
        </p:txBody>
      </p:sp>
      <p:sp>
        <p:nvSpPr>
          <p:cNvPr id="45" name="Oval 3"/>
          <p:cNvSpPr>
            <a:spLocks noChangeArrowheads="1"/>
          </p:cNvSpPr>
          <p:nvPr/>
        </p:nvSpPr>
        <p:spPr bwMode="auto">
          <a:xfrm>
            <a:off x="1666845" y="2786059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38" name="Text Box 39"/>
          <p:cNvSpPr txBox="1">
            <a:spLocks noChangeArrowheads="1"/>
          </p:cNvSpPr>
          <p:nvPr/>
        </p:nvSpPr>
        <p:spPr bwMode="auto">
          <a:xfrm>
            <a:off x="8832851" y="3044825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</a:rPr>
              <a:t>4    £500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4E2544-A0A4-15F3-EEB7-7E4B7ECAE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185" y="2722512"/>
            <a:ext cx="2000529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821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774826" y="236539"/>
            <a:ext cx="10294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/>
              <a:t>50 : 50</a:t>
            </a:r>
          </a:p>
        </p:txBody>
      </p:sp>
      <p:sp>
        <p:nvSpPr>
          <p:cNvPr id="31747" name="Oval 3"/>
          <p:cNvSpPr>
            <a:spLocks noChangeArrowheads="1"/>
          </p:cNvSpPr>
          <p:nvPr/>
        </p:nvSpPr>
        <p:spPr bwMode="auto">
          <a:xfrm>
            <a:off x="1631951" y="1846264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1919289" y="4365625"/>
            <a:ext cx="8353425" cy="863600"/>
          </a:xfrm>
          <a:prstGeom prst="hexagon">
            <a:avLst>
              <a:gd name="adj" fmla="val 7666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/>
              <a:t>What percentage of people in Cumbria are self employed?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 rot="-1911335">
            <a:off x="2068513" y="838201"/>
            <a:ext cx="53975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5800">
                <a:sym typeface="Wingdings 2" pitchFamily="-108" charset="2"/>
              </a:rPr>
              <a:t></a:t>
            </a:r>
            <a:endParaRPr lang="en-GB" sz="5800"/>
          </a:p>
        </p:txBody>
      </p:sp>
      <p:sp>
        <p:nvSpPr>
          <p:cNvPr id="31750" name="Line 6"/>
          <p:cNvSpPr>
            <a:spLocks noChangeShapeType="1"/>
          </p:cNvSpPr>
          <p:nvPr/>
        </p:nvSpPr>
        <p:spPr bwMode="auto">
          <a:xfrm flipH="1">
            <a:off x="1524000" y="4797425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 flipH="1">
            <a:off x="10272713" y="4797425"/>
            <a:ext cx="431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 rot="5400000">
            <a:off x="1847850" y="21129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1924050" y="19605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 rot="5400000">
            <a:off x="2152650" y="21891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2228850" y="20367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 rot="5400000">
            <a:off x="2457450" y="2112963"/>
            <a:ext cx="304800" cy="304800"/>
          </a:xfrm>
          <a:prstGeom prst="flowChartDisplay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Oval 13"/>
          <p:cNvSpPr>
            <a:spLocks noChangeArrowheads="1"/>
          </p:cNvSpPr>
          <p:nvPr/>
        </p:nvSpPr>
        <p:spPr bwMode="auto">
          <a:xfrm>
            <a:off x="2533650" y="1960563"/>
            <a:ext cx="152400" cy="152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8" name="Oval 14"/>
          <p:cNvSpPr>
            <a:spLocks noChangeArrowheads="1"/>
          </p:cNvSpPr>
          <p:nvPr/>
        </p:nvSpPr>
        <p:spPr bwMode="auto">
          <a:xfrm>
            <a:off x="1631951" y="982664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59" name="Oval 15"/>
          <p:cNvSpPr>
            <a:spLocks noChangeArrowheads="1"/>
          </p:cNvSpPr>
          <p:nvPr/>
        </p:nvSpPr>
        <p:spPr bwMode="auto">
          <a:xfrm>
            <a:off x="1631951" y="117475"/>
            <a:ext cx="1368425" cy="719138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60" name="AutoShape 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19289" y="5445126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A:</a:t>
            </a:r>
            <a:r>
              <a:rPr lang="en-GB" sz="2000" dirty="0"/>
              <a:t> 17% </a:t>
            </a:r>
          </a:p>
        </p:txBody>
      </p:sp>
      <p:sp>
        <p:nvSpPr>
          <p:cNvPr id="31761" name="AutoShape 17"/>
          <p:cNvSpPr>
            <a:spLocks noChangeArrowheads="1"/>
          </p:cNvSpPr>
          <p:nvPr/>
        </p:nvSpPr>
        <p:spPr bwMode="auto">
          <a:xfrm>
            <a:off x="1919289" y="6165851"/>
            <a:ext cx="4105275" cy="576263"/>
          </a:xfrm>
          <a:prstGeom prst="hexagon">
            <a:avLst>
              <a:gd name="adj" fmla="val 67546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C:</a:t>
            </a:r>
            <a:r>
              <a:rPr lang="en-GB" sz="2000" dirty="0"/>
              <a:t> 21%</a:t>
            </a:r>
          </a:p>
        </p:txBody>
      </p:sp>
      <p:sp>
        <p:nvSpPr>
          <p:cNvPr id="31762" name="AutoShape 1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311900" y="5443538"/>
            <a:ext cx="4032250" cy="577850"/>
          </a:xfrm>
          <a:prstGeom prst="hexagon">
            <a:avLst>
              <a:gd name="adj" fmla="val 66162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B:</a:t>
            </a:r>
            <a:r>
              <a:rPr lang="en-GB" sz="2000" dirty="0"/>
              <a:t> 19%</a:t>
            </a:r>
          </a:p>
        </p:txBody>
      </p:sp>
      <p:sp>
        <p:nvSpPr>
          <p:cNvPr id="31763" name="AutoShape 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311900" y="6167438"/>
            <a:ext cx="4032250" cy="576262"/>
          </a:xfrm>
          <a:prstGeom prst="hexagon">
            <a:avLst>
              <a:gd name="adj" fmla="val 66344"/>
              <a:gd name="vf" fmla="val 115470"/>
            </a:avLst>
          </a:prstGeom>
          <a:solidFill>
            <a:schemeClr val="bg1"/>
          </a:solidFill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000" dirty="0">
                <a:solidFill>
                  <a:srgbClr val="FF9900"/>
                </a:solidFill>
              </a:rPr>
              <a:t>D:</a:t>
            </a:r>
            <a:r>
              <a:rPr lang="en-GB" sz="2000" dirty="0"/>
              <a:t> 12%</a:t>
            </a:r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 flipH="1">
            <a:off x="1524000" y="5734050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5" name="Line 21"/>
          <p:cNvSpPr>
            <a:spLocks noChangeShapeType="1"/>
          </p:cNvSpPr>
          <p:nvPr/>
        </p:nvSpPr>
        <p:spPr bwMode="auto">
          <a:xfrm flipH="1">
            <a:off x="1524000" y="6453188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6" name="Line 22"/>
          <p:cNvSpPr>
            <a:spLocks noChangeShapeType="1"/>
          </p:cNvSpPr>
          <p:nvPr/>
        </p:nvSpPr>
        <p:spPr bwMode="auto">
          <a:xfrm flipH="1">
            <a:off x="10309225" y="5734050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 flipH="1">
            <a:off x="10309225" y="6453188"/>
            <a:ext cx="395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8" name="Line 24"/>
          <p:cNvSpPr>
            <a:spLocks noChangeShapeType="1"/>
          </p:cNvSpPr>
          <p:nvPr/>
        </p:nvSpPr>
        <p:spPr bwMode="auto">
          <a:xfrm flipH="1">
            <a:off x="5989638" y="5734050"/>
            <a:ext cx="3222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69" name="Line 25"/>
          <p:cNvSpPr>
            <a:spLocks noChangeShapeType="1"/>
          </p:cNvSpPr>
          <p:nvPr/>
        </p:nvSpPr>
        <p:spPr bwMode="auto">
          <a:xfrm flipH="1">
            <a:off x="6024563" y="6453188"/>
            <a:ext cx="3222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31770" name="Rectangle 26"/>
          <p:cNvSpPr>
            <a:spLocks noChangeArrowheads="1"/>
          </p:cNvSpPr>
          <p:nvPr/>
        </p:nvSpPr>
        <p:spPr bwMode="auto">
          <a:xfrm>
            <a:off x="8688389" y="115889"/>
            <a:ext cx="1906587" cy="41052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8832851" y="3813175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    £100</a:t>
            </a:r>
          </a:p>
        </p:txBody>
      </p:sp>
      <p:sp>
        <p:nvSpPr>
          <p:cNvPr id="31772" name="Text Box 28"/>
          <p:cNvSpPr txBox="1">
            <a:spLocks noChangeArrowheads="1"/>
          </p:cNvSpPr>
          <p:nvPr/>
        </p:nvSpPr>
        <p:spPr bwMode="auto">
          <a:xfrm>
            <a:off x="8761413" y="212725"/>
            <a:ext cx="15231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15   £1 MILLION</a:t>
            </a:r>
          </a:p>
        </p:txBody>
      </p:sp>
      <p:sp>
        <p:nvSpPr>
          <p:cNvPr id="31773" name="Text Box 29"/>
          <p:cNvSpPr txBox="1">
            <a:spLocks noChangeArrowheads="1"/>
          </p:cNvSpPr>
          <p:nvPr/>
        </p:nvSpPr>
        <p:spPr bwMode="auto">
          <a:xfrm>
            <a:off x="8832851" y="3549650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2    £200</a:t>
            </a:r>
          </a:p>
        </p:txBody>
      </p:sp>
      <p:sp>
        <p:nvSpPr>
          <p:cNvPr id="31774" name="Text Box 31"/>
          <p:cNvSpPr txBox="1">
            <a:spLocks noChangeArrowheads="1"/>
          </p:cNvSpPr>
          <p:nvPr/>
        </p:nvSpPr>
        <p:spPr bwMode="auto">
          <a:xfrm>
            <a:off x="8761413" y="1509713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10   £32,000</a:t>
            </a:r>
          </a:p>
        </p:txBody>
      </p:sp>
      <p:sp>
        <p:nvSpPr>
          <p:cNvPr id="31775" name="Text Box 32"/>
          <p:cNvSpPr txBox="1">
            <a:spLocks noChangeArrowheads="1"/>
          </p:cNvSpPr>
          <p:nvPr/>
        </p:nvSpPr>
        <p:spPr bwMode="auto">
          <a:xfrm>
            <a:off x="8761413" y="1244600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11   £64,000</a:t>
            </a:r>
          </a:p>
        </p:txBody>
      </p:sp>
      <p:sp>
        <p:nvSpPr>
          <p:cNvPr id="31776" name="Text Box 33"/>
          <p:cNvSpPr txBox="1">
            <a:spLocks noChangeArrowheads="1"/>
          </p:cNvSpPr>
          <p:nvPr/>
        </p:nvSpPr>
        <p:spPr bwMode="auto">
          <a:xfrm>
            <a:off x="8774113" y="957263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12   £125,000</a:t>
            </a:r>
          </a:p>
        </p:txBody>
      </p:sp>
      <p:sp>
        <p:nvSpPr>
          <p:cNvPr id="31777" name="Text Box 34"/>
          <p:cNvSpPr txBox="1">
            <a:spLocks noChangeArrowheads="1"/>
          </p:cNvSpPr>
          <p:nvPr/>
        </p:nvSpPr>
        <p:spPr bwMode="auto">
          <a:xfrm>
            <a:off x="8761413" y="717550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13   £250,000</a:t>
            </a:r>
          </a:p>
        </p:txBody>
      </p:sp>
      <p:sp>
        <p:nvSpPr>
          <p:cNvPr id="31778" name="Text Box 35"/>
          <p:cNvSpPr txBox="1">
            <a:spLocks noChangeArrowheads="1"/>
          </p:cNvSpPr>
          <p:nvPr/>
        </p:nvSpPr>
        <p:spPr bwMode="auto">
          <a:xfrm>
            <a:off x="8761413" y="452438"/>
            <a:ext cx="13147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14   £500,000</a:t>
            </a:r>
          </a:p>
        </p:txBody>
      </p:sp>
      <p:sp>
        <p:nvSpPr>
          <p:cNvPr id="31779" name="Text Box 36"/>
          <p:cNvSpPr txBox="1">
            <a:spLocks noChangeArrowheads="1"/>
          </p:cNvSpPr>
          <p:nvPr/>
        </p:nvSpPr>
        <p:spPr bwMode="auto">
          <a:xfrm>
            <a:off x="8831264" y="3308350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3    £300</a:t>
            </a:r>
          </a:p>
        </p:txBody>
      </p:sp>
      <p:sp>
        <p:nvSpPr>
          <p:cNvPr id="31780" name="Text Box 37"/>
          <p:cNvSpPr txBox="1">
            <a:spLocks noChangeArrowheads="1"/>
          </p:cNvSpPr>
          <p:nvPr/>
        </p:nvSpPr>
        <p:spPr bwMode="auto">
          <a:xfrm>
            <a:off x="8832851" y="3044825"/>
            <a:ext cx="89159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4    £500</a:t>
            </a:r>
          </a:p>
        </p:txBody>
      </p:sp>
      <p:sp>
        <p:nvSpPr>
          <p:cNvPr id="31781" name="Text Box 38"/>
          <p:cNvSpPr txBox="1">
            <a:spLocks noChangeArrowheads="1"/>
          </p:cNvSpPr>
          <p:nvPr/>
        </p:nvSpPr>
        <p:spPr bwMode="auto">
          <a:xfrm>
            <a:off x="8832851" y="2805113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/>
              <a:t>5    £1000</a:t>
            </a:r>
          </a:p>
        </p:txBody>
      </p:sp>
      <p:sp>
        <p:nvSpPr>
          <p:cNvPr id="31782" name="Text Box 39"/>
          <p:cNvSpPr txBox="1">
            <a:spLocks noChangeArrowheads="1"/>
          </p:cNvSpPr>
          <p:nvPr/>
        </p:nvSpPr>
        <p:spPr bwMode="auto">
          <a:xfrm>
            <a:off x="8832851" y="2540000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6    £2000</a:t>
            </a:r>
          </a:p>
        </p:txBody>
      </p:sp>
      <p:sp>
        <p:nvSpPr>
          <p:cNvPr id="31783" name="Text Box 40"/>
          <p:cNvSpPr txBox="1">
            <a:spLocks noChangeArrowheads="1"/>
          </p:cNvSpPr>
          <p:nvPr/>
        </p:nvSpPr>
        <p:spPr bwMode="auto">
          <a:xfrm>
            <a:off x="8832851" y="2301875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7    £4000</a:t>
            </a:r>
          </a:p>
        </p:txBody>
      </p:sp>
      <p:sp>
        <p:nvSpPr>
          <p:cNvPr id="31784" name="Text Box 42"/>
          <p:cNvSpPr txBox="1">
            <a:spLocks noChangeArrowheads="1"/>
          </p:cNvSpPr>
          <p:nvPr/>
        </p:nvSpPr>
        <p:spPr bwMode="auto">
          <a:xfrm>
            <a:off x="8832851" y="2036763"/>
            <a:ext cx="99578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rgbClr val="FF9900"/>
                </a:solidFill>
              </a:rPr>
              <a:t>8    £8000</a:t>
            </a:r>
          </a:p>
        </p:txBody>
      </p:sp>
      <p:sp>
        <p:nvSpPr>
          <p:cNvPr id="31785" name="Rectangle 43"/>
          <p:cNvSpPr>
            <a:spLocks noChangeArrowheads="1"/>
          </p:cNvSpPr>
          <p:nvPr/>
        </p:nvSpPr>
        <p:spPr bwMode="auto">
          <a:xfrm>
            <a:off x="8832851" y="1843089"/>
            <a:ext cx="1655763" cy="217487"/>
          </a:xfrm>
          <a:prstGeom prst="rect">
            <a:avLst/>
          </a:prstGeom>
          <a:solidFill>
            <a:srgbClr val="FF99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86" name="Text Box 44"/>
          <p:cNvSpPr txBox="1">
            <a:spLocks noChangeArrowheads="1"/>
          </p:cNvSpPr>
          <p:nvPr/>
        </p:nvSpPr>
        <p:spPr bwMode="auto">
          <a:xfrm>
            <a:off x="8832850" y="1773238"/>
            <a:ext cx="115288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 b="1">
                <a:solidFill>
                  <a:schemeClr val="bg1"/>
                </a:solidFill>
              </a:rPr>
              <a:t>9    £16,000</a:t>
            </a:r>
          </a:p>
        </p:txBody>
      </p:sp>
      <p:sp>
        <p:nvSpPr>
          <p:cNvPr id="44" name="Oval 3"/>
          <p:cNvSpPr>
            <a:spLocks noChangeArrowheads="1"/>
          </p:cNvSpPr>
          <p:nvPr/>
        </p:nvSpPr>
        <p:spPr bwMode="auto">
          <a:xfrm>
            <a:off x="1666845" y="2786059"/>
            <a:ext cx="1368425" cy="719137"/>
          </a:xfrm>
          <a:prstGeom prst="ellips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13AD69-0D7D-A0CB-1459-04F72275C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185" y="2722512"/>
            <a:ext cx="2000529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49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a85f008-0777-41b2-8b11-f5fcfcf29405">
      <Terms xmlns="http://schemas.microsoft.com/office/infopath/2007/PartnerControls"/>
    </lcf76f155ced4ddcb4097134ff3c332f>
    <TaxCatchAll xmlns="6f4a841e-270f-4f5d-86d8-2f0a58af3dc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859EBFDBF91A0448C709C78468F4551" ma:contentTypeVersion="14" ma:contentTypeDescription="Create a new document." ma:contentTypeScope="" ma:versionID="ade1d9f186a4b6a6a9fbb9e659f368ff">
  <xsd:schema xmlns:xsd="http://www.w3.org/2001/XMLSchema" xmlns:xs="http://www.w3.org/2001/XMLSchema" xmlns:p="http://schemas.microsoft.com/office/2006/metadata/properties" xmlns:ns2="aa85f008-0777-41b2-8b11-f5fcfcf29405" xmlns:ns3="6f4a841e-270f-4f5d-86d8-2f0a58af3dc3" targetNamespace="http://schemas.microsoft.com/office/2006/metadata/properties" ma:root="true" ma:fieldsID="8d323ba14e57576c9eaa0c31de72bf9d" ns2:_="" ns3:_="">
    <xsd:import namespace="aa85f008-0777-41b2-8b11-f5fcfcf29405"/>
    <xsd:import namespace="6f4a841e-270f-4f5d-86d8-2f0a58af3d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5f008-0777-41b2-8b11-f5fcfcf294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973a211-6405-42b6-9524-a696d4b9f2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a841e-270f-4f5d-86d8-2f0a58af3dc3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403ca02e-0e8c-4fce-b590-a4eefdfe3c8a}" ma:internalName="TaxCatchAll" ma:showField="CatchAllData" ma:web="6f4a841e-270f-4f5d-86d8-2f0a58af3d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4C1EC7-64E8-49F8-BD54-34E5F133BC3D}">
  <ds:schemaRefs>
    <ds:schemaRef ds:uri="http://schemas.microsoft.com/office/2006/metadata/properties"/>
    <ds:schemaRef ds:uri="http://schemas.microsoft.com/office/infopath/2007/PartnerControls"/>
    <ds:schemaRef ds:uri="aa85f008-0777-41b2-8b11-f5fcfcf29405"/>
    <ds:schemaRef ds:uri="6f4a841e-270f-4f5d-86d8-2f0a58af3dc3"/>
  </ds:schemaRefs>
</ds:datastoreItem>
</file>

<file path=customXml/itemProps2.xml><?xml version="1.0" encoding="utf-8"?>
<ds:datastoreItem xmlns:ds="http://schemas.openxmlformats.org/officeDocument/2006/customXml" ds:itemID="{F0597DDF-0DB2-45C7-8F8D-D971FDE8B7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3AB9724-D9EB-4150-A718-8B1262C27A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85f008-0777-41b2-8b11-f5fcfcf29405"/>
    <ds:schemaRef ds:uri="6f4a841e-270f-4f5d-86d8-2f0a58af3dc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550</Words>
  <Application>Microsoft Office PowerPoint</Application>
  <PresentationFormat>Widescreen</PresentationFormat>
  <Paragraphs>124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Abadi</vt:lpstr>
      <vt:lpstr>Aptos</vt:lpstr>
      <vt:lpstr>Arial</vt:lpstr>
      <vt:lpstr>Calibri</vt:lpstr>
      <vt:lpstr>Wingdings 2</vt:lpstr>
      <vt:lpstr>Office Theme</vt:lpstr>
      <vt:lpstr>PowerPoint Presentation</vt:lpstr>
      <vt:lpstr>  Year 12 Session 2   </vt:lpstr>
      <vt:lpstr>Today’s key question</vt:lpstr>
      <vt:lpstr>Progression routes </vt:lpstr>
      <vt:lpstr>Employment is an option post 18 </vt:lpstr>
      <vt:lpstr>LMI information for Cumbria – Which sectors are growing/declining? </vt:lpstr>
      <vt:lpstr>PowerPoint Presentation</vt:lpstr>
      <vt:lpstr>PowerPoint Presentation</vt:lpstr>
      <vt:lpstr>PowerPoint Presentation</vt:lpstr>
      <vt:lpstr>PowerPoint Presentation</vt:lpstr>
      <vt:lpstr>Weighing up your options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jennie</dc:creator>
  <cp:lastModifiedBy>Mandy Morland</cp:lastModifiedBy>
  <cp:revision>7</cp:revision>
  <dcterms:created xsi:type="dcterms:W3CDTF">2024-08-20T13:16:38Z</dcterms:created>
  <dcterms:modified xsi:type="dcterms:W3CDTF">2026-01-07T09:40:08Z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0x010100A859EBFDBF91A0448C709C78468F4551</vt:lpwstr>
  </property>
  <property fmtid="{D5CDD505-2E9C-101B-9397-08002B2CF9AE}" pid="3" name="Order">
    <vt:r8>100</vt:r8>
  </property>
  <property fmtid="{D5CDD505-2E9C-101B-9397-08002B2CF9AE}" pid="4" name="MediaServiceImageTags">
    <vt:lpwstr/>
  </property>
  <property fmtid="{D5CDD505-2E9C-101B-9397-08002B2CF9AE}" pid="5" name="MSIP_Label_defa4170-0d19-0005-0004-bc88714345d2_Enabled">
    <vt:lpwstr>true</vt:lpwstr>
  </property>
  <property fmtid="{D5CDD505-2E9C-101B-9397-08002B2CF9AE}" pid="6" name="MSIP_Label_defa4170-0d19-0005-0004-bc88714345d2_SetDate">
    <vt:lpwstr>2025-03-26T08:46:15Z</vt:lpwstr>
  </property>
  <property fmtid="{D5CDD505-2E9C-101B-9397-08002B2CF9AE}" pid="7" name="MSIP_Label_defa4170-0d19-0005-0004-bc88714345d2_Method">
    <vt:lpwstr>Standard</vt:lpwstr>
  </property>
  <property fmtid="{D5CDD505-2E9C-101B-9397-08002B2CF9AE}" pid="8" name="MSIP_Label_defa4170-0d19-0005-0004-bc88714345d2_Name">
    <vt:lpwstr>defa4170-0d19-0005-0004-bc88714345d2</vt:lpwstr>
  </property>
  <property fmtid="{D5CDD505-2E9C-101B-9397-08002B2CF9AE}" pid="9" name="MSIP_Label_defa4170-0d19-0005-0004-bc88714345d2_SiteId">
    <vt:lpwstr>2a6a35eb-28a5-4a57-a0e3-6d1590820eaf</vt:lpwstr>
  </property>
  <property fmtid="{D5CDD505-2E9C-101B-9397-08002B2CF9AE}" pid="10" name="MSIP_Label_defa4170-0d19-0005-0004-bc88714345d2_ActionId">
    <vt:lpwstr>54588174-4d79-41a6-806a-94d6f286898c</vt:lpwstr>
  </property>
  <property fmtid="{D5CDD505-2E9C-101B-9397-08002B2CF9AE}" pid="11" name="MSIP_Label_defa4170-0d19-0005-0004-bc88714345d2_ContentBits">
    <vt:lpwstr>0</vt:lpwstr>
  </property>
  <property fmtid="{D5CDD505-2E9C-101B-9397-08002B2CF9AE}" pid="12" name="MSIP_Label_defa4170-0d19-0005-0004-bc88714345d2_Tag">
    <vt:lpwstr>10, 3, 0, 1</vt:lpwstr>
  </property>
</Properties>
</file>